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6"/>
  </p:notesMasterIdLst>
  <p:sldIdLst>
    <p:sldId id="256" r:id="rId2"/>
    <p:sldId id="378" r:id="rId3"/>
    <p:sldId id="379" r:id="rId4"/>
    <p:sldId id="380" r:id="rId5"/>
    <p:sldId id="356" r:id="rId6"/>
    <p:sldId id="338" r:id="rId7"/>
    <p:sldId id="375" r:id="rId8"/>
    <p:sldId id="377" r:id="rId9"/>
    <p:sldId id="376" r:id="rId10"/>
    <p:sldId id="335" r:id="rId11"/>
    <p:sldId id="342" r:id="rId12"/>
    <p:sldId id="343" r:id="rId13"/>
    <p:sldId id="344" r:id="rId14"/>
    <p:sldId id="357" r:id="rId15"/>
    <p:sldId id="351" r:id="rId16"/>
    <p:sldId id="353" r:id="rId17"/>
    <p:sldId id="358" r:id="rId18"/>
    <p:sldId id="354" r:id="rId19"/>
    <p:sldId id="359" r:id="rId20"/>
    <p:sldId id="355" r:id="rId21"/>
    <p:sldId id="362" r:id="rId22"/>
    <p:sldId id="363" r:id="rId23"/>
    <p:sldId id="364" r:id="rId24"/>
    <p:sldId id="365" r:id="rId25"/>
    <p:sldId id="367" r:id="rId26"/>
    <p:sldId id="366" r:id="rId27"/>
    <p:sldId id="369" r:id="rId28"/>
    <p:sldId id="368" r:id="rId29"/>
    <p:sldId id="361" r:id="rId30"/>
    <p:sldId id="370" r:id="rId31"/>
    <p:sldId id="372" r:id="rId32"/>
    <p:sldId id="373" r:id="rId33"/>
    <p:sldId id="371" r:id="rId34"/>
    <p:sldId id="374" r:id="rId35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23"/>
  </p:normalViewPr>
  <p:slideViewPr>
    <p:cSldViewPr snapToGrid="0" snapToObjects="1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chemeClr val="tx1"/>
                </a:solidFill>
              </a:rPr>
              <a:t>CS</a:t>
            </a:r>
            <a:r>
              <a:rPr lang="en-US" b="1" baseline="0">
                <a:solidFill>
                  <a:schemeClr val="tx1"/>
                </a:solidFill>
              </a:rPr>
              <a:t> Preesposure Effect</a:t>
            </a:r>
            <a:endParaRPr lang="en-US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Preexposed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8</c:v>
                </c:pt>
                <c:pt idx="3">
                  <c:v>15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Not preexposed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30</c:v>
                </c:pt>
                <c:pt idx="3">
                  <c:v>45</c:v>
                </c:pt>
                <c:pt idx="4">
                  <c:v>60</c:v>
                </c:pt>
                <c:pt idx="5">
                  <c:v>62</c:v>
                </c:pt>
                <c:pt idx="6">
                  <c:v>65</c:v>
                </c:pt>
                <c:pt idx="7">
                  <c:v>65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9391016"/>
        <c:axId val="649389840"/>
      </c:lineChart>
      <c:catAx>
        <c:axId val="6493910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>
                    <a:solidFill>
                      <a:schemeClr val="tx1"/>
                    </a:solidFill>
                  </a:rPr>
                  <a:t>Trials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9389840"/>
        <c:crosses val="autoZero"/>
        <c:auto val="1"/>
        <c:lblAlgn val="ctr"/>
        <c:lblOffset val="100"/>
        <c:noMultiLvlLbl val="0"/>
      </c:catAx>
      <c:valAx>
        <c:axId val="6493898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>
                    <a:solidFill>
                      <a:schemeClr val="tx1"/>
                    </a:solidFill>
                  </a:rPr>
                  <a:t>% time freezing during CS</a:t>
                </a:r>
              </a:p>
            </c:rich>
          </c:tx>
          <c:layout>
            <c:manualLayout>
              <c:xMode val="edge"/>
              <c:yMode val="edge"/>
              <c:x val="2.6618269812462202E-2"/>
              <c:y val="0.1025303321089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939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3669157961425"/>
          <c:y val="0.153791034155284"/>
          <c:w val="0.34192949111851001"/>
          <c:h val="0.174293066436346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Sheet1!$C$1:$C$21</c:f>
              <c:numCache>
                <c:formatCode>General</c:formatCode>
                <c:ptCount val="2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9391408"/>
        <c:axId val="649385136"/>
      </c:lineChart>
      <c:catAx>
        <c:axId val="6493914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rgbClr val="000000"/>
                    </a:solidFill>
                  </a:defRPr>
                </a:pPr>
                <a:r>
                  <a:rPr lang="en-US" sz="1400">
                    <a:solidFill>
                      <a:srgbClr val="000000"/>
                    </a:solidFill>
                  </a:rPr>
                  <a:t>CS-US Pairings</a:t>
                </a:r>
              </a:p>
            </c:rich>
          </c:tx>
          <c:overlay val="0"/>
        </c:title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>
                <a:solidFill>
                  <a:srgbClr val="FFFFFF"/>
                </a:solidFill>
              </a:defRPr>
            </a:pPr>
            <a:endParaRPr lang="en-US"/>
          </a:p>
        </c:txPr>
        <c:crossAx val="64938513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6493851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1">
                    <a:solidFill>
                      <a:srgbClr val="000000"/>
                    </a:solidFill>
                  </a:defRPr>
                </a:pPr>
                <a:r>
                  <a:rPr lang="en-US" sz="1400" b="1">
                    <a:solidFill>
                      <a:srgbClr val="000000"/>
                    </a:solidFill>
                  </a:rPr>
                  <a:t>Conditioned Responding</a:t>
                </a:r>
              </a:p>
            </c:rich>
          </c:tx>
          <c:layout>
            <c:manualLayout>
              <c:xMode val="edge"/>
              <c:yMode val="edge"/>
              <c:x val="3.6111111111111101E-2"/>
              <c:y val="9.2592592592592601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 b="0">
                <a:solidFill>
                  <a:schemeClr val="bg1"/>
                </a:solidFill>
              </a:defRPr>
            </a:pPr>
            <a:endParaRPr lang="en-US"/>
          </a:p>
        </c:txPr>
        <c:crossAx val="649391408"/>
        <c:crossesAt val="1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01E01-12CA-794B-92B9-40C5FFDE5B18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1287E-722C-994E-9AF6-F78AF1EDA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3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21B1AB3-4BE6-C34E-9D59-6F8F871313C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1B1AB3-4BE6-C34E-9D59-6F8F871313C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Georgia"/>
                <a:cs typeface="Georgia"/>
              </a:rPr>
              <a:t>PSYC 3510 – Lecture 5</a:t>
            </a:r>
            <a:endParaRPr lang="en-US" sz="4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073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PQuestion" title="Question Text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000" dirty="0" smtClean="0">
                <a:latin typeface="Georgia" charset="0"/>
                <a:ea typeface="Georgia" charset="0"/>
                <a:cs typeface="Georgia" charset="0"/>
              </a:rPr>
              <a:t>A high-pitched tone is consistently followed by foot shocks when rats are placed in a box. What is the CS?</a:t>
            </a:r>
            <a:endParaRPr lang="en-US" altLang="en-US" sz="2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314" name="TPAnswers" title="Answer Text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pPr marL="514350" indent="-514350">
              <a:buFont typeface="Arial" charset="0"/>
              <a:buAutoNum type="alphaUcPeriod"/>
            </a:pPr>
            <a:r>
              <a:rPr lang="en-US" altLang="en-US" sz="2400" dirty="0" smtClean="0">
                <a:latin typeface="Georgia" charset="0"/>
                <a:ea typeface="Georgia" charset="0"/>
                <a:cs typeface="Georgia" charset="0"/>
              </a:rPr>
              <a:t>Tone</a:t>
            </a:r>
          </a:p>
          <a:p>
            <a:pPr marL="514350" indent="-514350">
              <a:buFont typeface="Arial" charset="0"/>
              <a:buAutoNum type="alphaUcPeriod"/>
            </a:pPr>
            <a:endParaRPr lang="en-US" altLang="en-US" sz="2400" dirty="0" smtClean="0">
              <a:latin typeface="Georgia" charset="0"/>
              <a:ea typeface="Georgia" charset="0"/>
              <a:cs typeface="Georgia" charset="0"/>
            </a:endParaRPr>
          </a:p>
          <a:p>
            <a:pPr marL="514350" indent="-514350">
              <a:buFont typeface="Arial" charset="0"/>
              <a:buAutoNum type="alphaUcPeriod"/>
            </a:pPr>
            <a:r>
              <a:rPr lang="en-US" altLang="en-US" sz="2400" dirty="0" smtClean="0">
                <a:latin typeface="Georgia" charset="0"/>
                <a:ea typeface="Georgia" charset="0"/>
                <a:cs typeface="Georgia" charset="0"/>
              </a:rPr>
              <a:t>Shock</a:t>
            </a:r>
          </a:p>
          <a:p>
            <a:pPr marL="514350" indent="-514350">
              <a:buFont typeface="Arial" charset="0"/>
              <a:buAutoNum type="alphaUcPeriod"/>
            </a:pPr>
            <a:endParaRPr lang="en-US" altLang="en-US" sz="2400" dirty="0" smtClean="0">
              <a:latin typeface="Georgia" charset="0"/>
              <a:ea typeface="Georgia" charset="0"/>
              <a:cs typeface="Georgia" charset="0"/>
            </a:endParaRPr>
          </a:p>
          <a:p>
            <a:pPr marL="514350" indent="-514350">
              <a:buFont typeface="Arial" charset="0"/>
              <a:buAutoNum type="alphaUcPeriod"/>
            </a:pPr>
            <a:r>
              <a:rPr lang="en-US" altLang="en-US" sz="2400" dirty="0" smtClean="0">
                <a:latin typeface="Georgia" charset="0"/>
                <a:ea typeface="Georgia" charset="0"/>
                <a:cs typeface="Georgia" charset="0"/>
              </a:rPr>
              <a:t>Freezing in response to the tone.</a:t>
            </a:r>
          </a:p>
          <a:p>
            <a:pPr marL="514350" indent="-514350">
              <a:buFont typeface="Arial" charset="0"/>
              <a:buAutoNum type="alphaUcPeriod"/>
            </a:pPr>
            <a:endParaRPr lang="en-US" altLang="en-US" sz="2400" dirty="0" smtClean="0">
              <a:latin typeface="Georgia" charset="0"/>
              <a:ea typeface="Georgia" charset="0"/>
              <a:cs typeface="Georgia" charset="0"/>
            </a:endParaRPr>
          </a:p>
          <a:p>
            <a:pPr marL="514350" indent="-514350">
              <a:buFont typeface="Arial" charset="0"/>
              <a:buAutoNum type="alphaUcPeriod"/>
            </a:pPr>
            <a:r>
              <a:rPr lang="en-US" altLang="en-US" sz="2400" dirty="0" smtClean="0">
                <a:latin typeface="Georgia" charset="0"/>
                <a:ea typeface="Georgia" charset="0"/>
                <a:cs typeface="Georgia" charset="0"/>
              </a:rPr>
              <a:t>Freezing in response to the shock.</a:t>
            </a:r>
            <a:endParaRPr lang="en-US" altLang="en-US" sz="2400" dirty="0">
              <a:latin typeface="Georgia" charset="0"/>
              <a:ea typeface="Georgia" charset="0"/>
              <a:cs typeface="Georgia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PQuestion" title="Question Text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000" dirty="0" smtClean="0">
                <a:latin typeface="Georgia" charset="0"/>
                <a:ea typeface="Georgia" charset="0"/>
                <a:cs typeface="Georgia" charset="0"/>
              </a:rPr>
              <a:t>A light is consistently followed by the delivery of grain when pigeons are placed in a box. After many trials, the pigeons peck at the light when it is presented. What is the CR?</a:t>
            </a:r>
            <a:endParaRPr lang="en-US" altLang="en-US" sz="2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314" name="TPAnswers" title="Answer Text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pPr marL="514350" indent="-514350">
              <a:buFont typeface="Arial" charset="0"/>
              <a:buAutoNum type="alphaUcPeriod"/>
            </a:pPr>
            <a:r>
              <a:rPr lang="en-US" altLang="en-US" sz="2400" dirty="0" smtClean="0">
                <a:latin typeface="Georgia" charset="0"/>
                <a:ea typeface="Georgia" charset="0"/>
                <a:cs typeface="Georgia" charset="0"/>
              </a:rPr>
              <a:t>Light</a:t>
            </a:r>
          </a:p>
          <a:p>
            <a:pPr marL="514350" indent="-514350">
              <a:buFont typeface="Arial" charset="0"/>
              <a:buAutoNum type="alphaUcPeriod"/>
            </a:pPr>
            <a:endParaRPr lang="en-US" altLang="en-US" sz="2400" dirty="0" smtClean="0">
              <a:latin typeface="Georgia" charset="0"/>
              <a:ea typeface="Georgia" charset="0"/>
              <a:cs typeface="Georgia" charset="0"/>
            </a:endParaRPr>
          </a:p>
          <a:p>
            <a:pPr marL="514350" indent="-514350">
              <a:buFont typeface="Arial" charset="0"/>
              <a:buAutoNum type="alphaUcPeriod"/>
            </a:pPr>
            <a:r>
              <a:rPr lang="en-US" altLang="en-US" sz="2400" dirty="0" smtClean="0">
                <a:latin typeface="Georgia" charset="0"/>
                <a:ea typeface="Georgia" charset="0"/>
                <a:cs typeface="Georgia" charset="0"/>
              </a:rPr>
              <a:t>Grain</a:t>
            </a:r>
          </a:p>
          <a:p>
            <a:pPr marL="514350" indent="-514350">
              <a:buFont typeface="Arial" charset="0"/>
              <a:buAutoNum type="alphaUcPeriod"/>
            </a:pPr>
            <a:endParaRPr lang="en-US" altLang="en-US" sz="2400" dirty="0" smtClean="0">
              <a:latin typeface="Georgia" charset="0"/>
              <a:ea typeface="Georgia" charset="0"/>
              <a:cs typeface="Georgia" charset="0"/>
            </a:endParaRPr>
          </a:p>
          <a:p>
            <a:pPr marL="514350" indent="-514350">
              <a:buFont typeface="Arial" charset="0"/>
              <a:buAutoNum type="alphaUcPeriod"/>
            </a:pPr>
            <a:r>
              <a:rPr lang="en-US" altLang="en-US" sz="2400" dirty="0" smtClean="0">
                <a:latin typeface="Georgia" charset="0"/>
                <a:ea typeface="Georgia" charset="0"/>
                <a:cs typeface="Georgia" charset="0"/>
              </a:rPr>
              <a:t>Pecking at the light</a:t>
            </a:r>
          </a:p>
          <a:p>
            <a:pPr marL="514350" indent="-514350">
              <a:buFont typeface="Arial" charset="0"/>
              <a:buAutoNum type="alphaUcPeriod"/>
            </a:pPr>
            <a:endParaRPr lang="en-US" altLang="en-US" sz="2400" dirty="0" smtClean="0">
              <a:latin typeface="Georgia" charset="0"/>
              <a:ea typeface="Georgia" charset="0"/>
              <a:cs typeface="Georgia" charset="0"/>
            </a:endParaRPr>
          </a:p>
          <a:p>
            <a:pPr marL="514350" indent="-514350">
              <a:buFont typeface="Arial" charset="0"/>
              <a:buAutoNum type="alphaUcPeriod"/>
            </a:pPr>
            <a:r>
              <a:rPr lang="en-US" altLang="en-US" sz="2400" dirty="0" smtClean="0">
                <a:latin typeface="Georgia" charset="0"/>
                <a:ea typeface="Georgia" charset="0"/>
                <a:cs typeface="Georgia" charset="0"/>
              </a:rPr>
              <a:t>Eating the grain</a:t>
            </a:r>
            <a:endParaRPr lang="en-US" altLang="en-US" sz="2400" dirty="0">
              <a:latin typeface="Georgia" charset="0"/>
              <a:ea typeface="Georgia" charset="0"/>
              <a:cs typeface="Georgia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PQuestion" title="Question Text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000" dirty="0" smtClean="0">
                <a:latin typeface="Georgia" charset="0"/>
                <a:ea typeface="Georgia" charset="0"/>
                <a:cs typeface="Georgia" charset="0"/>
              </a:rPr>
              <a:t>Pavlov rings a bell in front of a dog and then gives him food. Over many trials the dog starts to salivate when it hears the bell. What is the US?</a:t>
            </a:r>
            <a:endParaRPr lang="en-US" altLang="en-US" sz="2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314" name="TPAnswers" title="Answer Text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pPr marL="514350" indent="-514350">
              <a:buFont typeface="Arial" charset="0"/>
              <a:buAutoNum type="alphaUcPeriod"/>
            </a:pPr>
            <a:r>
              <a:rPr lang="en-US" altLang="en-US" sz="2400" dirty="0" smtClean="0">
                <a:latin typeface="Georgia" charset="0"/>
                <a:ea typeface="Georgia" charset="0"/>
                <a:cs typeface="Georgia" charset="0"/>
              </a:rPr>
              <a:t>Bell</a:t>
            </a:r>
          </a:p>
          <a:p>
            <a:pPr marL="514350" indent="-514350">
              <a:buFont typeface="Arial" charset="0"/>
              <a:buAutoNum type="alphaUcPeriod"/>
            </a:pPr>
            <a:endParaRPr lang="en-US" altLang="en-US" sz="2400" dirty="0" smtClean="0">
              <a:latin typeface="Georgia" charset="0"/>
              <a:ea typeface="Georgia" charset="0"/>
              <a:cs typeface="Georgia" charset="0"/>
            </a:endParaRPr>
          </a:p>
          <a:p>
            <a:pPr marL="514350" indent="-514350">
              <a:buFont typeface="Arial" charset="0"/>
              <a:buAutoNum type="alphaUcPeriod"/>
            </a:pPr>
            <a:r>
              <a:rPr lang="en-US" altLang="en-US" sz="2400" dirty="0" smtClean="0">
                <a:latin typeface="Georgia" charset="0"/>
                <a:ea typeface="Georgia" charset="0"/>
                <a:cs typeface="Georgia" charset="0"/>
              </a:rPr>
              <a:t>Food</a:t>
            </a:r>
          </a:p>
          <a:p>
            <a:pPr marL="514350" indent="-514350">
              <a:buFont typeface="Arial" charset="0"/>
              <a:buAutoNum type="alphaUcPeriod"/>
            </a:pPr>
            <a:endParaRPr lang="en-US" altLang="en-US" sz="2400" dirty="0" smtClean="0">
              <a:latin typeface="Georgia" charset="0"/>
              <a:ea typeface="Georgia" charset="0"/>
              <a:cs typeface="Georgia" charset="0"/>
            </a:endParaRPr>
          </a:p>
          <a:p>
            <a:pPr marL="514350" indent="-514350">
              <a:buFont typeface="Arial" charset="0"/>
              <a:buAutoNum type="alphaUcPeriod"/>
            </a:pPr>
            <a:r>
              <a:rPr lang="en-US" altLang="en-US" sz="2400" dirty="0" smtClean="0">
                <a:latin typeface="Georgia" charset="0"/>
                <a:ea typeface="Georgia" charset="0"/>
                <a:cs typeface="Georgia" charset="0"/>
              </a:rPr>
              <a:t>Salivating in response to the bell.</a:t>
            </a:r>
          </a:p>
          <a:p>
            <a:pPr marL="514350" indent="-514350">
              <a:buFont typeface="Arial" charset="0"/>
              <a:buAutoNum type="alphaUcPeriod"/>
            </a:pPr>
            <a:endParaRPr lang="en-US" altLang="en-US" sz="2400" dirty="0" smtClean="0">
              <a:latin typeface="Georgia" charset="0"/>
              <a:ea typeface="Georgia" charset="0"/>
              <a:cs typeface="Georgia" charset="0"/>
            </a:endParaRPr>
          </a:p>
          <a:p>
            <a:pPr marL="514350" indent="-514350">
              <a:buFont typeface="Arial" charset="0"/>
              <a:buAutoNum type="alphaUcPeriod"/>
            </a:pPr>
            <a:r>
              <a:rPr lang="en-US" altLang="en-US" sz="2400" dirty="0" smtClean="0">
                <a:latin typeface="Georgia" charset="0"/>
                <a:ea typeface="Georgia" charset="0"/>
                <a:cs typeface="Georgia" charset="0"/>
              </a:rPr>
              <a:t>Salivating in response to food.</a:t>
            </a:r>
            <a:endParaRPr lang="en-US" altLang="en-US" sz="2400" dirty="0">
              <a:latin typeface="Georgia" charset="0"/>
              <a:ea typeface="Georgia" charset="0"/>
              <a:cs typeface="Georgia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What are the determining conditions for Pavlovian learning?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Stimulus intensity and novelty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Number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Order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contiguity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contingency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relevance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39651" y="6429261"/>
            <a:ext cx="2652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Nasser &amp; Delamater </a:t>
            </a:r>
            <a:r>
              <a:rPr lang="en-US" sz="1600" smtClean="0">
                <a:latin typeface="Georgia" panose="02040502050405020303" pitchFamily="18" charset="0"/>
              </a:rPr>
              <a:t>(2016)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81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What are the determining conditions for Pavlovian learning?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Georgia"/>
                <a:cs typeface="Georgia"/>
              </a:rPr>
              <a:t>Stimulus intensity and novelty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Number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Order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contiguity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contingency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relevance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39651" y="6429261"/>
            <a:ext cx="2652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Nasser &amp; Delamater (2016)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37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Stimulus intensity and novelty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0626" y="1977467"/>
            <a:ext cx="4655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In order </a:t>
            </a:r>
            <a:r>
              <a:rPr lang="en-US" smtClean="0">
                <a:latin typeface="Georgia" panose="02040502050405020303" pitchFamily="18" charset="0"/>
              </a:rPr>
              <a:t>to understand the next two slides…</a:t>
            </a:r>
            <a:endParaRPr lang="en-US" dirty="0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75038" y="3972698"/>
                <a:ext cx="6727419" cy="57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𝑆𝑢𝑝𝑝𝑟𝑒𝑠𝑠𝑖𝑜𝑛</m:t>
                      </m:r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  <m:r>
                        <a:rPr lang="en-US" b="0" i="1" smtClean="0">
                          <a:latin typeface="Cambria Math" charset="0"/>
                        </a:rPr>
                        <m:t>𝑟𝑎𝑡𝑖𝑜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charset="0"/>
                            </a:rPr>
                            <m:t>(</m:t>
                          </m:r>
                          <m:r>
                            <a:rPr lang="en-US" i="1">
                              <a:latin typeface="Cambria Math" charset="0"/>
                            </a:rPr>
                            <m:t>𝐿𝑒𝑣𝑒𝑟</m:t>
                          </m:r>
                          <m:r>
                            <a:rPr lang="en-US" i="1">
                              <a:latin typeface="Cambria Math" charset="0"/>
                            </a:rPr>
                            <m:t> </m:t>
                          </m:r>
                          <m:r>
                            <a:rPr lang="en-US" i="1">
                              <a:latin typeface="Cambria Math" charset="0"/>
                            </a:rPr>
                            <m:t>𝑝𝑟𝑒𝑠𝑠𝑒𝑠</m:t>
                          </m:r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r>
                            <a:rPr lang="en-US" i="1">
                              <a:latin typeface="Cambria Math" charset="0"/>
                            </a:rPr>
                            <m:t>𝐶𝑆</m:t>
                          </m:r>
                          <m:r>
                            <a:rPr lang="en-US" i="1"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charset="0"/>
                            </a:rPr>
                            <m:t>(</m:t>
                          </m:r>
                          <m:r>
                            <a:rPr lang="en-US" i="1">
                              <a:latin typeface="Cambria Math" charset="0"/>
                            </a:rPr>
                            <m:t>𝐿𝑒𝑣𝑒𝑟</m:t>
                          </m:r>
                          <m:r>
                            <a:rPr lang="en-US" i="1">
                              <a:latin typeface="Cambria Math" charset="0"/>
                            </a:rPr>
                            <m:t> </m:t>
                          </m:r>
                          <m:r>
                            <a:rPr lang="en-US" i="1">
                              <a:latin typeface="Cambria Math" charset="0"/>
                            </a:rPr>
                            <m:t>𝑝𝑟𝑒𝑠𝑠𝑒𝑠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𝐶𝑆</m:t>
                              </m:r>
                              <m:r>
                                <a:rPr lang="en-US" i="1">
                                  <a:latin typeface="Cambria Math" charset="0"/>
                                </a:rPr>
                                <m:t>)+(</m:t>
                              </m:r>
                              <m:r>
                                <a:rPr lang="en-US" i="1">
                                  <a:latin typeface="Cambria Math" charset="0"/>
                                </a:rPr>
                                <m:t>𝐿𝑒𝑣𝑒𝑟</m:t>
                              </m:r>
                              <m:r>
                                <a:rPr lang="en-US" i="1"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charset="0"/>
                                </a:rPr>
                                <m:t>𝑝𝑟𝑒𝑠𝑠𝑒𝑠</m:t>
                              </m:r>
                            </m:e>
                          </m:d>
                          <m:r>
                            <a:rPr lang="en-US" i="1">
                              <a:latin typeface="Cambria Math" charset="0"/>
                            </a:rPr>
                            <m:t>𝑛𝑜</m:t>
                          </m:r>
                          <m:r>
                            <a:rPr lang="en-US" i="1">
                              <a:latin typeface="Cambria Math" charset="0"/>
                            </a:rPr>
                            <m:t> </m:t>
                          </m:r>
                          <m:r>
                            <a:rPr lang="en-US" i="1">
                              <a:latin typeface="Cambria Math" charset="0"/>
                            </a:rPr>
                            <m:t>𝐶𝑆</m:t>
                          </m:r>
                          <m:r>
                            <a:rPr lang="en-US" i="1">
                              <a:latin typeface="Cambria Math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38" y="3972698"/>
                <a:ext cx="6727419" cy="57676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43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Stimulus intensity and novelty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CS intensity</a:t>
            </a:r>
            <a:endParaRPr lang="en-US" sz="2800" dirty="0">
              <a:latin typeface="Georgia"/>
              <a:cs typeface="Georgia"/>
            </a:endParaRPr>
          </a:p>
          <a:p>
            <a:endParaRPr lang="en-US" sz="2800" dirty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205" y="2334441"/>
            <a:ext cx="3572284" cy="42281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13760" y="1644260"/>
            <a:ext cx="573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Georgia" panose="02040502050405020303" pitchFamily="18" charset="0"/>
              </a:rPr>
              <a:t>Kamin</a:t>
            </a:r>
            <a:r>
              <a:rPr lang="en-US" sz="1200" dirty="0">
                <a:latin typeface="Georgia" panose="02040502050405020303" pitchFamily="18" charset="0"/>
              </a:rPr>
              <a:t>, L. J., &amp; Schaub, R. E. (1963). Effects of conditioned stimulus intensity on the conditioned emotional response. </a:t>
            </a:r>
            <a:r>
              <a:rPr lang="en-US" sz="1200" i="1" dirty="0">
                <a:latin typeface="Georgia" panose="02040502050405020303" pitchFamily="18" charset="0"/>
              </a:rPr>
              <a:t>Journal of Comparative and Physiological Psychology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56</a:t>
            </a:r>
            <a:r>
              <a:rPr lang="en-US" sz="1200" dirty="0">
                <a:latin typeface="Georgia" panose="02040502050405020303" pitchFamily="18" charset="0"/>
              </a:rPr>
              <a:t>(3), 502–7.</a:t>
            </a:r>
          </a:p>
        </p:txBody>
      </p:sp>
    </p:spTree>
    <p:extLst>
      <p:ext uri="{BB962C8B-B14F-4D97-AF65-F5344CB8AC3E}">
        <p14:creationId xmlns:p14="http://schemas.microsoft.com/office/powerpoint/2010/main" val="77537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Stimulus intensity and novelty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US intensity</a:t>
            </a:r>
            <a:endParaRPr lang="en-US" sz="2800" dirty="0">
              <a:latin typeface="Georgia"/>
              <a:cs typeface="Georgia"/>
            </a:endParaRPr>
          </a:p>
          <a:p>
            <a:endParaRPr lang="en-US" sz="2800" dirty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3760" y="1644260"/>
            <a:ext cx="573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Georgia" panose="02040502050405020303" pitchFamily="18" charset="0"/>
              </a:rPr>
              <a:t>Annau</a:t>
            </a:r>
            <a:r>
              <a:rPr lang="en-US" sz="1200" dirty="0">
                <a:latin typeface="Georgia" panose="02040502050405020303" pitchFamily="18" charset="0"/>
              </a:rPr>
              <a:t>, Z., &amp; </a:t>
            </a:r>
            <a:r>
              <a:rPr lang="en-US" sz="1200" dirty="0" err="1">
                <a:latin typeface="Georgia" panose="02040502050405020303" pitchFamily="18" charset="0"/>
              </a:rPr>
              <a:t>Kamin</a:t>
            </a:r>
            <a:r>
              <a:rPr lang="en-US" sz="1200" dirty="0">
                <a:latin typeface="Georgia" panose="02040502050405020303" pitchFamily="18" charset="0"/>
              </a:rPr>
              <a:t>, L. J. (1961). The conditioned emotional response as a function of intensity of the US. </a:t>
            </a:r>
            <a:r>
              <a:rPr lang="en-US" sz="1200" i="1" dirty="0">
                <a:latin typeface="Georgia" panose="02040502050405020303" pitchFamily="18" charset="0"/>
              </a:rPr>
              <a:t>Journal of Comparative and Physiological Psychology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54</a:t>
            </a:r>
            <a:r>
              <a:rPr lang="en-US" sz="1200" dirty="0">
                <a:latin typeface="Georgia" panose="02040502050405020303" pitchFamily="18" charset="0"/>
              </a:rPr>
              <a:t>(4), 428–432.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834" y="2290591"/>
            <a:ext cx="439102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1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Stimulus intensity and novelty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CS-</a:t>
            </a:r>
            <a:r>
              <a:rPr lang="en-US" sz="2800" dirty="0" err="1" smtClean="0">
                <a:latin typeface="Georgia"/>
                <a:cs typeface="Georgia"/>
              </a:rPr>
              <a:t>preexposure</a:t>
            </a:r>
            <a:r>
              <a:rPr lang="en-US" sz="2800" dirty="0" smtClean="0">
                <a:latin typeface="Georgia"/>
                <a:cs typeface="Georgia"/>
              </a:rPr>
              <a:t> effect (also called latent inhibition)</a:t>
            </a:r>
          </a:p>
          <a:p>
            <a:pPr marL="118872" indent="0">
              <a:buNone/>
            </a:pPr>
            <a:endParaRPr lang="en-US" sz="2800" dirty="0">
              <a:latin typeface="Georgia"/>
              <a:cs typeface="Georgia"/>
            </a:endParaRPr>
          </a:p>
          <a:p>
            <a:endParaRPr lang="en-US" sz="2800" dirty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8798" y="2793013"/>
            <a:ext cx="3308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Group 1 (prior exposure to CS)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247" y="3162345"/>
            <a:ext cx="1652317" cy="141747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495674" y="4733536"/>
            <a:ext cx="3655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Group 2 (no prior exposure to CS)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247" y="5102868"/>
            <a:ext cx="182880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8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Stimulus intensity and novelty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CS-</a:t>
            </a:r>
            <a:r>
              <a:rPr lang="en-US" sz="2800" dirty="0" err="1" smtClean="0">
                <a:latin typeface="Georgia"/>
                <a:cs typeface="Georgia"/>
              </a:rPr>
              <a:t>preexposure</a:t>
            </a:r>
            <a:r>
              <a:rPr lang="en-US" sz="2800" dirty="0" smtClean="0">
                <a:latin typeface="Georgia"/>
                <a:cs typeface="Georgia"/>
              </a:rPr>
              <a:t> effect (also called latent inhibition)</a:t>
            </a:r>
          </a:p>
          <a:p>
            <a:pPr marL="118872" indent="0">
              <a:buNone/>
            </a:pPr>
            <a:endParaRPr lang="en-US" sz="2800" dirty="0">
              <a:latin typeface="Georgia"/>
              <a:cs typeface="Georgia"/>
            </a:endParaRPr>
          </a:p>
          <a:p>
            <a:endParaRPr lang="en-US" sz="2800" dirty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9998" y="2793013"/>
            <a:ext cx="3308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Group 1 (prior exposure to CS)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447" y="3162345"/>
            <a:ext cx="1652317" cy="141747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66874" y="4733536"/>
            <a:ext cx="3655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Group 2 (no prior exposure to CS)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447" y="5102868"/>
            <a:ext cx="1828800" cy="157162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3840480" y="3675017"/>
            <a:ext cx="177654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624" y="3168687"/>
            <a:ext cx="1714871" cy="17495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383" y="5102868"/>
            <a:ext cx="1714871" cy="1749515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3840479" y="5769428"/>
            <a:ext cx="177654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68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Stimulus intensity and novelty</a:t>
            </a:r>
            <a:endParaRPr lang="en-US" sz="3600" dirty="0">
              <a:latin typeface="Georgia"/>
              <a:cs typeface="Georgia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1942167"/>
              </p:ext>
            </p:extLst>
          </p:nvPr>
        </p:nvGraphicFramePr>
        <p:xfrm>
          <a:off x="2124209" y="2543923"/>
          <a:ext cx="4956213" cy="3325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967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Stimulus intensity and novelty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US-</a:t>
            </a:r>
            <a:r>
              <a:rPr lang="en-US" sz="2800" dirty="0" err="1" smtClean="0">
                <a:latin typeface="Georgia"/>
                <a:cs typeface="Georgia"/>
              </a:rPr>
              <a:t>preexposure</a:t>
            </a:r>
            <a:r>
              <a:rPr lang="en-US" sz="2800" dirty="0" smtClean="0">
                <a:latin typeface="Georgia"/>
                <a:cs typeface="Georgia"/>
              </a:rPr>
              <a:t> effect</a:t>
            </a:r>
            <a:endParaRPr lang="en-US" sz="2800" dirty="0">
              <a:latin typeface="Georgia"/>
              <a:cs typeface="Georgia"/>
            </a:endParaRPr>
          </a:p>
          <a:p>
            <a:endParaRPr lang="en-US" sz="2800" dirty="0">
              <a:latin typeface="Georgia"/>
              <a:cs typeface="Georgia"/>
            </a:endParaRP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pic>
        <p:nvPicPr>
          <p:cNvPr id="1028" name="Picture 4" descr="http://www.coolweirdo.com/wp-content/uploads/2013/07/diet-coke-with-bac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359" y="4727281"/>
            <a:ext cx="2025487" cy="12152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>
            <a:off x="5171508" y="5354189"/>
            <a:ext cx="96867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0" descr="http://remodelingitright.com/Images/SickSmil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151" y="2537390"/>
            <a:ext cx="459727" cy="514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942745" y="2608347"/>
            <a:ext cx="9289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Monday</a:t>
            </a:r>
          </a:p>
        </p:txBody>
      </p:sp>
      <p:pic>
        <p:nvPicPr>
          <p:cNvPr id="13" name="Picture 10" descr="http://remodelingitright.com/Images/SickSmil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151" y="3052155"/>
            <a:ext cx="459727" cy="514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http://remodelingitright.com/Images/SickSmil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151" y="3566920"/>
            <a:ext cx="459727" cy="514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http://remodelingitright.com/Images/SickSmil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151" y="4081685"/>
            <a:ext cx="459727" cy="514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942745" y="3054710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Tuesday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42745" y="3566920"/>
            <a:ext cx="12362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Wednesday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42745" y="4081685"/>
            <a:ext cx="1043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Thursday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42745" y="5104281"/>
            <a:ext cx="7745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Friday</a:t>
            </a:r>
          </a:p>
        </p:txBody>
      </p:sp>
      <p:pic>
        <p:nvPicPr>
          <p:cNvPr id="25" name="Picture 10" descr="http://remodelingitright.com/Images/SickSmil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618" y="5104281"/>
            <a:ext cx="459727" cy="514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316515" y="6031468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latin typeface="Georgia" panose="02040502050405020303" pitchFamily="18" charset="0"/>
              </a:rPr>
              <a:t>CS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28254" y="6031468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Georgia" panose="02040502050405020303" pitchFamily="18" charset="0"/>
              </a:rPr>
              <a:t>U</a:t>
            </a:r>
            <a:r>
              <a:rPr lang="en-US" smtClean="0">
                <a:latin typeface="Georgia" panose="02040502050405020303" pitchFamily="18" charset="0"/>
              </a:rPr>
              <a:t>S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69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What are the determining conditions for Pavlovian learning?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Stimulus intensity and novelty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Georgia"/>
                <a:cs typeface="Georgia"/>
              </a:rPr>
              <a:t>Number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Order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contiguity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contingency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relevance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39651" y="6429261"/>
            <a:ext cx="2652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Nasser &amp; Delamater (2016)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65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Number of CS-US pairings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2485756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General idea: Conditioned responding increases with the number of CS-US pairings.</a:t>
            </a:r>
          </a:p>
          <a:p>
            <a:pPr algn="ctr"/>
            <a:endParaRPr lang="en-US" sz="1600" dirty="0">
              <a:latin typeface="Georgia" panose="02040502050405020303" pitchFamily="18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4148880"/>
              </p:ext>
            </p:extLst>
          </p:nvPr>
        </p:nvGraphicFramePr>
        <p:xfrm>
          <a:off x="2470946" y="307053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691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Number of CS-US pairings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2485756"/>
            <a:ext cx="9143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General idea: Conditioned responding increases with the number of CS-US pairings.</a:t>
            </a:r>
          </a:p>
          <a:p>
            <a:pPr algn="ctr"/>
            <a:endParaRPr lang="en-US" sz="1600" dirty="0">
              <a:latin typeface="Georgia" panose="02040502050405020303" pitchFamily="18" charset="0"/>
            </a:endParaRPr>
          </a:p>
          <a:p>
            <a:pPr algn="ctr"/>
            <a:endParaRPr lang="en-US" sz="1600" dirty="0">
              <a:latin typeface="Georgia" panose="02040502050405020303" pitchFamily="18" charset="0"/>
            </a:endParaRPr>
          </a:p>
          <a:p>
            <a:pPr algn="ctr"/>
            <a:endParaRPr lang="en-US" sz="1600" dirty="0" smtClean="0">
              <a:latin typeface="Georgia" panose="02040502050405020303" pitchFamily="18" charset="0"/>
            </a:endParaRPr>
          </a:p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The simple idea that conditioned responding increases with CS-US pairings turns out</a:t>
            </a:r>
          </a:p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to be more complicated. We will come back to this in a few weeks.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23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What are the determining conditions for Pavlovian learning?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Stimulus intensity and novelty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Number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Georgia"/>
                <a:cs typeface="Georgia"/>
              </a:rPr>
              <a:t>Order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contiguity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contingency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relevance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39651" y="6429261"/>
            <a:ext cx="2652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Nasser &amp; Delamater (2016)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Order of CS-US pairings</a:t>
            </a:r>
            <a:endParaRPr lang="en-US" sz="3600" dirty="0">
              <a:latin typeface="Georgia"/>
              <a:cs typeface="Georgi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977766" y="4580955"/>
            <a:ext cx="823619" cy="71394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406599" y="2722163"/>
            <a:ext cx="70336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092657" y="2166641"/>
            <a:ext cx="0" cy="576706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082753" y="2166641"/>
            <a:ext cx="1945651" cy="12289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008783" y="2152249"/>
            <a:ext cx="0" cy="576706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989972" y="2711583"/>
            <a:ext cx="1718678" cy="8415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7280" y="2526917"/>
            <a:ext cx="1041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Odor CS</a:t>
            </a:r>
            <a:endParaRPr lang="en-US" dirty="0">
              <a:latin typeface="Georgia"/>
              <a:cs typeface="Georgi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78630" y="2280349"/>
            <a:ext cx="561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15 s</a:t>
            </a:r>
            <a:endParaRPr lang="en-US" dirty="0">
              <a:latin typeface="Georgia"/>
              <a:cs typeface="Georgi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330" y="1545628"/>
            <a:ext cx="91316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Georgia" panose="02040502050405020303" pitchFamily="18" charset="0"/>
              </a:rPr>
              <a:t>Tanimoto</a:t>
            </a:r>
            <a:r>
              <a:rPr lang="en-US" sz="1200" dirty="0" smtClean="0">
                <a:latin typeface="Georgia" panose="02040502050405020303" pitchFamily="18" charset="0"/>
              </a:rPr>
              <a:t>, H., Heisenberg, M., &amp; Gerber, B. (2004). Event timing turns punishment to reward. </a:t>
            </a:r>
            <a:r>
              <a:rPr lang="en-US" sz="1200" i="1" dirty="0" smtClean="0">
                <a:latin typeface="Georgia" panose="02040502050405020303" pitchFamily="18" charset="0"/>
              </a:rPr>
              <a:t>Nature</a:t>
            </a:r>
            <a:r>
              <a:rPr lang="en-US" sz="1200" dirty="0" smtClean="0">
                <a:latin typeface="Georgia" panose="02040502050405020303" pitchFamily="18" charset="0"/>
              </a:rPr>
              <a:t>, </a:t>
            </a:r>
            <a:r>
              <a:rPr lang="en-US" sz="1200" i="1" dirty="0" smtClean="0">
                <a:latin typeface="Georgia" panose="02040502050405020303" pitchFamily="18" charset="0"/>
              </a:rPr>
              <a:t>430</a:t>
            </a:r>
            <a:r>
              <a:rPr lang="en-US" sz="1200" dirty="0" smtClean="0">
                <a:latin typeface="Georgia" panose="02040502050405020303" pitchFamily="18" charset="0"/>
              </a:rPr>
              <a:t>, 983.</a:t>
            </a:r>
            <a:endParaRPr lang="en-US" sz="1200" dirty="0">
              <a:latin typeface="Georgia" panose="02040502050405020303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406599" y="3578217"/>
            <a:ext cx="3364996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760312" y="3013840"/>
            <a:ext cx="0" cy="576706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4748154" y="3019985"/>
            <a:ext cx="356342" cy="1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092166" y="3001511"/>
            <a:ext cx="0" cy="576706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079836" y="3578217"/>
            <a:ext cx="534119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59094" y="3356564"/>
            <a:ext cx="1161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Shock US</a:t>
            </a:r>
            <a:endParaRPr lang="en-US" dirty="0">
              <a:latin typeface="Georgia"/>
              <a:cs typeface="Georgia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4015246" y="2711583"/>
            <a:ext cx="0" cy="878963"/>
          </a:xfrm>
          <a:prstGeom prst="line">
            <a:avLst/>
          </a:prstGeom>
          <a:ln w="38100" cmpd="sng">
            <a:solidFill>
              <a:srgbClr val="0000F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748154" y="2711583"/>
            <a:ext cx="0" cy="878963"/>
          </a:xfrm>
          <a:prstGeom prst="line">
            <a:avLst/>
          </a:prstGeom>
          <a:ln w="38100" cmpd="sng">
            <a:solidFill>
              <a:srgbClr val="0000F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156949" y="2937916"/>
            <a:ext cx="467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3 s</a:t>
            </a:r>
            <a:endParaRPr lang="en-US" dirty="0">
              <a:latin typeface="Georgia"/>
              <a:cs typeface="Georgia"/>
            </a:endParaRPr>
          </a:p>
        </p:txBody>
      </p:sp>
      <p:cxnSp>
        <p:nvCxnSpPr>
          <p:cNvPr id="48" name="Straight Connector 47"/>
          <p:cNvCxnSpPr>
            <a:endCxn id="87" idx="3"/>
          </p:cNvCxnSpPr>
          <p:nvPr/>
        </p:nvCxnSpPr>
        <p:spPr>
          <a:xfrm>
            <a:off x="6801385" y="5071436"/>
            <a:ext cx="709309" cy="458953"/>
          </a:xfrm>
          <a:prstGeom prst="line">
            <a:avLst/>
          </a:prstGeom>
          <a:ln w="28575" cmpd="sng">
            <a:solidFill>
              <a:schemeClr val="tx1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0" y="4322408"/>
            <a:ext cx="91440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68054" y="4978966"/>
            <a:ext cx="1041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Odor CS</a:t>
            </a:r>
            <a:endParaRPr lang="en-US" dirty="0">
              <a:latin typeface="Georgia"/>
              <a:cs typeface="Georgi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29868" y="5808613"/>
            <a:ext cx="1161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Shock US</a:t>
            </a:r>
            <a:endParaRPr lang="en-US" dirty="0">
              <a:latin typeface="Georgia"/>
              <a:cs typeface="Georgia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1406601" y="6043114"/>
            <a:ext cx="70336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2092659" y="5487592"/>
            <a:ext cx="0" cy="576706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2087205" y="5506066"/>
            <a:ext cx="356342" cy="1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2431217" y="5487592"/>
            <a:ext cx="0" cy="576706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2411366" y="6055883"/>
            <a:ext cx="3195298" cy="8416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2436640" y="5196459"/>
            <a:ext cx="0" cy="878963"/>
          </a:xfrm>
          <a:prstGeom prst="line">
            <a:avLst/>
          </a:prstGeom>
          <a:ln w="38100" cmpd="sng">
            <a:solidFill>
              <a:srgbClr val="0000F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169548" y="5196459"/>
            <a:ext cx="0" cy="878963"/>
          </a:xfrm>
          <a:prstGeom prst="line">
            <a:avLst/>
          </a:prstGeom>
          <a:ln w="38100" cmpd="sng">
            <a:solidFill>
              <a:srgbClr val="0000F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1406601" y="5196458"/>
            <a:ext cx="1762947" cy="1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557231" y="5445807"/>
            <a:ext cx="467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3 s</a:t>
            </a:r>
            <a:endParaRPr lang="en-US" dirty="0">
              <a:latin typeface="Georgia"/>
              <a:cs typeface="Georgia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 flipV="1">
            <a:off x="3168749" y="4624562"/>
            <a:ext cx="0" cy="576706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3158845" y="4624562"/>
            <a:ext cx="1945651" cy="12289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5084875" y="4610170"/>
            <a:ext cx="0" cy="576706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854722" y="4738270"/>
            <a:ext cx="561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15 s</a:t>
            </a:r>
            <a:endParaRPr lang="en-US" dirty="0">
              <a:latin typeface="Georgia"/>
              <a:cs typeface="Georgia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5072545" y="5174547"/>
            <a:ext cx="534119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7" name="Picture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7378" flipH="1">
            <a:off x="7434927" y="5361327"/>
            <a:ext cx="809775" cy="809775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7378" flipH="1">
            <a:off x="7587326" y="3044515"/>
            <a:ext cx="809775" cy="809775"/>
          </a:xfrm>
          <a:prstGeom prst="rect">
            <a:avLst/>
          </a:prstGeom>
        </p:spPr>
      </p:pic>
      <p:cxnSp>
        <p:nvCxnSpPr>
          <p:cNvPr id="89" name="Straight Connector 88"/>
          <p:cNvCxnSpPr/>
          <p:nvPr/>
        </p:nvCxnSpPr>
        <p:spPr>
          <a:xfrm flipH="1" flipV="1">
            <a:off x="6974201" y="2865574"/>
            <a:ext cx="641344" cy="357538"/>
          </a:xfrm>
          <a:prstGeom prst="line">
            <a:avLst/>
          </a:prstGeom>
          <a:ln w="28575" cmpd="sng">
            <a:solidFill>
              <a:schemeClr val="tx1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3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0846">
            <a:off x="6215774" y="2386373"/>
            <a:ext cx="823619" cy="71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9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What are the determining conditions for Pavlovian learning?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Stimulus intensity and novelty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Number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Georgia"/>
                <a:cs typeface="Georgia"/>
              </a:rPr>
              <a:t>Order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Georgia"/>
                <a:cs typeface="Georgia"/>
              </a:rPr>
              <a:t>CS-US contiguity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contingency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relevance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39651" y="6429261"/>
            <a:ext cx="2652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Nasser &amp; Delamater (2016)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36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contiguity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1637730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General idea: The more closely in time the CS and US occur, the more likely they will become associated.</a:t>
            </a:r>
          </a:p>
          <a:p>
            <a:pPr algn="ctr"/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05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contiguity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1637730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General idea: The more closely in time the CS and US occur, the more likely they will become associated.</a:t>
            </a:r>
          </a:p>
          <a:p>
            <a:pPr algn="ctr"/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30" y="6396335"/>
            <a:ext cx="9131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rgia" panose="02040502050405020303" pitchFamily="18" charset="0"/>
              </a:rPr>
              <a:t>Gibbon, J., </a:t>
            </a:r>
            <a:r>
              <a:rPr lang="en-US" sz="1200" dirty="0" err="1">
                <a:latin typeface="Georgia" panose="02040502050405020303" pitchFamily="18" charset="0"/>
              </a:rPr>
              <a:t>Baldock</a:t>
            </a:r>
            <a:r>
              <a:rPr lang="en-US" sz="1200" dirty="0">
                <a:latin typeface="Georgia" panose="02040502050405020303" pitchFamily="18" charset="0"/>
              </a:rPr>
              <a:t>, M. D., </a:t>
            </a:r>
            <a:r>
              <a:rPr lang="en-US" sz="1200" dirty="0" err="1">
                <a:latin typeface="Georgia" panose="02040502050405020303" pitchFamily="18" charset="0"/>
              </a:rPr>
              <a:t>Locurto</a:t>
            </a:r>
            <a:r>
              <a:rPr lang="en-US" sz="1200" dirty="0">
                <a:latin typeface="Georgia" panose="02040502050405020303" pitchFamily="18" charset="0"/>
              </a:rPr>
              <a:t>, C., Gold, L., &amp; Terrace, H. S. (1977). Trial and </a:t>
            </a:r>
            <a:r>
              <a:rPr lang="en-US" sz="1200" dirty="0" err="1">
                <a:latin typeface="Georgia" panose="02040502050405020303" pitchFamily="18" charset="0"/>
              </a:rPr>
              <a:t>intertrial</a:t>
            </a:r>
            <a:r>
              <a:rPr lang="en-US" sz="1200" dirty="0">
                <a:latin typeface="Georgia" panose="02040502050405020303" pitchFamily="18" charset="0"/>
              </a:rPr>
              <a:t> durations in </a:t>
            </a:r>
            <a:r>
              <a:rPr lang="en-US" sz="1200" dirty="0" err="1">
                <a:latin typeface="Georgia" panose="02040502050405020303" pitchFamily="18" charset="0"/>
              </a:rPr>
              <a:t>autoshaping</a:t>
            </a:r>
            <a:r>
              <a:rPr lang="en-US" sz="1200" dirty="0">
                <a:latin typeface="Georgia" panose="02040502050405020303" pitchFamily="18" charset="0"/>
              </a:rPr>
              <a:t>. </a:t>
            </a:r>
            <a:r>
              <a:rPr lang="en-US" sz="1200" i="1" dirty="0">
                <a:latin typeface="Georgia" panose="02040502050405020303" pitchFamily="18" charset="0"/>
              </a:rPr>
              <a:t>Journal of Experimental Psychology: Animal Behavior Processes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3</a:t>
            </a:r>
            <a:r>
              <a:rPr lang="en-US" sz="1200" dirty="0">
                <a:latin typeface="Georgia" panose="02040502050405020303" pitchFamily="18" charset="0"/>
              </a:rPr>
              <a:t>(3), 264–284. </a:t>
            </a:r>
          </a:p>
        </p:txBody>
      </p:sp>
      <p:pic>
        <p:nvPicPr>
          <p:cNvPr id="3" name="Picture 2" descr="Screen Shot 2016-08-10 at 1.34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00" y="2591837"/>
            <a:ext cx="3706093" cy="368328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452580" y="2786351"/>
            <a:ext cx="822960" cy="29759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6200000">
            <a:off x="1423634" y="3896310"/>
            <a:ext cx="3143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Georgia" panose="02040502050405020303" pitchFamily="18" charset="0"/>
              </a:rPr>
              <a:t>Number of trials </a:t>
            </a:r>
          </a:p>
          <a:p>
            <a:pPr algn="ctr"/>
            <a:r>
              <a:rPr lang="en-US" b="1" dirty="0" smtClean="0">
                <a:latin typeface="Georgia" panose="02040502050405020303" pitchFamily="18" charset="0"/>
              </a:rPr>
              <a:t>to acquisition</a:t>
            </a:r>
          </a:p>
          <a:p>
            <a:pPr algn="ctr"/>
            <a:endParaRPr lang="en-US" b="1" dirty="0">
              <a:latin typeface="Georgia" panose="02040502050405020303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95259" y="5934363"/>
            <a:ext cx="4040718" cy="340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41870" y="5934363"/>
            <a:ext cx="2751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Georgia" panose="02040502050405020303" pitchFamily="18" charset="0"/>
              </a:rPr>
              <a:t>CS-US interval (sec)</a:t>
            </a:r>
          </a:p>
          <a:p>
            <a:pPr algn="ctr"/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91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contiguity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625609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Problems for contiguity as a guiding principle of associative learning: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- Learning with long intervals (e.g. taste aversion)</a:t>
            </a:r>
          </a:p>
          <a:p>
            <a:pPr marL="457200" lvl="1" indent="0">
              <a:buNone/>
            </a:pPr>
            <a:r>
              <a:rPr lang="en-US" sz="2200" dirty="0" smtClean="0">
                <a:latin typeface="Georgia"/>
                <a:cs typeface="Georgia"/>
              </a:rPr>
              <a:t>	</a:t>
            </a:r>
            <a:endParaRPr lang="en-US" sz="2000" dirty="0">
              <a:latin typeface="Georgia"/>
              <a:cs typeface="Georg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30" y="6350168"/>
            <a:ext cx="9131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Georgia" panose="02040502050405020303" pitchFamily="18" charset="0"/>
              </a:rPr>
              <a:t>Gallistel</a:t>
            </a:r>
            <a:r>
              <a:rPr lang="en-US" sz="1200" dirty="0">
                <a:latin typeface="Georgia" panose="02040502050405020303" pitchFamily="18" charset="0"/>
              </a:rPr>
              <a:t>, C. R., &amp; Balsam, P. D. (2014). Time to rethink the neural mechanisms of learning and memory. </a:t>
            </a:r>
            <a:r>
              <a:rPr lang="en-US" sz="1200" i="1" dirty="0">
                <a:latin typeface="Georgia" panose="02040502050405020303" pitchFamily="18" charset="0"/>
              </a:rPr>
              <a:t>Neurobiology of Learning and Memory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108</a:t>
            </a:r>
            <a:r>
              <a:rPr lang="en-US" sz="1200" dirty="0">
                <a:latin typeface="Georgia" panose="02040502050405020303" pitchFamily="18" charset="0"/>
              </a:rPr>
              <a:t>, 136–144. </a:t>
            </a:r>
          </a:p>
        </p:txBody>
      </p:sp>
    </p:spTree>
    <p:extLst>
      <p:ext uri="{BB962C8B-B14F-4D97-AF65-F5344CB8AC3E}">
        <p14:creationId xmlns:p14="http://schemas.microsoft.com/office/powerpoint/2010/main" val="100721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contiguity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625609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Problems for contiguity as a guiding principle of associative learning: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- Learning with long intervals (e.g. taste aversion)</a:t>
            </a:r>
          </a:p>
          <a:p>
            <a:pPr marL="457200" lvl="1" indent="0">
              <a:buNone/>
            </a:pPr>
            <a:r>
              <a:rPr lang="en-US" sz="2200" dirty="0" smtClean="0">
                <a:latin typeface="Georgia"/>
                <a:cs typeface="Georgia"/>
              </a:rPr>
              <a:t>	- Simultaneous CS-US pairing is not optimal for learning.</a:t>
            </a: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endParaRPr lang="en-US" sz="2000" dirty="0">
              <a:latin typeface="Georgia"/>
              <a:cs typeface="Georg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30" y="6350168"/>
            <a:ext cx="9131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Georgia" panose="02040502050405020303" pitchFamily="18" charset="0"/>
              </a:rPr>
              <a:t>Gallistel</a:t>
            </a:r>
            <a:r>
              <a:rPr lang="en-US" sz="1200" dirty="0">
                <a:latin typeface="Georgia" panose="02040502050405020303" pitchFamily="18" charset="0"/>
              </a:rPr>
              <a:t>, C. R., &amp; Balsam, P. D. (2014). Time to rethink the neural mechanisms of learning and memory. </a:t>
            </a:r>
            <a:r>
              <a:rPr lang="en-US" sz="1200" i="1" dirty="0">
                <a:latin typeface="Georgia" panose="02040502050405020303" pitchFamily="18" charset="0"/>
              </a:rPr>
              <a:t>Neurobiology of Learning and Memory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108</a:t>
            </a:r>
            <a:r>
              <a:rPr lang="en-US" sz="1200" dirty="0">
                <a:latin typeface="Georgia" panose="02040502050405020303" pitchFamily="18" charset="0"/>
              </a:rPr>
              <a:t>, 136–144. </a:t>
            </a:r>
          </a:p>
        </p:txBody>
      </p:sp>
    </p:spTree>
    <p:extLst>
      <p:ext uri="{BB962C8B-B14F-4D97-AF65-F5344CB8AC3E}">
        <p14:creationId xmlns:p14="http://schemas.microsoft.com/office/powerpoint/2010/main" val="129200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contiguity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625609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Problems for contiguity as a guiding principle of associative learning: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- Learning with long intervals (e.g. taste aversion)</a:t>
            </a:r>
          </a:p>
          <a:p>
            <a:pPr marL="457200" lvl="1" indent="0">
              <a:buNone/>
            </a:pPr>
            <a:r>
              <a:rPr lang="en-US" sz="2200" dirty="0" smtClean="0">
                <a:latin typeface="Georgia"/>
                <a:cs typeface="Georgia"/>
              </a:rPr>
              <a:t>	- Simultaneous CS-US pairing is not optimal for learning.</a:t>
            </a: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- Keeping the CS-US interval constant but varying the ITI 	   has different effects on learning (next slide).</a:t>
            </a: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endParaRPr lang="en-US" sz="2000" dirty="0">
              <a:latin typeface="Georgia"/>
              <a:cs typeface="Georg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30" y="6350168"/>
            <a:ext cx="9131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Georgia" panose="02040502050405020303" pitchFamily="18" charset="0"/>
              </a:rPr>
              <a:t>Gallistel</a:t>
            </a:r>
            <a:r>
              <a:rPr lang="en-US" sz="1200" dirty="0">
                <a:latin typeface="Georgia" panose="02040502050405020303" pitchFamily="18" charset="0"/>
              </a:rPr>
              <a:t>, C. R., &amp; Balsam, P. D. (2014). Time to rethink the neural mechanisms of learning and memory. </a:t>
            </a:r>
            <a:r>
              <a:rPr lang="en-US" sz="1200" i="1" dirty="0">
                <a:latin typeface="Georgia" panose="02040502050405020303" pitchFamily="18" charset="0"/>
              </a:rPr>
              <a:t>Neurobiology of Learning and Memory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108</a:t>
            </a:r>
            <a:r>
              <a:rPr lang="en-US" sz="1200" dirty="0">
                <a:latin typeface="Georgia" panose="02040502050405020303" pitchFamily="18" charset="0"/>
              </a:rPr>
              <a:t>, 136–144. </a:t>
            </a:r>
          </a:p>
        </p:txBody>
      </p:sp>
    </p:spTree>
    <p:extLst>
      <p:ext uri="{BB962C8B-B14F-4D97-AF65-F5344CB8AC3E}">
        <p14:creationId xmlns:p14="http://schemas.microsoft.com/office/powerpoint/2010/main" val="32059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contiguity</a:t>
            </a:r>
            <a:endParaRPr lang="en-US" sz="3600" dirty="0">
              <a:latin typeface="Georgia"/>
              <a:cs typeface="Georgia"/>
            </a:endParaRPr>
          </a:p>
        </p:txBody>
      </p:sp>
      <p:pic>
        <p:nvPicPr>
          <p:cNvPr id="3" name="Picture 2" descr="Screen Shot 2016-08-10 at 1.44.3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865" y="1678883"/>
            <a:ext cx="4037536" cy="44528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330" y="6396335"/>
            <a:ext cx="9131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rgia" panose="02040502050405020303" pitchFamily="18" charset="0"/>
              </a:rPr>
              <a:t>Gibbon, J., </a:t>
            </a:r>
            <a:r>
              <a:rPr lang="en-US" sz="1200" dirty="0" err="1">
                <a:latin typeface="Georgia" panose="02040502050405020303" pitchFamily="18" charset="0"/>
              </a:rPr>
              <a:t>Baldock</a:t>
            </a:r>
            <a:r>
              <a:rPr lang="en-US" sz="1200" dirty="0">
                <a:latin typeface="Georgia" panose="02040502050405020303" pitchFamily="18" charset="0"/>
              </a:rPr>
              <a:t>, M. D., </a:t>
            </a:r>
            <a:r>
              <a:rPr lang="en-US" sz="1200" dirty="0" err="1">
                <a:latin typeface="Georgia" panose="02040502050405020303" pitchFamily="18" charset="0"/>
              </a:rPr>
              <a:t>Locurto</a:t>
            </a:r>
            <a:r>
              <a:rPr lang="en-US" sz="1200" dirty="0">
                <a:latin typeface="Georgia" panose="02040502050405020303" pitchFamily="18" charset="0"/>
              </a:rPr>
              <a:t>, C., Gold, L., &amp; Terrace, H. S. (1977). Trial and </a:t>
            </a:r>
            <a:r>
              <a:rPr lang="en-US" sz="1200" dirty="0" err="1">
                <a:latin typeface="Georgia" panose="02040502050405020303" pitchFamily="18" charset="0"/>
              </a:rPr>
              <a:t>intertrial</a:t>
            </a:r>
            <a:r>
              <a:rPr lang="en-US" sz="1200" dirty="0">
                <a:latin typeface="Georgia" panose="02040502050405020303" pitchFamily="18" charset="0"/>
              </a:rPr>
              <a:t> durations in </a:t>
            </a:r>
            <a:r>
              <a:rPr lang="en-US" sz="1200" dirty="0" err="1">
                <a:latin typeface="Georgia" panose="02040502050405020303" pitchFamily="18" charset="0"/>
              </a:rPr>
              <a:t>autoshaping</a:t>
            </a:r>
            <a:r>
              <a:rPr lang="en-US" sz="1200" dirty="0">
                <a:latin typeface="Georgia" panose="02040502050405020303" pitchFamily="18" charset="0"/>
              </a:rPr>
              <a:t>. </a:t>
            </a:r>
            <a:r>
              <a:rPr lang="en-US" sz="1200" i="1" dirty="0">
                <a:latin typeface="Georgia" panose="02040502050405020303" pitchFamily="18" charset="0"/>
              </a:rPr>
              <a:t>Journal of Experimental Psychology: Animal Behavior Processes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3</a:t>
            </a:r>
            <a:r>
              <a:rPr lang="en-US" sz="1200" dirty="0">
                <a:latin typeface="Georgia" panose="02040502050405020303" pitchFamily="18" charset="0"/>
              </a:rPr>
              <a:t>(3), 264–284.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76141" y="1791556"/>
            <a:ext cx="1764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Georgia" panose="02040502050405020303" pitchFamily="18" charset="0"/>
              </a:rPr>
              <a:t>CS-US intervals used with different groups of pigeons.</a:t>
            </a:r>
          </a:p>
          <a:p>
            <a:pPr algn="ctr"/>
            <a:endParaRPr lang="en-US" sz="1400" b="1" dirty="0">
              <a:latin typeface="Georgia" panose="02040502050405020303" pitchFamily="18" charset="0"/>
            </a:endParaRPr>
          </a:p>
        </p:txBody>
      </p:sp>
      <p:sp>
        <p:nvSpPr>
          <p:cNvPr id="12" name="Right Bracket 11"/>
          <p:cNvSpPr/>
          <p:nvPr/>
        </p:nvSpPr>
        <p:spPr>
          <a:xfrm>
            <a:off x="6148067" y="1791556"/>
            <a:ext cx="214049" cy="486944"/>
          </a:xfrm>
          <a:prstGeom prst="rightBracket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6353181" y="2066647"/>
            <a:ext cx="822960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02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contiguity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625609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Problems for contiguity as a guiding principle of associative learning: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- Learning with long intervals (e.g. taste aversion)</a:t>
            </a:r>
          </a:p>
          <a:p>
            <a:pPr marL="457200" lvl="1" indent="0">
              <a:buNone/>
            </a:pPr>
            <a:r>
              <a:rPr lang="en-US" sz="2200" dirty="0" smtClean="0">
                <a:latin typeface="Georgia"/>
                <a:cs typeface="Georgia"/>
              </a:rPr>
              <a:t>	- Simultaneous CS-US pairing is not optimal for learning.</a:t>
            </a: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- Keeping the CS-US interval constant but varying the ITI 	   has different effects on learning.</a:t>
            </a:r>
          </a:p>
          <a:p>
            <a:pPr marL="457200" lvl="1" indent="0">
              <a:buNone/>
            </a:pPr>
            <a:r>
              <a:rPr lang="en-US" sz="2200" dirty="0">
                <a:latin typeface="Georgia"/>
                <a:cs typeface="Georgia"/>
              </a:rPr>
              <a:t>	</a:t>
            </a:r>
            <a:r>
              <a:rPr lang="en-US" sz="2200" dirty="0" smtClean="0">
                <a:latin typeface="Georgia"/>
                <a:cs typeface="Georgia"/>
              </a:rPr>
              <a:t>- Keeping the CS-US interval and ITI constant but varying 	   the probability of reward during the ITI has different 	   effects on learning. CS-US contingency matters.</a:t>
            </a:r>
            <a:endParaRPr lang="en-US" sz="2000" dirty="0">
              <a:latin typeface="Georgia"/>
              <a:cs typeface="Georg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30" y="6350168"/>
            <a:ext cx="9131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Georgia" panose="02040502050405020303" pitchFamily="18" charset="0"/>
              </a:rPr>
              <a:t>Gallistel</a:t>
            </a:r>
            <a:r>
              <a:rPr lang="en-US" sz="1200" dirty="0">
                <a:latin typeface="Georgia" panose="02040502050405020303" pitchFamily="18" charset="0"/>
              </a:rPr>
              <a:t>, C. R., &amp; Balsam, P. D. (2014). Time to rethink the neural mechanisms of learning and memory. </a:t>
            </a:r>
            <a:r>
              <a:rPr lang="en-US" sz="1200" i="1" dirty="0">
                <a:latin typeface="Georgia" panose="02040502050405020303" pitchFamily="18" charset="0"/>
              </a:rPr>
              <a:t>Neurobiology of Learning and Memory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108</a:t>
            </a:r>
            <a:r>
              <a:rPr lang="en-US" sz="1200" dirty="0">
                <a:latin typeface="Georgia" panose="02040502050405020303" pitchFamily="18" charset="0"/>
              </a:rPr>
              <a:t>, 136–144. </a:t>
            </a:r>
          </a:p>
        </p:txBody>
      </p:sp>
    </p:spTree>
    <p:extLst>
      <p:ext uri="{BB962C8B-B14F-4D97-AF65-F5344CB8AC3E}">
        <p14:creationId xmlns:p14="http://schemas.microsoft.com/office/powerpoint/2010/main" val="32059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What are the determining conditions for Pavlovian learning?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Stimulus intensity and novelty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Number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Georgia"/>
                <a:cs typeface="Georgia"/>
              </a:rPr>
              <a:t>Order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contiguity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Georgia"/>
                <a:cs typeface="Georgia"/>
              </a:rPr>
              <a:t>CS-US contingency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relevance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39651" y="6429261"/>
            <a:ext cx="2652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Nasser &amp; Delamater (2016)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2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contingency</a:t>
            </a:r>
            <a:endParaRPr lang="en-US" sz="3600" dirty="0">
              <a:latin typeface="Georgia"/>
              <a:cs typeface="Georgia"/>
            </a:endParaRPr>
          </a:p>
        </p:txBody>
      </p:sp>
      <p:pic>
        <p:nvPicPr>
          <p:cNvPr id="2" name="Picture 1" descr="Screen Shot 2016-08-10 at 1.48.0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48" y="1871425"/>
            <a:ext cx="7582755" cy="44206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5079" y="1686759"/>
            <a:ext cx="5538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Georgia"/>
                <a:cs typeface="Georgia"/>
              </a:rPr>
              <a:t>Remember </a:t>
            </a:r>
            <a:r>
              <a:rPr lang="en-US" b="1" dirty="0" err="1" smtClean="0">
                <a:latin typeface="Georgia"/>
                <a:cs typeface="Georgia"/>
              </a:rPr>
              <a:t>Rescorla’s</a:t>
            </a:r>
            <a:r>
              <a:rPr lang="en-US" b="1" dirty="0" smtClean="0">
                <a:latin typeface="Georgia"/>
                <a:cs typeface="Georgia"/>
              </a:rPr>
              <a:t> truly random control?</a:t>
            </a:r>
            <a:endParaRPr lang="en-US" b="1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96528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What are the determining conditions for Pavlovian learning?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Georgia"/>
                <a:cs typeface="Georgia"/>
              </a:rPr>
              <a:t>Stimulus intensity and novelty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Number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Georgia"/>
                <a:cs typeface="Georgia"/>
              </a:rPr>
              <a:t>Order of CS-US pairings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latin typeface="Georgia"/>
                <a:cs typeface="Georgia"/>
              </a:rPr>
              <a:t>CS-US contiguity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Georgia"/>
                <a:cs typeface="Georgia"/>
              </a:rPr>
              <a:t>CS-US contingency</a:t>
            </a:r>
          </a:p>
          <a:p>
            <a:endParaRPr lang="en-US" sz="2800" dirty="0">
              <a:latin typeface="Georgia"/>
              <a:cs typeface="Georgia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Georgia"/>
                <a:cs typeface="Georgia"/>
              </a:rPr>
              <a:t>CS-US relevance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eorgia"/>
                <a:cs typeface="Georgia"/>
              </a:rPr>
              <a:t>	</a:t>
            </a:r>
          </a:p>
          <a:p>
            <a:pPr lvl="0">
              <a:buClr>
                <a:srgbClr val="F0AD00"/>
              </a:buClr>
            </a:pPr>
            <a:endParaRPr lang="en-US" sz="2000" dirty="0" smtClean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39651" y="6429261"/>
            <a:ext cx="2652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Nasser &amp; Delamater (2016)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16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relevance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545628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rgia" panose="02040502050405020303" pitchFamily="18" charset="0"/>
              </a:rPr>
              <a:t>Garcia, J., &amp; </a:t>
            </a:r>
            <a:r>
              <a:rPr lang="en-US" sz="1200" dirty="0" err="1">
                <a:latin typeface="Georgia" panose="02040502050405020303" pitchFamily="18" charset="0"/>
              </a:rPr>
              <a:t>Koelling</a:t>
            </a:r>
            <a:r>
              <a:rPr lang="en-US" sz="1200" dirty="0">
                <a:latin typeface="Georgia" panose="02040502050405020303" pitchFamily="18" charset="0"/>
              </a:rPr>
              <a:t>, R. A. (1966). Relation of cue to consequence in avoidance learning. </a:t>
            </a:r>
            <a:r>
              <a:rPr lang="en-US" sz="1200" i="1" dirty="0" err="1">
                <a:latin typeface="Georgia" panose="02040502050405020303" pitchFamily="18" charset="0"/>
              </a:rPr>
              <a:t>Psychonomic</a:t>
            </a:r>
            <a:r>
              <a:rPr lang="en-US" sz="1200" i="1" dirty="0">
                <a:latin typeface="Georgia" panose="02040502050405020303" pitchFamily="18" charset="0"/>
              </a:rPr>
              <a:t> Science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4</a:t>
            </a:r>
            <a:r>
              <a:rPr lang="en-US" sz="1200" dirty="0">
                <a:latin typeface="Georgia" panose="02040502050405020303" pitchFamily="18" charset="0"/>
              </a:rPr>
              <a:t>(1), 123–124.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537323" y="3336533"/>
            <a:ext cx="1935760" cy="0"/>
          </a:xfrm>
          <a:prstGeom prst="line">
            <a:avLst/>
          </a:prstGeom>
          <a:ln w="38100" cmpd="sng">
            <a:solidFill>
              <a:srgbClr val="FF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143" y="2644654"/>
            <a:ext cx="1635689" cy="1416133"/>
          </a:xfrm>
          <a:prstGeom prst="rect">
            <a:avLst/>
          </a:prstGeom>
        </p:spPr>
      </p:pic>
      <p:cxnSp>
        <p:nvCxnSpPr>
          <p:cNvPr id="21" name="Straight Connector 20"/>
          <p:cNvCxnSpPr/>
          <p:nvPr/>
        </p:nvCxnSpPr>
        <p:spPr>
          <a:xfrm>
            <a:off x="37489" y="4335181"/>
            <a:ext cx="910651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" name="Picture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370" y="4906567"/>
            <a:ext cx="1375873" cy="1461865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7489" y="3127209"/>
            <a:ext cx="4512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Saccharine-flavored water + noise/flash</a:t>
            </a:r>
            <a:endParaRPr lang="en-US" dirty="0">
              <a:latin typeface="Georgia"/>
              <a:cs typeface="Georgi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7489" y="5421663"/>
            <a:ext cx="4512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Saccharine-flavored water + noise/flash</a:t>
            </a:r>
            <a:endParaRPr lang="en-US" dirty="0">
              <a:latin typeface="Georgia"/>
              <a:cs typeface="Georgia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4537323" y="5621848"/>
            <a:ext cx="1935760" cy="0"/>
          </a:xfrm>
          <a:prstGeom prst="line">
            <a:avLst/>
          </a:prstGeom>
          <a:ln w="38100" cmpd="sng">
            <a:solidFill>
              <a:srgbClr val="FF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886321" y="1948176"/>
            <a:ext cx="1721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Georgia"/>
                <a:cs typeface="Georgia"/>
              </a:rPr>
              <a:t>Training</a:t>
            </a:r>
            <a:endParaRPr lang="en-US" b="1" u="sng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90911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relevance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545628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rgia" panose="02040502050405020303" pitchFamily="18" charset="0"/>
              </a:rPr>
              <a:t>Garcia, J., &amp; </a:t>
            </a:r>
            <a:r>
              <a:rPr lang="en-US" sz="1200" dirty="0" err="1">
                <a:latin typeface="Georgia" panose="02040502050405020303" pitchFamily="18" charset="0"/>
              </a:rPr>
              <a:t>Koelling</a:t>
            </a:r>
            <a:r>
              <a:rPr lang="en-US" sz="1200" dirty="0">
                <a:latin typeface="Georgia" panose="02040502050405020303" pitchFamily="18" charset="0"/>
              </a:rPr>
              <a:t>, R. A. (1966). Relation of cue to consequence in avoidance learning. </a:t>
            </a:r>
            <a:r>
              <a:rPr lang="en-US" sz="1200" i="1" dirty="0" err="1">
                <a:latin typeface="Georgia" panose="02040502050405020303" pitchFamily="18" charset="0"/>
              </a:rPr>
              <a:t>Psychonomic</a:t>
            </a:r>
            <a:r>
              <a:rPr lang="en-US" sz="1200" i="1" dirty="0">
                <a:latin typeface="Georgia" panose="02040502050405020303" pitchFamily="18" charset="0"/>
              </a:rPr>
              <a:t> Science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4</a:t>
            </a:r>
            <a:r>
              <a:rPr lang="en-US" sz="1200" dirty="0">
                <a:latin typeface="Georgia" panose="02040502050405020303" pitchFamily="18" charset="0"/>
              </a:rPr>
              <a:t>(1), 123–124.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788304" y="2634050"/>
            <a:ext cx="51163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Georgia"/>
                <a:cs typeface="Georgia"/>
              </a:rPr>
              <a:t>Saccharine-flavored water +  </a:t>
            </a:r>
            <a:r>
              <a:rPr lang="en-US" b="1" i="1" dirty="0" smtClean="0">
                <a:latin typeface="Georgia"/>
                <a:cs typeface="Georgia"/>
              </a:rPr>
              <a:t>no </a:t>
            </a:r>
            <a:r>
              <a:rPr lang="en-US" dirty="0" smtClean="0">
                <a:latin typeface="Georgia"/>
                <a:cs typeface="Georgia"/>
              </a:rPr>
              <a:t>noise/flash</a:t>
            </a:r>
          </a:p>
          <a:p>
            <a:pPr algn="ctr"/>
            <a:endParaRPr lang="en-US" dirty="0">
              <a:latin typeface="Georgia"/>
              <a:cs typeface="Georgia"/>
            </a:endParaRPr>
          </a:p>
          <a:p>
            <a:pPr algn="ctr"/>
            <a:r>
              <a:rPr lang="en-US" i="1" dirty="0" smtClean="0">
                <a:latin typeface="Georgia"/>
                <a:cs typeface="Georgia"/>
              </a:rPr>
              <a:t>or...</a:t>
            </a:r>
          </a:p>
          <a:p>
            <a:pPr algn="ctr"/>
            <a:endParaRPr lang="en-US" i="1" dirty="0">
              <a:latin typeface="Georgia"/>
              <a:cs typeface="Georgia"/>
            </a:endParaRPr>
          </a:p>
          <a:p>
            <a:pPr algn="ctr"/>
            <a:r>
              <a:rPr lang="en-US" dirty="0" smtClean="0">
                <a:latin typeface="Georgia"/>
                <a:cs typeface="Georgia"/>
              </a:rPr>
              <a:t>Plain water + noise/flash</a:t>
            </a:r>
            <a:endParaRPr lang="en-US" dirty="0">
              <a:latin typeface="Georgia"/>
              <a:cs typeface="Georgi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052036" y="1936018"/>
            <a:ext cx="99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Georgia"/>
                <a:cs typeface="Georgia"/>
              </a:rPr>
              <a:t>Test</a:t>
            </a:r>
            <a:endParaRPr lang="en-US" b="1" u="sng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0990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relevance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545628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rgia" panose="02040502050405020303" pitchFamily="18" charset="0"/>
              </a:rPr>
              <a:t>Garcia, J., &amp; </a:t>
            </a:r>
            <a:r>
              <a:rPr lang="en-US" sz="1200" dirty="0" err="1">
                <a:latin typeface="Georgia" panose="02040502050405020303" pitchFamily="18" charset="0"/>
              </a:rPr>
              <a:t>Koelling</a:t>
            </a:r>
            <a:r>
              <a:rPr lang="en-US" sz="1200" dirty="0">
                <a:latin typeface="Georgia" panose="02040502050405020303" pitchFamily="18" charset="0"/>
              </a:rPr>
              <a:t>, R. A. (1966). Relation of cue to consequence in avoidance learning. </a:t>
            </a:r>
            <a:r>
              <a:rPr lang="en-US" sz="1200" i="1" dirty="0" err="1">
                <a:latin typeface="Georgia" panose="02040502050405020303" pitchFamily="18" charset="0"/>
              </a:rPr>
              <a:t>Psychonomic</a:t>
            </a:r>
            <a:r>
              <a:rPr lang="en-US" sz="1200" i="1" dirty="0">
                <a:latin typeface="Georgia" panose="02040502050405020303" pitchFamily="18" charset="0"/>
              </a:rPr>
              <a:t> Science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4</a:t>
            </a:r>
            <a:r>
              <a:rPr lang="en-US" sz="1200" dirty="0">
                <a:latin typeface="Georgia" panose="02040502050405020303" pitchFamily="18" charset="0"/>
              </a:rPr>
              <a:t>(1), 123–124.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349243" y="1936018"/>
            <a:ext cx="302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Georgia"/>
                <a:cs typeface="Georgia"/>
              </a:rPr>
              <a:t>Study Design (4 groups)</a:t>
            </a:r>
            <a:endParaRPr lang="en-US" b="1" u="sng" dirty="0">
              <a:latin typeface="Georgia"/>
              <a:cs typeface="Georgia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292495"/>
              </p:ext>
            </p:extLst>
          </p:nvPr>
        </p:nvGraphicFramePr>
        <p:xfrm>
          <a:off x="2177474" y="3252700"/>
          <a:ext cx="539295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475"/>
                <a:gridCol w="2696475"/>
              </a:tblGrid>
              <a:tr h="1083039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Georgia"/>
                          <a:cs typeface="Georgia"/>
                        </a:rPr>
                        <a:t>Trained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Georgia"/>
                          <a:cs typeface="Georgia"/>
                        </a:rPr>
                        <a:t> with shock</a:t>
                      </a:r>
                    </a:p>
                    <a:p>
                      <a:endParaRPr lang="en-US" b="0" baseline="0" dirty="0" smtClean="0">
                        <a:solidFill>
                          <a:schemeClr val="tx1"/>
                        </a:solidFill>
                        <a:latin typeface="Georgia"/>
                        <a:cs typeface="Georgia"/>
                      </a:endParaRPr>
                    </a:p>
                    <a:p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Georgia"/>
                          <a:cs typeface="Georgia"/>
                        </a:rPr>
                        <a:t>Tested with sweet water + no noise/flash</a:t>
                      </a:r>
                      <a:endParaRPr lang="en-US" b="0" dirty="0">
                        <a:solidFill>
                          <a:schemeClr val="tx1"/>
                        </a:solidFill>
                        <a:latin typeface="Georgia"/>
                        <a:cs typeface="Georgia"/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Georgia"/>
                          <a:cs typeface="Georgia"/>
                        </a:rPr>
                        <a:t>Trained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Georgia"/>
                          <a:cs typeface="Georgia"/>
                        </a:rPr>
                        <a:t> with shock</a:t>
                      </a:r>
                    </a:p>
                    <a:p>
                      <a:endParaRPr lang="en-US" b="0" baseline="0" dirty="0" smtClean="0">
                        <a:solidFill>
                          <a:schemeClr val="tx1"/>
                        </a:solidFill>
                        <a:latin typeface="Georgia"/>
                        <a:cs typeface="Georgia"/>
                      </a:endParaRPr>
                    </a:p>
                    <a:p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Georgia"/>
                          <a:cs typeface="Georgia"/>
                        </a:rPr>
                        <a:t>Tested with plain water + noise/flash</a:t>
                      </a:r>
                      <a:endParaRPr lang="en-US" b="0" dirty="0" smtClean="0">
                        <a:solidFill>
                          <a:schemeClr val="tx1"/>
                        </a:solidFill>
                        <a:latin typeface="Georgia"/>
                        <a:cs typeface="Georgia"/>
                      </a:endParaRP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83039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Georgia"/>
                          <a:cs typeface="Georgia"/>
                        </a:rPr>
                        <a:t>Trained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Georgia"/>
                          <a:cs typeface="Georgia"/>
                        </a:rPr>
                        <a:t> with illness</a:t>
                      </a:r>
                    </a:p>
                    <a:p>
                      <a:endParaRPr lang="en-US" b="0" baseline="0" dirty="0" smtClean="0">
                        <a:solidFill>
                          <a:schemeClr val="tx1"/>
                        </a:solidFill>
                        <a:latin typeface="Georgia"/>
                        <a:cs typeface="Georgia"/>
                      </a:endParaRPr>
                    </a:p>
                    <a:p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Georgia"/>
                          <a:cs typeface="Georgia"/>
                        </a:rPr>
                        <a:t>Tested with sweet water + no noise/flash</a:t>
                      </a:r>
                      <a:endParaRPr lang="en-US" b="0" dirty="0" smtClean="0">
                        <a:solidFill>
                          <a:schemeClr val="tx1"/>
                        </a:solidFill>
                        <a:latin typeface="Georgia"/>
                        <a:cs typeface="Georgia"/>
                      </a:endParaRP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Georgia"/>
                          <a:cs typeface="Georgia"/>
                        </a:rPr>
                        <a:t>Trained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Georgia"/>
                          <a:cs typeface="Georgia"/>
                        </a:rPr>
                        <a:t> with illness</a:t>
                      </a:r>
                    </a:p>
                    <a:p>
                      <a:endParaRPr lang="en-US" b="0" baseline="0" dirty="0" smtClean="0">
                        <a:solidFill>
                          <a:schemeClr val="tx1"/>
                        </a:solidFill>
                        <a:latin typeface="Georgia"/>
                        <a:cs typeface="Georgia"/>
                      </a:endParaRPr>
                    </a:p>
                    <a:p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Georgia"/>
                          <a:cs typeface="Georgia"/>
                        </a:rPr>
                        <a:t>Tested with plain water + noise/flash</a:t>
                      </a:r>
                      <a:endParaRPr lang="en-US" b="0" dirty="0" smtClean="0">
                        <a:solidFill>
                          <a:schemeClr val="tx1"/>
                        </a:solidFill>
                        <a:latin typeface="Georgia"/>
                        <a:cs typeface="Georgia"/>
                      </a:endParaRP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5087" y="3586848"/>
            <a:ext cx="1615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eorgia"/>
                <a:cs typeface="Georgia"/>
              </a:rPr>
              <a:t>US = Shock</a:t>
            </a:r>
            <a:endParaRPr lang="en-US" b="1" dirty="0">
              <a:latin typeface="Georgia"/>
              <a:cs typeface="Georgi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087" y="5107765"/>
            <a:ext cx="2072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eorgia"/>
                <a:cs typeface="Georgia"/>
              </a:rPr>
              <a:t>US </a:t>
            </a:r>
            <a:r>
              <a:rPr lang="en-US" b="1" smtClean="0">
                <a:latin typeface="Georgia"/>
                <a:cs typeface="Georgia"/>
              </a:rPr>
              <a:t>= Sickness</a:t>
            </a:r>
            <a:endParaRPr lang="en-US" b="1" dirty="0">
              <a:latin typeface="Georgia"/>
              <a:cs typeface="Georgi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78622" y="2678955"/>
            <a:ext cx="1615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eorgia"/>
                <a:cs typeface="Georgia"/>
              </a:rPr>
              <a:t>Test = Taste</a:t>
            </a:r>
            <a:endParaRPr lang="en-US" b="1" dirty="0">
              <a:latin typeface="Georgia"/>
              <a:cs typeface="Georgi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77747" y="2678955"/>
            <a:ext cx="2469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eorgia"/>
                <a:cs typeface="Georgia"/>
              </a:rPr>
              <a:t>Test = Audiovisual</a:t>
            </a:r>
            <a:endParaRPr lang="en-US" b="1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54074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relevance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545628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rgia" panose="02040502050405020303" pitchFamily="18" charset="0"/>
              </a:rPr>
              <a:t>Garcia, J., &amp; </a:t>
            </a:r>
            <a:r>
              <a:rPr lang="en-US" sz="1200" dirty="0" err="1">
                <a:latin typeface="Georgia" panose="02040502050405020303" pitchFamily="18" charset="0"/>
              </a:rPr>
              <a:t>Koelling</a:t>
            </a:r>
            <a:r>
              <a:rPr lang="en-US" sz="1200" dirty="0">
                <a:latin typeface="Georgia" panose="02040502050405020303" pitchFamily="18" charset="0"/>
              </a:rPr>
              <a:t>, R. A. (1966). Relation of cue to consequence in avoidance learning. </a:t>
            </a:r>
            <a:r>
              <a:rPr lang="en-US" sz="1200" i="1" dirty="0" err="1">
                <a:latin typeface="Georgia" panose="02040502050405020303" pitchFamily="18" charset="0"/>
              </a:rPr>
              <a:t>Psychonomic</a:t>
            </a:r>
            <a:r>
              <a:rPr lang="en-US" sz="1200" i="1" dirty="0">
                <a:latin typeface="Georgia" panose="02040502050405020303" pitchFamily="18" charset="0"/>
              </a:rPr>
              <a:t> Science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4</a:t>
            </a:r>
            <a:r>
              <a:rPr lang="en-US" sz="1200" dirty="0">
                <a:latin typeface="Georgia" panose="02040502050405020303" pitchFamily="18" charset="0"/>
              </a:rPr>
              <a:t>(1), 123–124.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944" y="2299700"/>
            <a:ext cx="4170584" cy="3815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3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155448"/>
            <a:ext cx="8582297" cy="125272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eorgia"/>
                <a:cs typeface="Georgia"/>
              </a:rPr>
              <a:t>CS-US relevance</a:t>
            </a:r>
            <a:endParaRPr lang="en-US" sz="3600" dirty="0"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545628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rgia" panose="02040502050405020303" pitchFamily="18" charset="0"/>
              </a:rPr>
              <a:t>Garcia, J., &amp; </a:t>
            </a:r>
            <a:r>
              <a:rPr lang="en-US" sz="1200" dirty="0" err="1">
                <a:latin typeface="Georgia" panose="02040502050405020303" pitchFamily="18" charset="0"/>
              </a:rPr>
              <a:t>Koelling</a:t>
            </a:r>
            <a:r>
              <a:rPr lang="en-US" sz="1200" dirty="0">
                <a:latin typeface="Georgia" panose="02040502050405020303" pitchFamily="18" charset="0"/>
              </a:rPr>
              <a:t>, R. A. (1966). Relation of cue to consequence in avoidance learning. </a:t>
            </a:r>
            <a:r>
              <a:rPr lang="en-US" sz="1200" i="1" dirty="0" err="1">
                <a:latin typeface="Georgia" panose="02040502050405020303" pitchFamily="18" charset="0"/>
              </a:rPr>
              <a:t>Psychonomic</a:t>
            </a:r>
            <a:r>
              <a:rPr lang="en-US" sz="1200" i="1" dirty="0">
                <a:latin typeface="Georgia" panose="02040502050405020303" pitchFamily="18" charset="0"/>
              </a:rPr>
              <a:t> Science</a:t>
            </a:r>
            <a:r>
              <a:rPr lang="en-US" sz="1200" dirty="0">
                <a:latin typeface="Georgia" panose="02040502050405020303" pitchFamily="18" charset="0"/>
              </a:rPr>
              <a:t>, </a:t>
            </a:r>
            <a:r>
              <a:rPr lang="en-US" sz="1200" i="1" dirty="0">
                <a:latin typeface="Georgia" panose="02040502050405020303" pitchFamily="18" charset="0"/>
              </a:rPr>
              <a:t>4</a:t>
            </a:r>
            <a:r>
              <a:rPr lang="en-US" sz="1200" dirty="0">
                <a:latin typeface="Georgia" panose="02040502050405020303" pitchFamily="18" charset="0"/>
              </a:rPr>
              <a:t>(1), 123–124.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944" y="2299700"/>
            <a:ext cx="4170584" cy="3815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92939" y="3184997"/>
            <a:ext cx="27510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Conditioning sickness was easier when the CS was a taste.</a:t>
            </a:r>
          </a:p>
          <a:p>
            <a:pPr algn="ctr"/>
            <a:endParaRPr lang="en-US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Conditioning fear was easier when the CS was audio/visual.</a:t>
            </a:r>
          </a:p>
          <a:p>
            <a:pPr algn="ctr"/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52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7"/>
  <p:tag name="TPFULLVERSION" val="8.3.0.130"/>
  <p:tag name="PPTVERSION" val="15"/>
  <p:tag name="TPOS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E5B9D3A5C6D94C53B0C2D4E83519B4EE"/>
  <p:tag name="AUTOOPENPOLL" val="False"/>
  <p:tag name="TYPE" val="MultiChoiceSlide"/>
  <p:tag name="TPSLIDEBULLETSTYLE" val="2"/>
  <p:tag name="CHARTTYPE" val="0"/>
  <p:tag name="TPQUESTIONXML" val="&lt;?xml version=&quot;1.0&quot; encoding=&quot;UTF-8&quot; standalone=&quot;yes&quot;?&gt;&lt;questionlist&gt;&lt;properties&gt;&lt;guid&gt;84874330D85841BA832EEAA793EC0349&lt;/guid&gt;&lt;date&gt;2/11/2018 06:20:16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E5B9D3A5C6D94C53B0C2D4E83519B4EE&lt;/guid&gt;&lt;repollguid&gt;5403C317AB664307970DC2A42E3E2001&lt;/repollguid&gt;&lt;sourceid&gt;B468960D58D44776BBA4E38036BD6CC6&lt;/sourceid&gt;&lt;questiontext&gt;Enter question text...&lt;/questiontext&gt;&lt;showresults&gt;True&lt;/showresults&gt;&lt;responsegrid&gt;0&lt;/responsegrid&gt;&lt;countdowntime&gt;30&lt;/countdowntime&gt;&lt;correctvalue&gt;1&lt;/correctvalue&gt;&lt;incorrectvalue&gt;0&lt;/incorrectvalue&gt;&lt;responselimit&gt;1&lt;/responselimit&gt;&lt;bulletstyle&gt;2&lt;/bulletstyle&gt;&lt;answers&gt;&lt;answer&gt;&lt;guid&gt;8983FBBA0D9A43038BCDF8976CF44F12&lt;/guid&gt;&lt;answertext&gt;Enter answer text...&lt;/answertext&gt;&lt;valuetype&gt;1&lt;/valuetype&gt;&lt;/answer&gt;&lt;answer&gt;&lt;guid&gt;66CE34479FED47BBB21C73EF1690B9C7&lt;/guid&gt;&lt;answertext&gt;Enter answer text...&lt;/answertext&gt;&lt;valuetype&gt;-1&lt;/valuetype&gt;&lt;/answer&gt;&lt;answer&gt;&lt;guid&gt;D2459B823D3941A8B882964A806266DB&lt;/guid&gt;&lt;answertext&gt;Enter answer text...&lt;/answertext&gt;&lt;valuetype&gt;-1&lt;/valuetype&gt;&lt;/answer&gt;&lt;answer&gt;&lt;guid&gt;2D66A4C6F816414C969EFBAEA751D524&lt;/guid&gt;&lt;answertext&gt;Enter answer text...&lt;/answertext&gt;&lt;valuetype&gt;-1&lt;/valuetype&gt;&lt;/answer&gt;&lt;/answers&gt;&lt;/multichoice&gt;&lt;/questions&gt;&lt;/questionlist&gt;"/>
  <p:tag name="LIVECHARTING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DCEC424DE081409D9CAC4C8E829CDADE"/>
  <p:tag name="AUTOOPENPOLL" val="False"/>
  <p:tag name="TYPE" val="MultiChoiceSlide"/>
  <p:tag name="TPSLIDEBULLETSTYLE" val="2"/>
  <p:tag name="CHARTTYPE" val="0"/>
  <p:tag name="TPQUESTIONXML" val="&lt;?xml version=&quot;1.0&quot; encoding=&quot;UTF-8&quot; standalone=&quot;yes&quot;?&gt;&lt;questionlist&gt;&lt;properties&gt;&lt;guid&gt;17465A853082465DB36D018C3D63046F&lt;/guid&gt;&lt;date&gt;2/11/2018 06:25:56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DCEC424DE081409D9CAC4C8E829CDADE&lt;/guid&gt;&lt;repollguid&gt;379F0CC2F91045DA828FD5B982B59914&lt;/repollguid&gt;&lt;sourceid&gt;8E38D04D7C2D43B2AA6F66F6753C11CC&lt;/sourceid&gt;&lt;questiontext&gt;Enter question text...&lt;/questiontext&gt;&lt;showresults&gt;True&lt;/showresults&gt;&lt;responsegrid&gt;0&lt;/responsegrid&gt;&lt;countdowntime&gt;30&lt;/countdowntime&gt;&lt;correctvalue&gt;1&lt;/correctvalue&gt;&lt;incorrectvalue&gt;0&lt;/incorrectvalue&gt;&lt;responselimit&gt;1&lt;/responselimit&gt;&lt;bulletstyle&gt;2&lt;/bulletstyle&gt;&lt;answers&gt;&lt;answer&gt;&lt;guid&gt;C766D7CB3C20461084394D6F13236055&lt;/guid&gt;&lt;answertext&gt;Enter answer text...&lt;/answertext&gt;&lt;valuetype&gt;-1&lt;/valuetype&gt;&lt;/answer&gt;&lt;answer&gt;&lt;guid&gt;0CE8D89D4CCF41DCB3DF6C38BC4CF494&lt;/guid&gt;&lt;answertext&gt;Enter answer text...&lt;/answertext&gt;&lt;valuetype&gt;-1&lt;/valuetype&gt;&lt;/answer&gt;&lt;answer&gt;&lt;guid&gt;E80208DF84F845E7AEF840CDA95C9D86&lt;/guid&gt;&lt;answertext&gt;Enter answer text...&lt;/answertext&gt;&lt;valuetype&gt;1&lt;/valuetype&gt;&lt;/answer&gt;&lt;answer&gt;&lt;guid&gt;828108CFC089427488727280086925CB&lt;/guid&gt;&lt;answertext&gt;Enter answer text...&lt;/answertext&gt;&lt;valuetype&gt;-1&lt;/valuetype&gt;&lt;/answer&gt;&lt;/answers&gt;&lt;/multichoice&gt;&lt;/questions&gt;&lt;/questionlist&gt;"/>
  <p:tag name="LIVECHARTING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F1AAD3145EC04FD4BA76B5D111DE292E"/>
  <p:tag name="AUTOOPENPOLL" val="False"/>
  <p:tag name="TYPE" val="MultiChoiceSlide"/>
  <p:tag name="TPSLIDEBULLETSTYLE" val="2"/>
  <p:tag name="CHARTTYPE" val="0"/>
  <p:tag name="TPQUESTIONXML" val="&lt;?xml version=&quot;1.0&quot; encoding=&quot;UTF-8&quot; standalone=&quot;yes&quot;?&gt;&lt;questionlist&gt;&lt;properties&gt;&lt;guid&gt;644EF6248D804570B5D6901775AAE1E7&lt;/guid&gt;&lt;date&gt;2/11/2018 06:30:21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F1AAD3145EC04FD4BA76B5D111DE292E&lt;/guid&gt;&lt;repollguid&gt;AEF1CB9263AC45A9946B13DC7CB344A2&lt;/repollguid&gt;&lt;sourceid&gt;ABA33BAE609A4C5ABC821628F1AF4D12&lt;/sourceid&gt;&lt;questiontext&gt;Enter question text...&lt;/questiontext&gt;&lt;showresults&gt;True&lt;/showresults&gt;&lt;responsegrid&gt;0&lt;/responsegrid&gt;&lt;countdowntime&gt;30&lt;/countdowntime&gt;&lt;correctvalue&gt;1&lt;/correctvalue&gt;&lt;incorrectvalue&gt;0&lt;/incorrectvalue&gt;&lt;responselimit&gt;1&lt;/responselimit&gt;&lt;bulletstyle&gt;2&lt;/bulletstyle&gt;&lt;answers&gt;&lt;answer&gt;&lt;guid&gt;7EEAAECC916543B682881CD0270FF499&lt;/guid&gt;&lt;answertext&gt;Enter answer text...&lt;/answertext&gt;&lt;valuetype&gt;-1&lt;/valuetype&gt;&lt;/answer&gt;&lt;answer&gt;&lt;guid&gt;0350E3F69FE447708799F1AF07FCF59B&lt;/guid&gt;&lt;answertext&gt;Enter answer text...&lt;/answertext&gt;&lt;valuetype&gt;1&lt;/valuetype&gt;&lt;/answer&gt;&lt;answer&gt;&lt;guid&gt;7E5AC92DAE4549CEBBBD06A5C26F191F&lt;/guid&gt;&lt;answertext&gt;Enter answer text...&lt;/answertext&gt;&lt;valuetype&gt;-1&lt;/valuetype&gt;&lt;/answer&gt;&lt;answer&gt;&lt;guid&gt;928E451BAA624B7F9D52746752841305&lt;/guid&gt;&lt;answertext&gt;Enter answer text...&lt;/answertext&gt;&lt;valuetype&gt;-1&lt;/valuetype&gt;&lt;/answer&gt;&lt;/answers&gt;&lt;/multichoice&gt;&lt;/questions&gt;&lt;/questionlist&gt;"/>
  <p:tag name="LIVECHARTING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12300</TotalTime>
  <Words>1315</Words>
  <Application>Microsoft Office PowerPoint</Application>
  <PresentationFormat>On-screen Show (4:3)</PresentationFormat>
  <Paragraphs>263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Calibri</vt:lpstr>
      <vt:lpstr>Cambria Math</vt:lpstr>
      <vt:lpstr>Corbel</vt:lpstr>
      <vt:lpstr>Georgia</vt:lpstr>
      <vt:lpstr>Wingdings</vt:lpstr>
      <vt:lpstr>Wingdings 2</vt:lpstr>
      <vt:lpstr>Wingdings 3</vt:lpstr>
      <vt:lpstr>Module</vt:lpstr>
      <vt:lpstr>PSYC 3510 – Lecture 5</vt:lpstr>
      <vt:lpstr>A high-pitched tone is consistently followed by foot shocks when rats are placed in a box. What is the CS?</vt:lpstr>
      <vt:lpstr>A light is consistently followed by the delivery of grain when pigeons are placed in a box. After many trials, the pigeons peck at the light when it is presented. What is the CR?</vt:lpstr>
      <vt:lpstr>Pavlov rings a bell in front of a dog and then gives him food. Over many trials the dog starts to salivate when it hears the bell. What is the US?</vt:lpstr>
      <vt:lpstr>What are the determining conditions for Pavlovian learning?</vt:lpstr>
      <vt:lpstr>What are the determining conditions for Pavlovian learning?</vt:lpstr>
      <vt:lpstr>Stimulus intensity and novelty</vt:lpstr>
      <vt:lpstr>Stimulus intensity and novelty</vt:lpstr>
      <vt:lpstr>Stimulus intensity and novelty</vt:lpstr>
      <vt:lpstr>Stimulus intensity and novelty</vt:lpstr>
      <vt:lpstr>Stimulus intensity and novelty</vt:lpstr>
      <vt:lpstr>Stimulus intensity and novelty</vt:lpstr>
      <vt:lpstr>Stimulus intensity and novelty</vt:lpstr>
      <vt:lpstr>What are the determining conditions for Pavlovian learning?</vt:lpstr>
      <vt:lpstr>Number of CS-US pairings</vt:lpstr>
      <vt:lpstr>Number of CS-US pairings</vt:lpstr>
      <vt:lpstr>What are the determining conditions for Pavlovian learning?</vt:lpstr>
      <vt:lpstr>Order of CS-US pairings</vt:lpstr>
      <vt:lpstr>What are the determining conditions for Pavlovian learning?</vt:lpstr>
      <vt:lpstr>CS-US contiguity</vt:lpstr>
      <vt:lpstr>CS-US contiguity</vt:lpstr>
      <vt:lpstr>CS-US contiguity</vt:lpstr>
      <vt:lpstr>CS-US contiguity</vt:lpstr>
      <vt:lpstr>CS-US contiguity</vt:lpstr>
      <vt:lpstr>CS-US contiguity</vt:lpstr>
      <vt:lpstr>CS-US contiguity</vt:lpstr>
      <vt:lpstr>What are the determining conditions for Pavlovian learning?</vt:lpstr>
      <vt:lpstr>CS-US contingency</vt:lpstr>
      <vt:lpstr>What are the determining conditions for Pavlovian learning?</vt:lpstr>
      <vt:lpstr>CS-US relevance</vt:lpstr>
      <vt:lpstr>CS-US relevance</vt:lpstr>
      <vt:lpstr>CS-US relevance</vt:lpstr>
      <vt:lpstr>CS-US relevance</vt:lpstr>
      <vt:lpstr>CS-US relevance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3510 – Lecture 1</dc:title>
  <dc:creator>Eric Garr</dc:creator>
  <cp:lastModifiedBy>Eric Garr</cp:lastModifiedBy>
  <cp:revision>431</cp:revision>
  <dcterms:created xsi:type="dcterms:W3CDTF">2016-07-18T01:55:46Z</dcterms:created>
  <dcterms:modified xsi:type="dcterms:W3CDTF">2018-02-13T20:23:37Z</dcterms:modified>
</cp:coreProperties>
</file>