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6"/>
  </p:notesMasterIdLst>
  <p:sldIdLst>
    <p:sldId id="256" r:id="rId2"/>
    <p:sldId id="316" r:id="rId3"/>
    <p:sldId id="317" r:id="rId4"/>
    <p:sldId id="318" r:id="rId5"/>
    <p:sldId id="319" r:id="rId6"/>
    <p:sldId id="322" r:id="rId7"/>
    <p:sldId id="323" r:id="rId8"/>
    <p:sldId id="324" r:id="rId9"/>
    <p:sldId id="325" r:id="rId10"/>
    <p:sldId id="320" r:id="rId11"/>
    <p:sldId id="326" r:id="rId12"/>
    <p:sldId id="327" r:id="rId13"/>
    <p:sldId id="329" r:id="rId14"/>
    <p:sldId id="330" r:id="rId15"/>
    <p:sldId id="331" r:id="rId16"/>
    <p:sldId id="332" r:id="rId17"/>
    <p:sldId id="349" r:id="rId18"/>
    <p:sldId id="339" r:id="rId19"/>
    <p:sldId id="340" r:id="rId20"/>
    <p:sldId id="341" r:id="rId21"/>
    <p:sldId id="342" r:id="rId22"/>
    <p:sldId id="343" r:id="rId23"/>
    <p:sldId id="344" r:id="rId24"/>
    <p:sldId id="345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2"/>
    <p:restoredTop sz="94683"/>
  </p:normalViewPr>
  <p:slideViewPr>
    <p:cSldViewPr snapToGrid="0" snapToObjects="1"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01E01-12CA-794B-92B9-40C5FFDE5B18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1287E-722C-994E-9AF6-F78AF1EDA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836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21B1AB3-4BE6-C34E-9D59-6F8F871313C7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21B1AB3-4BE6-C34E-9D59-6F8F871313C7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latin typeface="Georgia"/>
                <a:cs typeface="Georgia"/>
              </a:rPr>
              <a:t>PSYC 3510 – Lecture 4</a:t>
            </a:r>
            <a:endParaRPr lang="en-US" sz="44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90730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Pavlovian Conditioning Procedures</a:t>
            </a:r>
            <a:endParaRPr lang="en-US" sz="3600" dirty="0">
              <a:latin typeface="Georgia"/>
              <a:cs typeface="Georg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Georgia"/>
                <a:cs typeface="Georgia"/>
              </a:rPr>
              <a:t>Components of a </a:t>
            </a:r>
            <a:r>
              <a:rPr lang="en-US" sz="2800" dirty="0" err="1" smtClean="0">
                <a:latin typeface="Georgia"/>
                <a:cs typeface="Georgia"/>
              </a:rPr>
              <a:t>Pavlovian</a:t>
            </a:r>
            <a:r>
              <a:rPr lang="en-US" sz="2800" dirty="0">
                <a:latin typeface="Georgia"/>
                <a:cs typeface="Georgia"/>
              </a:rPr>
              <a:t> </a:t>
            </a:r>
            <a:r>
              <a:rPr lang="en-US" sz="2800" dirty="0" smtClean="0">
                <a:latin typeface="Georgia"/>
                <a:cs typeface="Georgia"/>
              </a:rPr>
              <a:t>conditioning experiment: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Georgia"/>
                <a:cs typeface="Georgia"/>
              </a:rPr>
              <a:t>	</a:t>
            </a:r>
          </a:p>
          <a:p>
            <a:pPr lvl="0">
              <a:buClr>
                <a:srgbClr val="F0AD00"/>
              </a:buClr>
            </a:pPr>
            <a:endParaRPr lang="en-US" sz="2000" dirty="0" smtClean="0">
              <a:latin typeface="Georgia"/>
              <a:cs typeface="Georgia"/>
            </a:endParaRPr>
          </a:p>
        </p:txBody>
      </p:sp>
      <p:sp>
        <p:nvSpPr>
          <p:cNvPr id="7" name="Oval 6"/>
          <p:cNvSpPr/>
          <p:nvPr/>
        </p:nvSpPr>
        <p:spPr>
          <a:xfrm>
            <a:off x="4312089" y="4549903"/>
            <a:ext cx="1290643" cy="1179908"/>
          </a:xfrm>
          <a:prstGeom prst="ellipse">
            <a:avLst/>
          </a:prstGeom>
          <a:noFill/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391060" y="3740410"/>
            <a:ext cx="2456077" cy="2087097"/>
          </a:xfrm>
          <a:prstGeom prst="ellipse">
            <a:avLst/>
          </a:prstGeom>
          <a:noFill/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651446" y="2833221"/>
            <a:ext cx="3414833" cy="3118773"/>
          </a:xfrm>
          <a:prstGeom prst="ellipse">
            <a:avLst/>
          </a:prstGeom>
          <a:noFill/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619098" y="4982561"/>
            <a:ext cx="771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/>
                <a:cs typeface="Georgia"/>
              </a:rPr>
              <a:t>Trials</a:t>
            </a:r>
            <a:endParaRPr lang="en-US" dirty="0">
              <a:latin typeface="Georgia"/>
              <a:cs typeface="Georgi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51574" y="4180571"/>
            <a:ext cx="854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/>
                <a:cs typeface="Georgia"/>
              </a:rPr>
              <a:t>Blocks</a:t>
            </a:r>
            <a:endParaRPr lang="en-US" dirty="0">
              <a:latin typeface="Georgia"/>
              <a:cs typeface="Georgi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78315" y="3371078"/>
            <a:ext cx="1053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/>
                <a:cs typeface="Georgia"/>
              </a:rPr>
              <a:t>Sessions</a:t>
            </a:r>
            <a:endParaRPr lang="en-US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91803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8-02 at 9.4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400" y="2493897"/>
            <a:ext cx="3759200" cy="11684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217523" y="1777741"/>
            <a:ext cx="1236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Georgia"/>
                <a:cs typeface="Georgia"/>
              </a:rPr>
              <a:t>One trial</a:t>
            </a:r>
            <a:endParaRPr lang="en-US" b="1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Pavlovian Conditioning Procedures</a:t>
            </a:r>
            <a:endParaRPr lang="en-US" sz="36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15231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8-02 at 9.4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36" y="2837063"/>
            <a:ext cx="2208201" cy="68633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205403" y="1777741"/>
            <a:ext cx="26177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Georgia"/>
                <a:cs typeface="Georgia"/>
              </a:rPr>
              <a:t>A block of four trials</a:t>
            </a:r>
            <a:endParaRPr lang="en-US" b="1" dirty="0"/>
          </a:p>
        </p:txBody>
      </p:sp>
      <p:pic>
        <p:nvPicPr>
          <p:cNvPr id="8" name="Picture 7" descr="Screen Shot 2016-08-02 at 9.4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737" y="2837063"/>
            <a:ext cx="2131547" cy="662508"/>
          </a:xfrm>
          <a:prstGeom prst="rect">
            <a:avLst/>
          </a:prstGeom>
        </p:spPr>
      </p:pic>
      <p:pic>
        <p:nvPicPr>
          <p:cNvPr id="11" name="Picture 10" descr="Screen Shot 2016-08-02 at 9.4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284" y="2813238"/>
            <a:ext cx="2208201" cy="686333"/>
          </a:xfrm>
          <a:prstGeom prst="rect">
            <a:avLst/>
          </a:prstGeom>
        </p:spPr>
      </p:pic>
      <p:pic>
        <p:nvPicPr>
          <p:cNvPr id="12" name="Picture 11" descr="Screen Shot 2016-08-02 at 9.4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485" y="2813238"/>
            <a:ext cx="2131547" cy="662508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Pavlovian Conditioning Procedures</a:t>
            </a:r>
            <a:endParaRPr lang="en-US" sz="36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13220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8-02 at 9.4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36" y="2837063"/>
            <a:ext cx="2208201" cy="68633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205403" y="1777741"/>
            <a:ext cx="31009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Georgia"/>
                <a:cs typeface="Georgia"/>
              </a:rPr>
              <a:t>A session of three blocks</a:t>
            </a:r>
            <a:endParaRPr lang="en-US" b="1" dirty="0"/>
          </a:p>
        </p:txBody>
      </p:sp>
      <p:pic>
        <p:nvPicPr>
          <p:cNvPr id="8" name="Picture 7" descr="Screen Shot 2016-08-02 at 9.4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737" y="2837063"/>
            <a:ext cx="2131547" cy="662508"/>
          </a:xfrm>
          <a:prstGeom prst="rect">
            <a:avLst/>
          </a:prstGeom>
        </p:spPr>
      </p:pic>
      <p:pic>
        <p:nvPicPr>
          <p:cNvPr id="11" name="Picture 10" descr="Screen Shot 2016-08-02 at 9.4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284" y="2813238"/>
            <a:ext cx="2208201" cy="686333"/>
          </a:xfrm>
          <a:prstGeom prst="rect">
            <a:avLst/>
          </a:prstGeom>
        </p:spPr>
      </p:pic>
      <p:pic>
        <p:nvPicPr>
          <p:cNvPr id="12" name="Picture 11" descr="Screen Shot 2016-08-02 at 9.4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485" y="2813238"/>
            <a:ext cx="2131547" cy="662508"/>
          </a:xfrm>
          <a:prstGeom prst="rect">
            <a:avLst/>
          </a:prstGeom>
        </p:spPr>
      </p:pic>
      <p:pic>
        <p:nvPicPr>
          <p:cNvPr id="9" name="Picture 8" descr="Screen Shot 2016-08-02 at 9.4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36" y="3726924"/>
            <a:ext cx="2208201" cy="686333"/>
          </a:xfrm>
          <a:prstGeom prst="rect">
            <a:avLst/>
          </a:prstGeom>
        </p:spPr>
      </p:pic>
      <p:pic>
        <p:nvPicPr>
          <p:cNvPr id="10" name="Picture 9" descr="Screen Shot 2016-08-02 at 9.4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737" y="3726924"/>
            <a:ext cx="2131547" cy="662508"/>
          </a:xfrm>
          <a:prstGeom prst="rect">
            <a:avLst/>
          </a:prstGeom>
        </p:spPr>
      </p:pic>
      <p:pic>
        <p:nvPicPr>
          <p:cNvPr id="13" name="Picture 12" descr="Screen Shot 2016-08-02 at 9.4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284" y="3703099"/>
            <a:ext cx="2208201" cy="686333"/>
          </a:xfrm>
          <a:prstGeom prst="rect">
            <a:avLst/>
          </a:prstGeom>
        </p:spPr>
      </p:pic>
      <p:pic>
        <p:nvPicPr>
          <p:cNvPr id="14" name="Picture 13" descr="Screen Shot 2016-08-02 at 9.4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485" y="3703099"/>
            <a:ext cx="2131547" cy="662508"/>
          </a:xfrm>
          <a:prstGeom prst="rect">
            <a:avLst/>
          </a:prstGeom>
        </p:spPr>
      </p:pic>
      <p:pic>
        <p:nvPicPr>
          <p:cNvPr id="15" name="Picture 14" descr="Screen Shot 2016-08-02 at 9.4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36" y="4744642"/>
            <a:ext cx="2208201" cy="686333"/>
          </a:xfrm>
          <a:prstGeom prst="rect">
            <a:avLst/>
          </a:prstGeom>
        </p:spPr>
      </p:pic>
      <p:pic>
        <p:nvPicPr>
          <p:cNvPr id="16" name="Picture 15" descr="Screen Shot 2016-08-02 at 9.4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737" y="4744642"/>
            <a:ext cx="2131547" cy="662508"/>
          </a:xfrm>
          <a:prstGeom prst="rect">
            <a:avLst/>
          </a:prstGeom>
        </p:spPr>
      </p:pic>
      <p:pic>
        <p:nvPicPr>
          <p:cNvPr id="17" name="Picture 16" descr="Screen Shot 2016-08-02 at 9.4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284" y="4720817"/>
            <a:ext cx="2208201" cy="686333"/>
          </a:xfrm>
          <a:prstGeom prst="rect">
            <a:avLst/>
          </a:prstGeom>
        </p:spPr>
      </p:pic>
      <p:pic>
        <p:nvPicPr>
          <p:cNvPr id="18" name="Picture 17" descr="Screen Shot 2016-08-02 at 9.4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485" y="4720817"/>
            <a:ext cx="2131547" cy="662508"/>
          </a:xfrm>
          <a:prstGeom prst="rect">
            <a:avLst/>
          </a:prstGeom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Pavlovian Conditioning Procedures</a:t>
            </a:r>
            <a:endParaRPr lang="en-US" sz="36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8077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8-02 at 9.4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400" y="2493897"/>
            <a:ext cx="3759200" cy="11684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Pavlovian Conditioning Procedures</a:t>
            </a:r>
            <a:endParaRPr lang="en-US" sz="36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13265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8-02 at 9.4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400" y="2493897"/>
            <a:ext cx="3759200" cy="1168400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626267" y="2566936"/>
            <a:ext cx="0" cy="1095361"/>
          </a:xfrm>
          <a:prstGeom prst="line">
            <a:avLst/>
          </a:prstGeom>
          <a:ln w="190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Pavlovian Conditioning Procedures</a:t>
            </a:r>
            <a:endParaRPr lang="en-US" sz="36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426320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8-02 at 9.4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400" y="2493897"/>
            <a:ext cx="3759200" cy="1168400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626267" y="2566936"/>
            <a:ext cx="0" cy="1095361"/>
          </a:xfrm>
          <a:prstGeom prst="line">
            <a:avLst/>
          </a:prstGeom>
          <a:ln w="190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471657" y="2566936"/>
            <a:ext cx="0" cy="1095361"/>
          </a:xfrm>
          <a:prstGeom prst="line">
            <a:avLst/>
          </a:prstGeom>
          <a:ln w="190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Pavlovian Conditioning Procedures</a:t>
            </a:r>
            <a:endParaRPr lang="en-US" sz="36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43310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8-02 at 9.4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400" y="2493897"/>
            <a:ext cx="3759200" cy="1168400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626267" y="2566936"/>
            <a:ext cx="0" cy="1095361"/>
          </a:xfrm>
          <a:prstGeom prst="line">
            <a:avLst/>
          </a:prstGeom>
          <a:ln w="190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471657" y="2566936"/>
            <a:ext cx="0" cy="1095361"/>
          </a:xfrm>
          <a:prstGeom prst="line">
            <a:avLst/>
          </a:prstGeom>
          <a:ln w="190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Left Bracket 7"/>
          <p:cNvSpPr/>
          <p:nvPr/>
        </p:nvSpPr>
        <p:spPr>
          <a:xfrm rot="16200000">
            <a:off x="4454958" y="3786146"/>
            <a:ext cx="188010" cy="154610"/>
          </a:xfrm>
          <a:prstGeom prst="leftBracket">
            <a:avLst/>
          </a:prstGeom>
          <a:ln w="2857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666114" y="4155623"/>
            <a:ext cx="19203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Georgia"/>
                <a:cs typeface="Georgia"/>
              </a:rPr>
              <a:t>CS-US interval</a:t>
            </a:r>
            <a:endParaRPr lang="en-US" b="1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Pavlovian Conditioning Procedures</a:t>
            </a:r>
            <a:endParaRPr lang="en-US" sz="36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79254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8-02 at 9.4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36" y="2837063"/>
            <a:ext cx="2208201" cy="68633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201813" y="1587401"/>
            <a:ext cx="30091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mtClean="0">
                <a:latin typeface="Georgia"/>
                <a:cs typeface="Georgia"/>
              </a:rPr>
              <a:t>Inter-trial interval (ITI)</a:t>
            </a:r>
            <a:endParaRPr lang="en-US" b="1" dirty="0"/>
          </a:p>
        </p:txBody>
      </p:sp>
      <p:pic>
        <p:nvPicPr>
          <p:cNvPr id="8" name="Picture 7" descr="Screen Shot 2016-08-02 at 9.4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737" y="2837063"/>
            <a:ext cx="2131547" cy="662508"/>
          </a:xfrm>
          <a:prstGeom prst="rect">
            <a:avLst/>
          </a:prstGeom>
        </p:spPr>
      </p:pic>
      <p:pic>
        <p:nvPicPr>
          <p:cNvPr id="11" name="Picture 10" descr="Screen Shot 2016-08-02 at 9.4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284" y="2813238"/>
            <a:ext cx="2208201" cy="686333"/>
          </a:xfrm>
          <a:prstGeom prst="rect">
            <a:avLst/>
          </a:prstGeom>
        </p:spPr>
      </p:pic>
      <p:pic>
        <p:nvPicPr>
          <p:cNvPr id="12" name="Picture 11" descr="Screen Shot 2016-08-02 at 9.4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485" y="2813238"/>
            <a:ext cx="2131547" cy="662508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2417473" y="2010260"/>
            <a:ext cx="0" cy="551047"/>
          </a:xfrm>
          <a:prstGeom prst="line">
            <a:avLst/>
          </a:prstGeom>
          <a:ln w="28575" cmpd="sng">
            <a:solidFill>
              <a:schemeClr val="tx1"/>
            </a:solidFill>
            <a:tailEnd type="triangle" w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Left Bracket 14"/>
          <p:cNvSpPr/>
          <p:nvPr/>
        </p:nvSpPr>
        <p:spPr>
          <a:xfrm rot="5400000">
            <a:off x="2320217" y="2607373"/>
            <a:ext cx="188009" cy="306989"/>
          </a:xfrm>
          <a:prstGeom prst="leftBracket">
            <a:avLst/>
          </a:prstGeom>
          <a:ln w="2857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4556149" y="2010260"/>
            <a:ext cx="0" cy="551047"/>
          </a:xfrm>
          <a:prstGeom prst="line">
            <a:avLst/>
          </a:prstGeom>
          <a:ln w="28575" cmpd="sng">
            <a:solidFill>
              <a:schemeClr val="tx1"/>
            </a:solidFill>
            <a:tailEnd type="triangle" w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Left Bracket 17"/>
          <p:cNvSpPr/>
          <p:nvPr/>
        </p:nvSpPr>
        <p:spPr>
          <a:xfrm rot="5400000">
            <a:off x="4458893" y="2607373"/>
            <a:ext cx="188009" cy="306989"/>
          </a:xfrm>
          <a:prstGeom prst="leftBracket">
            <a:avLst/>
          </a:prstGeom>
          <a:ln w="2857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6778305" y="1975611"/>
            <a:ext cx="0" cy="551047"/>
          </a:xfrm>
          <a:prstGeom prst="line">
            <a:avLst/>
          </a:prstGeom>
          <a:ln w="28575" cmpd="sng">
            <a:solidFill>
              <a:schemeClr val="tx1"/>
            </a:solidFill>
            <a:tailEnd type="triangle" w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Left Bracket 19"/>
          <p:cNvSpPr/>
          <p:nvPr/>
        </p:nvSpPr>
        <p:spPr>
          <a:xfrm rot="5400000">
            <a:off x="6681049" y="2572724"/>
            <a:ext cx="188009" cy="306989"/>
          </a:xfrm>
          <a:prstGeom prst="leftBracket">
            <a:avLst/>
          </a:prstGeom>
          <a:ln w="2857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Pavlovian Conditioning Procedures</a:t>
            </a:r>
            <a:endParaRPr lang="en-US" sz="36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21210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891" y="1504950"/>
            <a:ext cx="5103813" cy="535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Pavlovian Conditioning Procedures</a:t>
            </a:r>
            <a:endParaRPr lang="en-US" sz="36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92976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955334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Georgia"/>
                <a:cs typeface="Georgia"/>
              </a:rPr>
              <a:t>Measuring the conditioned response (during a ‘test trial’)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Georgia"/>
                <a:cs typeface="Georgia"/>
              </a:rPr>
              <a:t>	</a:t>
            </a:r>
            <a:r>
              <a:rPr lang="en-US" sz="2200" dirty="0" smtClean="0">
                <a:latin typeface="Georgia"/>
                <a:cs typeface="Georgia"/>
              </a:rPr>
              <a:t>- Magnitude	</a:t>
            </a:r>
          </a:p>
          <a:p>
            <a:pPr marL="457200" lvl="1" indent="0">
              <a:buNone/>
            </a:pPr>
            <a:r>
              <a:rPr lang="en-US" sz="2200" dirty="0">
                <a:latin typeface="Georgia"/>
                <a:cs typeface="Georgia"/>
              </a:rPr>
              <a:t>	</a:t>
            </a:r>
            <a:r>
              <a:rPr lang="en-US" sz="2200" dirty="0" smtClean="0">
                <a:latin typeface="Georgia"/>
                <a:cs typeface="Georgia"/>
              </a:rPr>
              <a:t>	</a:t>
            </a:r>
            <a:endParaRPr lang="en-US" sz="20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endParaRPr lang="en-US" sz="20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endParaRPr lang="en-US" sz="2000" dirty="0" smtClean="0">
              <a:latin typeface="Georgia"/>
              <a:cs typeface="Georgia"/>
            </a:endParaRPr>
          </a:p>
        </p:txBody>
      </p:sp>
      <p:pic>
        <p:nvPicPr>
          <p:cNvPr id="5" name="Picture 4" descr="Pavlov Do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54" y="4805390"/>
            <a:ext cx="3036145" cy="1866069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954" y="6182495"/>
            <a:ext cx="184543" cy="21914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976066" y="5934764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80" y="6003843"/>
            <a:ext cx="184543" cy="21914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23707" y="5477215"/>
            <a:ext cx="530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Georgia" panose="02040502050405020303" pitchFamily="18" charset="0"/>
              </a:rPr>
              <a:t>vs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9" name="Picture 8" descr="Pavlov Do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205" y="4805390"/>
            <a:ext cx="3036145" cy="1866069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005" y="6182495"/>
            <a:ext cx="184543" cy="21914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667117" y="5934764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2" name="Picture 1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831" y="6003843"/>
            <a:ext cx="184543" cy="219147"/>
          </a:xfrm>
          <a:prstGeom prst="rect">
            <a:avLst/>
          </a:prstGeom>
        </p:spPr>
      </p:pic>
      <p:pic>
        <p:nvPicPr>
          <p:cNvPr id="13" name="Picture 1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845" y="6187368"/>
            <a:ext cx="184543" cy="219147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293" y="6402471"/>
            <a:ext cx="184543" cy="21914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336" y="6438007"/>
            <a:ext cx="184543" cy="219147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160" y="6603821"/>
            <a:ext cx="184543" cy="219147"/>
          </a:xfrm>
          <a:prstGeom prst="rect">
            <a:avLst/>
          </a:prstGeom>
        </p:spPr>
      </p:pic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Pavlovian Conditioning Procedures</a:t>
            </a:r>
            <a:endParaRPr lang="en-US" sz="36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27464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955334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Georgia"/>
                <a:cs typeface="Georgia"/>
              </a:rPr>
              <a:t>Measuring the conditioned response (during a ‘test trial’)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Georgia"/>
                <a:cs typeface="Georgia"/>
              </a:rPr>
              <a:t>	</a:t>
            </a:r>
            <a:r>
              <a:rPr lang="en-US" sz="2200" dirty="0" smtClean="0">
                <a:latin typeface="Georgia"/>
                <a:cs typeface="Georgia"/>
              </a:rPr>
              <a:t>- Magnitude	</a:t>
            </a:r>
          </a:p>
          <a:p>
            <a:pPr marL="457200" lvl="1" indent="0">
              <a:buNone/>
            </a:pPr>
            <a:r>
              <a:rPr lang="en-US" sz="2200" dirty="0" smtClean="0">
                <a:latin typeface="Georgia"/>
                <a:cs typeface="Georgia"/>
              </a:rPr>
              <a:t>	- </a:t>
            </a:r>
            <a:r>
              <a:rPr lang="en-US" sz="2200" dirty="0">
                <a:latin typeface="Georgia"/>
                <a:cs typeface="Georgia"/>
              </a:rPr>
              <a:t>Frequency</a:t>
            </a:r>
          </a:p>
          <a:p>
            <a:pPr marL="457200" lvl="1" indent="0">
              <a:buNone/>
            </a:pPr>
            <a:endParaRPr lang="en-US" sz="22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r>
              <a:rPr lang="en-US" sz="2200" dirty="0">
                <a:latin typeface="Georgia"/>
                <a:cs typeface="Georgia"/>
              </a:rPr>
              <a:t>	</a:t>
            </a:r>
            <a:r>
              <a:rPr lang="en-US" sz="2200" dirty="0" smtClean="0">
                <a:latin typeface="Georgia"/>
                <a:cs typeface="Georgia"/>
              </a:rPr>
              <a:t>	</a:t>
            </a:r>
            <a:endParaRPr lang="en-US" sz="20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endParaRPr lang="en-US" sz="20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endParaRPr lang="en-US" sz="2000" dirty="0" smtClean="0">
              <a:latin typeface="Georgia"/>
              <a:cs typeface="Georgia"/>
            </a:endParaRPr>
          </a:p>
        </p:txBody>
      </p:sp>
      <p:pic>
        <p:nvPicPr>
          <p:cNvPr id="5" name="Picture 4" descr="Pavlov Do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34" y="5061271"/>
            <a:ext cx="2341326" cy="1439021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954" y="6182495"/>
            <a:ext cx="184543" cy="21914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762757" y="592943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931" y="5969689"/>
            <a:ext cx="184543" cy="21914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667117" y="5934764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655797" y="4369374"/>
            <a:ext cx="1042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Georgia" panose="02040502050405020303" pitchFamily="18" charset="0"/>
              </a:rPr>
              <a:t>Trial 1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177639" y="4369373"/>
            <a:ext cx="10807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Georgia" panose="02040502050405020303" pitchFamily="18" charset="0"/>
              </a:rPr>
              <a:t>Trial 2</a:t>
            </a:r>
            <a:endParaRPr lang="en-US" dirty="0"/>
          </a:p>
        </p:txBody>
      </p:sp>
      <p:pic>
        <p:nvPicPr>
          <p:cNvPr id="20" name="Picture 19" descr="Pavlov Do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674" y="5061271"/>
            <a:ext cx="2341326" cy="1439021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4476297" y="592943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2" name="Picture 21" descr="Pavlov Do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737" y="5062443"/>
            <a:ext cx="2341326" cy="1439021"/>
          </a:xfrm>
          <a:prstGeom prst="rect">
            <a:avLst/>
          </a:prstGeom>
        </p:spPr>
      </p:pic>
      <p:pic>
        <p:nvPicPr>
          <p:cNvPr id="23" name="Picture 2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7557" y="6183667"/>
            <a:ext cx="184543" cy="219147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7220360" y="5930611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5" name="Picture 2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8088" y="5951789"/>
            <a:ext cx="184543" cy="21914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677986" y="4395450"/>
            <a:ext cx="1079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Georgia" panose="02040502050405020303" pitchFamily="18" charset="0"/>
              </a:rPr>
              <a:t>Trial 3</a:t>
            </a:r>
            <a:endParaRPr lang="en-US" dirty="0"/>
          </a:p>
        </p:txBody>
      </p: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Pavlovian Conditioning Procedures</a:t>
            </a:r>
            <a:endParaRPr lang="en-US" sz="36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24355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955334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Georgia"/>
                <a:cs typeface="Georgia"/>
              </a:rPr>
              <a:t>Measuring the conditioned response (during a ‘test trial’)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Georgia"/>
                <a:cs typeface="Georgia"/>
              </a:rPr>
              <a:t>	</a:t>
            </a:r>
            <a:r>
              <a:rPr lang="en-US" sz="2200" dirty="0" smtClean="0">
                <a:latin typeface="Georgia"/>
                <a:cs typeface="Georgia"/>
              </a:rPr>
              <a:t>- Magnitude	</a:t>
            </a:r>
          </a:p>
          <a:p>
            <a:pPr marL="457200" lvl="1" indent="0">
              <a:buNone/>
            </a:pPr>
            <a:r>
              <a:rPr lang="en-US" sz="2200" dirty="0" smtClean="0">
                <a:latin typeface="Georgia"/>
                <a:cs typeface="Georgia"/>
              </a:rPr>
              <a:t>	- Frequency</a:t>
            </a:r>
          </a:p>
          <a:p>
            <a:pPr marL="457200" lvl="1" indent="0">
              <a:buNone/>
            </a:pPr>
            <a:r>
              <a:rPr lang="en-US" sz="2200" dirty="0">
                <a:latin typeface="Georgia"/>
                <a:cs typeface="Georgia"/>
              </a:rPr>
              <a:t>	</a:t>
            </a:r>
            <a:r>
              <a:rPr lang="en-US" sz="2200" dirty="0" smtClean="0">
                <a:latin typeface="Georgia"/>
                <a:cs typeface="Georgia"/>
              </a:rPr>
              <a:t>- Latency</a:t>
            </a:r>
            <a:endParaRPr lang="en-US" sz="2200" dirty="0">
              <a:latin typeface="Georgia"/>
              <a:cs typeface="Georgia"/>
            </a:endParaRPr>
          </a:p>
          <a:p>
            <a:pPr marL="457200" lvl="1" indent="0">
              <a:buNone/>
            </a:pPr>
            <a:endParaRPr lang="en-US" sz="22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r>
              <a:rPr lang="en-US" sz="2200" dirty="0">
                <a:latin typeface="Georgia"/>
                <a:cs typeface="Georgia"/>
              </a:rPr>
              <a:t>	</a:t>
            </a:r>
            <a:r>
              <a:rPr lang="en-US" sz="2200" dirty="0" smtClean="0">
                <a:latin typeface="Georgia"/>
                <a:cs typeface="Georgia"/>
              </a:rPr>
              <a:t>	</a:t>
            </a:r>
            <a:endParaRPr lang="en-US" sz="20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endParaRPr lang="en-US" sz="20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endParaRPr lang="en-US" sz="2000" dirty="0" smtClean="0">
              <a:latin typeface="Georgia"/>
              <a:cs typeface="Georgia"/>
            </a:endParaRPr>
          </a:p>
        </p:txBody>
      </p:sp>
      <p:pic>
        <p:nvPicPr>
          <p:cNvPr id="5" name="Picture 4" descr="Pavlov Do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34" y="5061271"/>
            <a:ext cx="2341326" cy="143902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762757" y="592943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667117" y="5934764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85134" y="4416098"/>
            <a:ext cx="580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Georgia" panose="02040502050405020303" pitchFamily="18" charset="0"/>
              </a:rPr>
              <a:t>0</a:t>
            </a:r>
            <a:r>
              <a:rPr lang="en-US" sz="2400" dirty="0" smtClean="0">
                <a:latin typeface="Georgia" panose="02040502050405020303" pitchFamily="18" charset="0"/>
              </a:rPr>
              <a:t> s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4476297" y="592943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9" name="Picture 18" descr="Pavlov Do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737" y="5061270"/>
            <a:ext cx="2341326" cy="143902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747737" y="5061271"/>
            <a:ext cx="735692" cy="908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021825" y="5929438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1762757" y="4416098"/>
            <a:ext cx="7970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Georgia" panose="02040502050405020303" pitchFamily="18" charset="0"/>
              </a:rPr>
              <a:t>0.1 s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3918400" y="4416098"/>
            <a:ext cx="835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Georgia" panose="02040502050405020303" pitchFamily="18" charset="0"/>
              </a:rPr>
              <a:t>0.2 s</a:t>
            </a:r>
            <a:endParaRPr lang="en-US" dirty="0"/>
          </a:p>
        </p:txBody>
      </p:sp>
      <p:pic>
        <p:nvPicPr>
          <p:cNvPr id="30" name="Picture 29" descr="Pavlov Do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274" y="5061269"/>
            <a:ext cx="2341326" cy="1439021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5089063" y="5230554"/>
            <a:ext cx="735692" cy="908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6061895" y="4421415"/>
            <a:ext cx="833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Georgia" panose="02040502050405020303" pitchFamily="18" charset="0"/>
              </a:rPr>
              <a:t>0.3 s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6329906" y="589935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34" name="Picture 3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800" y="6188836"/>
            <a:ext cx="184543" cy="219147"/>
          </a:xfrm>
          <a:prstGeom prst="rect">
            <a:avLst/>
          </a:prstGeom>
        </p:spPr>
      </p:pic>
      <p:pic>
        <p:nvPicPr>
          <p:cNvPr id="35" name="Picture 3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777" y="5976030"/>
            <a:ext cx="184543" cy="219147"/>
          </a:xfrm>
          <a:prstGeom prst="rect">
            <a:avLst/>
          </a:prstGeom>
        </p:spPr>
      </p:pic>
      <p:sp>
        <p:nvSpPr>
          <p:cNvPr id="36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Pavlovian Conditioning Procedures</a:t>
            </a:r>
            <a:endParaRPr lang="en-US" sz="36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85519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955334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Georgia"/>
                <a:cs typeface="Georgia"/>
              </a:rPr>
              <a:t>How do we really know if a CS-US association exists?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Georgia"/>
                <a:cs typeface="Georgia"/>
              </a:rPr>
              <a:t>	</a:t>
            </a:r>
            <a:endParaRPr lang="en-US" sz="2200" dirty="0">
              <a:latin typeface="Georgia"/>
              <a:cs typeface="Georgia"/>
            </a:endParaRPr>
          </a:p>
          <a:p>
            <a:pPr marL="457200" lvl="1" indent="0">
              <a:buNone/>
            </a:pPr>
            <a:r>
              <a:rPr lang="en-US" sz="2200" dirty="0" smtClean="0">
                <a:latin typeface="Georgia"/>
                <a:cs typeface="Georgia"/>
              </a:rPr>
              <a:t>	</a:t>
            </a:r>
          </a:p>
          <a:p>
            <a:pPr marL="457200" lvl="1" indent="0">
              <a:buNone/>
            </a:pPr>
            <a:endParaRPr lang="en-US" sz="22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r>
              <a:rPr lang="en-US" sz="2200" dirty="0">
                <a:latin typeface="Georgia"/>
                <a:cs typeface="Georgia"/>
              </a:rPr>
              <a:t>	</a:t>
            </a:r>
            <a:r>
              <a:rPr lang="en-US" sz="2200" dirty="0" smtClean="0">
                <a:latin typeface="Georgia"/>
                <a:cs typeface="Georgia"/>
              </a:rPr>
              <a:t>	</a:t>
            </a:r>
            <a:endParaRPr lang="en-US" sz="20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endParaRPr lang="en-US" sz="20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endParaRPr lang="en-US" sz="2000" dirty="0" smtClean="0">
              <a:latin typeface="Georgia"/>
              <a:cs typeface="Georgi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2757" y="592943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667117" y="5934764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476297" y="592943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747737" y="5061271"/>
            <a:ext cx="735692" cy="908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021825" y="5929438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089063" y="5230554"/>
            <a:ext cx="735692" cy="908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6329906" y="589935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Pavlovian Conditioning Procedures</a:t>
            </a:r>
            <a:endParaRPr lang="en-US" sz="36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05622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955334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Georgia"/>
                <a:cs typeface="Georgia"/>
              </a:rPr>
              <a:t>How do we really know if a CS-US association exists?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Georgia"/>
                <a:cs typeface="Georgia"/>
              </a:rPr>
              <a:t>	</a:t>
            </a:r>
            <a:endParaRPr lang="en-US" sz="2200" dirty="0">
              <a:latin typeface="Georgia"/>
              <a:cs typeface="Georgia"/>
            </a:endParaRPr>
          </a:p>
          <a:p>
            <a:pPr lvl="0">
              <a:buClr>
                <a:srgbClr val="F0AD00"/>
              </a:buClr>
            </a:pPr>
            <a:r>
              <a:rPr lang="en-US" sz="2800" dirty="0" smtClean="0">
                <a:solidFill>
                  <a:prstClr val="black"/>
                </a:solidFill>
                <a:latin typeface="Georgia"/>
                <a:cs typeface="Georgia"/>
              </a:rPr>
              <a:t>“Unpaired” control group</a:t>
            </a:r>
            <a:endParaRPr lang="en-US" sz="2800" dirty="0" smtClean="0">
              <a:solidFill>
                <a:prstClr val="black"/>
              </a:solidFill>
              <a:latin typeface="Georgia"/>
              <a:cs typeface="Georgia"/>
            </a:endParaRPr>
          </a:p>
          <a:p>
            <a:pPr marL="118872" lvl="0" indent="0">
              <a:buClr>
                <a:srgbClr val="F0AD00"/>
              </a:buClr>
              <a:buNone/>
            </a:pPr>
            <a:r>
              <a:rPr lang="en-US" sz="2400" dirty="0">
                <a:latin typeface="Georgia"/>
                <a:cs typeface="Georgia"/>
              </a:rPr>
              <a:t>	</a:t>
            </a:r>
            <a:r>
              <a:rPr lang="en-US" sz="2200" dirty="0" smtClean="0">
                <a:latin typeface="Georgia"/>
                <a:cs typeface="Georgia"/>
              </a:rPr>
              <a:t>	</a:t>
            </a:r>
          </a:p>
          <a:p>
            <a:pPr marL="457200" lvl="1" indent="0">
              <a:buNone/>
            </a:pPr>
            <a:endParaRPr lang="en-US" sz="22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r>
              <a:rPr lang="en-US" sz="2200" dirty="0">
                <a:latin typeface="Georgia"/>
                <a:cs typeface="Georgia"/>
              </a:rPr>
              <a:t>	</a:t>
            </a:r>
            <a:r>
              <a:rPr lang="en-US" sz="2200" dirty="0" smtClean="0">
                <a:latin typeface="Georgia"/>
                <a:cs typeface="Georgia"/>
              </a:rPr>
              <a:t>	</a:t>
            </a:r>
            <a:endParaRPr lang="en-US" sz="20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endParaRPr lang="en-US" sz="20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endParaRPr lang="en-US" sz="2000" dirty="0" smtClean="0">
              <a:latin typeface="Georgia"/>
              <a:cs typeface="Georgi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2757" y="592943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667117" y="5934764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476297" y="592943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747737" y="5061271"/>
            <a:ext cx="735692" cy="908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021825" y="5929438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089063" y="5230554"/>
            <a:ext cx="735692" cy="908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6329906" y="589935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Pavlovian Conditioning Procedures</a:t>
            </a:r>
            <a:endParaRPr lang="en-US" sz="36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70367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62757" y="592943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15571" y="2888092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476297" y="592943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747737" y="5061271"/>
            <a:ext cx="735692" cy="908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021825" y="5929438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089063" y="5230554"/>
            <a:ext cx="735692" cy="908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6329906" y="589935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Pavlovian Conditioning Procedures</a:t>
            </a:r>
            <a:endParaRPr lang="en-US" sz="3600" dirty="0">
              <a:latin typeface="Georgia"/>
              <a:cs typeface="Georgi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63896" y="2611810"/>
            <a:ext cx="1998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Georgia" panose="02040502050405020303" pitchFamily="18" charset="0"/>
                <a:sym typeface="Wingdings" panose="05000000000000000000" pitchFamily="2" charset="2"/>
              </a:rPr>
              <a:t>CS presented at random times throughout session. No shocks are given.</a:t>
            </a:r>
            <a:endParaRPr lang="en-US" sz="1200" dirty="0">
              <a:latin typeface="Georgia" panose="02040502050405020303" pitchFamily="18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830" y="1701800"/>
            <a:ext cx="6874934" cy="515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36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955334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Georgia"/>
                <a:cs typeface="Georgia"/>
              </a:rPr>
              <a:t>Excitatory conditioning involves predicting the US from a CS.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latin typeface="Georgia"/>
                <a:cs typeface="Georgia"/>
              </a:rPr>
              <a:t>Inhibitory conditioning involves predicting the </a:t>
            </a:r>
            <a:r>
              <a:rPr lang="en-US" sz="2800" i="1" dirty="0" smtClean="0">
                <a:latin typeface="Georgia"/>
                <a:cs typeface="Georgia"/>
              </a:rPr>
              <a:t>absence</a:t>
            </a:r>
            <a:r>
              <a:rPr lang="en-US" sz="2800" dirty="0" smtClean="0">
                <a:latin typeface="Georgia"/>
                <a:cs typeface="Georgia"/>
              </a:rPr>
              <a:t> of the US from a CS.</a:t>
            </a:r>
            <a:r>
              <a:rPr lang="en-US" sz="2000" dirty="0" smtClean="0">
                <a:latin typeface="Georgia"/>
                <a:cs typeface="Georgia"/>
              </a:rPr>
              <a:t>	</a:t>
            </a:r>
            <a:endParaRPr lang="en-US" sz="2200" dirty="0">
              <a:latin typeface="Georgia"/>
              <a:cs typeface="Georgia"/>
            </a:endParaRPr>
          </a:p>
          <a:p>
            <a:pPr marL="118872" lvl="0" indent="0">
              <a:buClr>
                <a:srgbClr val="F0AD00"/>
              </a:buClr>
              <a:buNone/>
            </a:pPr>
            <a:r>
              <a:rPr lang="en-US" sz="2400" dirty="0">
                <a:latin typeface="Georgia"/>
                <a:cs typeface="Georgia"/>
              </a:rPr>
              <a:t>	</a:t>
            </a:r>
            <a:r>
              <a:rPr lang="en-US" sz="2200" dirty="0" smtClean="0">
                <a:latin typeface="Georgia"/>
                <a:cs typeface="Georgia"/>
              </a:rPr>
              <a:t>	</a:t>
            </a:r>
          </a:p>
          <a:p>
            <a:pPr marL="457200" lvl="1" indent="0">
              <a:buNone/>
            </a:pPr>
            <a:endParaRPr lang="en-US" sz="22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r>
              <a:rPr lang="en-US" sz="2200" dirty="0">
                <a:latin typeface="Georgia"/>
                <a:cs typeface="Georgia"/>
              </a:rPr>
              <a:t>	</a:t>
            </a:r>
            <a:r>
              <a:rPr lang="en-US" sz="2200" dirty="0" smtClean="0">
                <a:latin typeface="Georgia"/>
                <a:cs typeface="Georgia"/>
              </a:rPr>
              <a:t>	</a:t>
            </a:r>
            <a:endParaRPr lang="en-US" sz="20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endParaRPr lang="en-US" sz="20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endParaRPr lang="en-US" sz="2000" dirty="0" smtClean="0">
              <a:latin typeface="Georgia"/>
              <a:cs typeface="Georgi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2757" y="592943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667117" y="5934764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476297" y="592943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747737" y="5061271"/>
            <a:ext cx="735692" cy="908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021825" y="5929438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089063" y="5230554"/>
            <a:ext cx="735692" cy="908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6329906" y="589935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Inhibitory Conditioning</a:t>
            </a:r>
            <a:endParaRPr lang="en-US" sz="36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57505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955334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Georgia"/>
                <a:cs typeface="Georgia"/>
              </a:rPr>
              <a:t>Pavlov’s procedure for conditioned inhibition.</a:t>
            </a:r>
          </a:p>
          <a:p>
            <a:pPr marL="118872" indent="0">
              <a:buNone/>
            </a:pPr>
            <a:endParaRPr lang="en-US" sz="2000" dirty="0" smtClean="0">
              <a:latin typeface="Georgia"/>
              <a:cs typeface="Georgia"/>
            </a:endParaRPr>
          </a:p>
          <a:p>
            <a:pPr marL="118872" indent="0">
              <a:buNone/>
            </a:pPr>
            <a:r>
              <a:rPr lang="en-US" sz="2000" dirty="0" smtClean="0">
                <a:latin typeface="Georgia"/>
                <a:cs typeface="Georgia"/>
              </a:rPr>
              <a:t>	</a:t>
            </a:r>
            <a:endParaRPr lang="en-US" sz="2200" dirty="0">
              <a:latin typeface="Georgia"/>
              <a:cs typeface="Georgia"/>
            </a:endParaRPr>
          </a:p>
          <a:p>
            <a:pPr marL="118872" lvl="0" indent="0">
              <a:buClr>
                <a:srgbClr val="F0AD00"/>
              </a:buClr>
              <a:buNone/>
            </a:pPr>
            <a:r>
              <a:rPr lang="en-US" sz="2400" dirty="0">
                <a:latin typeface="Georgia"/>
                <a:cs typeface="Georgia"/>
              </a:rPr>
              <a:t>	</a:t>
            </a:r>
            <a:r>
              <a:rPr lang="en-US" sz="2200" dirty="0" smtClean="0">
                <a:latin typeface="Georgia"/>
                <a:cs typeface="Georgia"/>
              </a:rPr>
              <a:t>	</a:t>
            </a:r>
          </a:p>
          <a:p>
            <a:pPr marL="457200" lvl="1" indent="0">
              <a:buNone/>
            </a:pPr>
            <a:endParaRPr lang="en-US" sz="22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r>
              <a:rPr lang="en-US" sz="2200" dirty="0">
                <a:latin typeface="Georgia"/>
                <a:cs typeface="Georgia"/>
              </a:rPr>
              <a:t>	</a:t>
            </a:r>
            <a:r>
              <a:rPr lang="en-US" sz="2200" dirty="0" smtClean="0">
                <a:latin typeface="Georgia"/>
                <a:cs typeface="Georgia"/>
              </a:rPr>
              <a:t>	</a:t>
            </a:r>
            <a:endParaRPr lang="en-US" sz="20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endParaRPr lang="en-US" sz="20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endParaRPr lang="en-US" sz="2000" dirty="0" smtClean="0">
              <a:latin typeface="Georgia"/>
              <a:cs typeface="Georgi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2757" y="592943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667117" y="5934764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476297" y="592943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747737" y="5061271"/>
            <a:ext cx="735692" cy="908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021825" y="5929438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089063" y="5230554"/>
            <a:ext cx="735692" cy="908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6329906" y="589935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Inhibitory Conditioning</a:t>
            </a:r>
            <a:endParaRPr lang="en-US" sz="3600" dirty="0">
              <a:latin typeface="Georgia"/>
              <a:cs typeface="Georgi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36157" y="3140457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A+ </a:t>
            </a:r>
            <a:endParaRPr lang="en-US" dirty="0">
              <a:latin typeface="Georgia" panose="02040502050405020303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781499" y="3325123"/>
            <a:ext cx="1224395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180344" y="3140457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US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66675" y="3807699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AB- </a:t>
            </a:r>
            <a:endParaRPr lang="en-US" dirty="0">
              <a:latin typeface="Georgia" panose="02040502050405020303" pitchFamily="18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3781499" y="3992365"/>
            <a:ext cx="1224395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180344" y="3807699"/>
            <a:ext cx="981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nothing</a:t>
            </a:r>
            <a:endParaRPr lang="en-US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97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955334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Georgia"/>
                <a:cs typeface="Georgia"/>
              </a:rPr>
              <a:t>Measuring </a:t>
            </a:r>
            <a:r>
              <a:rPr lang="en-US" sz="2800" dirty="0" smtClean="0">
                <a:latin typeface="Georgia"/>
                <a:cs typeface="Georgia"/>
              </a:rPr>
              <a:t>conditioned inhibition</a:t>
            </a:r>
            <a:endParaRPr lang="en-US" sz="2800" dirty="0">
              <a:latin typeface="Georgia"/>
              <a:cs typeface="Georgia"/>
            </a:endParaRPr>
          </a:p>
          <a:p>
            <a:pPr marL="457200" lvl="1" indent="0">
              <a:buNone/>
            </a:pPr>
            <a:r>
              <a:rPr lang="en-US" sz="2000" dirty="0">
                <a:latin typeface="Georgia"/>
                <a:cs typeface="Georgia"/>
              </a:rPr>
              <a:t>	</a:t>
            </a:r>
            <a:r>
              <a:rPr lang="en-US" sz="2200" dirty="0">
                <a:latin typeface="Georgia"/>
                <a:cs typeface="Georgia"/>
              </a:rPr>
              <a:t>	</a:t>
            </a:r>
            <a:r>
              <a:rPr lang="en-US" sz="2800" dirty="0">
                <a:latin typeface="Georgia"/>
                <a:cs typeface="Georgia"/>
              </a:rPr>
              <a:t>	</a:t>
            </a:r>
            <a:endParaRPr lang="en-US" sz="2800" dirty="0" smtClean="0">
              <a:latin typeface="Georgia"/>
              <a:cs typeface="Georgia"/>
            </a:endParaRPr>
          </a:p>
          <a:p>
            <a:pPr marL="118872" indent="0">
              <a:buNone/>
            </a:pPr>
            <a:endParaRPr lang="en-US" sz="2000" dirty="0" smtClean="0">
              <a:latin typeface="Georgia"/>
              <a:cs typeface="Georgia"/>
            </a:endParaRPr>
          </a:p>
          <a:p>
            <a:pPr marL="118872" indent="0">
              <a:buNone/>
            </a:pPr>
            <a:r>
              <a:rPr lang="en-US" sz="2000" dirty="0" smtClean="0">
                <a:latin typeface="Georgia"/>
                <a:cs typeface="Georgia"/>
              </a:rPr>
              <a:t>	</a:t>
            </a:r>
            <a:endParaRPr lang="en-US" sz="2200" dirty="0">
              <a:latin typeface="Georgia"/>
              <a:cs typeface="Georgia"/>
            </a:endParaRPr>
          </a:p>
          <a:p>
            <a:pPr marL="118872" lvl="0" indent="0">
              <a:buClr>
                <a:srgbClr val="F0AD00"/>
              </a:buClr>
              <a:buNone/>
            </a:pPr>
            <a:r>
              <a:rPr lang="en-US" sz="2400" dirty="0">
                <a:latin typeface="Georgia"/>
                <a:cs typeface="Georgia"/>
              </a:rPr>
              <a:t>	</a:t>
            </a:r>
            <a:r>
              <a:rPr lang="en-US" sz="2200" dirty="0" smtClean="0">
                <a:latin typeface="Georgia"/>
                <a:cs typeface="Georgia"/>
              </a:rPr>
              <a:t>	</a:t>
            </a:r>
          </a:p>
          <a:p>
            <a:pPr marL="457200" lvl="1" indent="0">
              <a:buNone/>
            </a:pPr>
            <a:endParaRPr lang="en-US" sz="22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r>
              <a:rPr lang="en-US" sz="2200" dirty="0">
                <a:latin typeface="Georgia"/>
                <a:cs typeface="Georgia"/>
              </a:rPr>
              <a:t>	</a:t>
            </a:r>
            <a:r>
              <a:rPr lang="en-US" sz="2200" dirty="0" smtClean="0">
                <a:latin typeface="Georgia"/>
                <a:cs typeface="Georgia"/>
              </a:rPr>
              <a:t>	</a:t>
            </a:r>
            <a:endParaRPr lang="en-US" sz="20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endParaRPr lang="en-US" sz="20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endParaRPr lang="en-US" sz="2000" dirty="0" smtClean="0">
              <a:latin typeface="Georgia"/>
              <a:cs typeface="Georgi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2757" y="592943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667117" y="5934764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476297" y="592943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747737" y="5061271"/>
            <a:ext cx="735692" cy="908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021825" y="5929438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089063" y="5230554"/>
            <a:ext cx="735692" cy="908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6329906" y="589935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Inhibitory Conditioning</a:t>
            </a:r>
            <a:endParaRPr lang="en-US" sz="36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15439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955334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Georgia"/>
                <a:cs typeface="Georgia"/>
              </a:rPr>
              <a:t>Measuring </a:t>
            </a:r>
            <a:r>
              <a:rPr lang="en-US" sz="2800" dirty="0" smtClean="0">
                <a:latin typeface="Georgia"/>
                <a:cs typeface="Georgia"/>
              </a:rPr>
              <a:t>conditioned inhibition</a:t>
            </a:r>
            <a:endParaRPr lang="en-US" sz="2800" dirty="0">
              <a:latin typeface="Georgia"/>
              <a:cs typeface="Georgia"/>
            </a:endParaRPr>
          </a:p>
          <a:p>
            <a:pPr marL="457200" lvl="1" indent="0">
              <a:buNone/>
            </a:pPr>
            <a:r>
              <a:rPr lang="en-US" sz="2000" dirty="0">
                <a:latin typeface="Georgia"/>
                <a:cs typeface="Georgia"/>
              </a:rPr>
              <a:t>	</a:t>
            </a:r>
            <a:r>
              <a:rPr lang="en-US" sz="2200" dirty="0">
                <a:latin typeface="Georgia"/>
                <a:cs typeface="Georgia"/>
              </a:rPr>
              <a:t>- </a:t>
            </a:r>
            <a:r>
              <a:rPr lang="en-US" sz="2200" dirty="0" smtClean="0">
                <a:latin typeface="Georgia"/>
                <a:cs typeface="Georgia"/>
              </a:rPr>
              <a:t>Summation test</a:t>
            </a:r>
            <a:r>
              <a:rPr lang="en-US" sz="2200" dirty="0">
                <a:latin typeface="Georgia"/>
                <a:cs typeface="Georgia"/>
              </a:rPr>
              <a:t>	</a:t>
            </a:r>
          </a:p>
          <a:p>
            <a:pPr marL="457200" lvl="1" indent="0">
              <a:buNone/>
            </a:pPr>
            <a:r>
              <a:rPr lang="en-US" sz="2200" dirty="0">
                <a:latin typeface="Georgia"/>
                <a:cs typeface="Georgia"/>
              </a:rPr>
              <a:t>	</a:t>
            </a:r>
            <a:r>
              <a:rPr lang="en-US" sz="2800" dirty="0">
                <a:latin typeface="Georgia"/>
                <a:cs typeface="Georgia"/>
              </a:rPr>
              <a:t>	</a:t>
            </a:r>
            <a:endParaRPr lang="en-US" sz="2800" dirty="0" smtClean="0">
              <a:latin typeface="Georgia"/>
              <a:cs typeface="Georgia"/>
            </a:endParaRPr>
          </a:p>
          <a:p>
            <a:pPr marL="118872" indent="0">
              <a:buNone/>
            </a:pPr>
            <a:endParaRPr lang="en-US" sz="2000" dirty="0" smtClean="0">
              <a:latin typeface="Georgia"/>
              <a:cs typeface="Georgia"/>
            </a:endParaRPr>
          </a:p>
          <a:p>
            <a:pPr marL="118872" indent="0">
              <a:buNone/>
            </a:pPr>
            <a:r>
              <a:rPr lang="en-US" sz="2000" dirty="0" smtClean="0">
                <a:latin typeface="Georgia"/>
                <a:cs typeface="Georgia"/>
              </a:rPr>
              <a:t>	</a:t>
            </a:r>
            <a:endParaRPr lang="en-US" sz="2200" dirty="0">
              <a:latin typeface="Georgia"/>
              <a:cs typeface="Georgia"/>
            </a:endParaRPr>
          </a:p>
          <a:p>
            <a:pPr marL="118872" lvl="0" indent="0">
              <a:buClr>
                <a:srgbClr val="F0AD00"/>
              </a:buClr>
              <a:buNone/>
            </a:pPr>
            <a:r>
              <a:rPr lang="en-US" sz="2400" dirty="0">
                <a:latin typeface="Georgia"/>
                <a:cs typeface="Georgia"/>
              </a:rPr>
              <a:t>	</a:t>
            </a:r>
            <a:r>
              <a:rPr lang="en-US" sz="2200" dirty="0" smtClean="0">
                <a:latin typeface="Georgia"/>
                <a:cs typeface="Georgia"/>
              </a:rPr>
              <a:t>	</a:t>
            </a:r>
          </a:p>
          <a:p>
            <a:pPr marL="457200" lvl="1" indent="0">
              <a:buNone/>
            </a:pPr>
            <a:endParaRPr lang="en-US" sz="22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r>
              <a:rPr lang="en-US" sz="2200" dirty="0">
                <a:latin typeface="Georgia"/>
                <a:cs typeface="Georgia"/>
              </a:rPr>
              <a:t>	</a:t>
            </a:r>
            <a:r>
              <a:rPr lang="en-US" sz="2200" dirty="0" smtClean="0">
                <a:latin typeface="Georgia"/>
                <a:cs typeface="Georgia"/>
              </a:rPr>
              <a:t>	</a:t>
            </a:r>
            <a:endParaRPr lang="en-US" sz="20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endParaRPr lang="en-US" sz="20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endParaRPr lang="en-US" sz="2000" dirty="0" smtClean="0">
              <a:latin typeface="Georgia"/>
              <a:cs typeface="Georgi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2757" y="592943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667117" y="5934764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476297" y="592943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747737" y="5061271"/>
            <a:ext cx="735692" cy="908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021825" y="5929438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089063" y="5230554"/>
            <a:ext cx="735692" cy="908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6329906" y="589935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Inhibitory Conditioning</a:t>
            </a:r>
            <a:endParaRPr lang="en-US" sz="36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63788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955334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Georgia"/>
                <a:cs typeface="Georgia"/>
              </a:rPr>
              <a:t>Measuring </a:t>
            </a:r>
            <a:r>
              <a:rPr lang="en-US" sz="2800" dirty="0" smtClean="0">
                <a:latin typeface="Georgia"/>
                <a:cs typeface="Georgia"/>
              </a:rPr>
              <a:t>conditioned inhibition</a:t>
            </a:r>
            <a:endParaRPr lang="en-US" sz="2800" dirty="0">
              <a:latin typeface="Georgia"/>
              <a:cs typeface="Georgia"/>
            </a:endParaRPr>
          </a:p>
          <a:p>
            <a:pPr marL="457200" lvl="1" indent="0">
              <a:buNone/>
            </a:pPr>
            <a:r>
              <a:rPr lang="en-US" sz="2000" dirty="0">
                <a:latin typeface="Georgia"/>
                <a:cs typeface="Georgia"/>
              </a:rPr>
              <a:t>	</a:t>
            </a:r>
            <a:r>
              <a:rPr lang="en-US" sz="2200" dirty="0">
                <a:latin typeface="Georgia"/>
                <a:cs typeface="Georgia"/>
              </a:rPr>
              <a:t>- </a:t>
            </a:r>
            <a:r>
              <a:rPr lang="en-US" sz="2200" dirty="0" smtClean="0">
                <a:latin typeface="Georgia"/>
                <a:cs typeface="Georgia"/>
              </a:rPr>
              <a:t>Summation test</a:t>
            </a:r>
            <a:r>
              <a:rPr lang="en-US" sz="2200" dirty="0">
                <a:latin typeface="Georgia"/>
                <a:cs typeface="Georgia"/>
              </a:rPr>
              <a:t>	</a:t>
            </a:r>
          </a:p>
          <a:p>
            <a:pPr marL="457200" lvl="1" indent="0">
              <a:buNone/>
            </a:pPr>
            <a:r>
              <a:rPr lang="en-US" sz="2200" dirty="0">
                <a:latin typeface="Georgia"/>
                <a:cs typeface="Georgia"/>
              </a:rPr>
              <a:t>	</a:t>
            </a:r>
            <a:r>
              <a:rPr lang="en-US" sz="2800" dirty="0">
                <a:latin typeface="Georgia"/>
                <a:cs typeface="Georgia"/>
              </a:rPr>
              <a:t>	</a:t>
            </a:r>
            <a:endParaRPr lang="en-US" sz="2800" dirty="0" smtClean="0">
              <a:latin typeface="Georgia"/>
              <a:cs typeface="Georgia"/>
            </a:endParaRPr>
          </a:p>
          <a:p>
            <a:pPr marL="118872" indent="0">
              <a:buNone/>
            </a:pPr>
            <a:endParaRPr lang="en-US" sz="2000" dirty="0" smtClean="0">
              <a:latin typeface="Georgia"/>
              <a:cs typeface="Georgia"/>
            </a:endParaRPr>
          </a:p>
          <a:p>
            <a:pPr marL="118872" indent="0">
              <a:buNone/>
            </a:pPr>
            <a:r>
              <a:rPr lang="en-US" sz="2000" dirty="0" smtClean="0">
                <a:latin typeface="Georgia"/>
                <a:cs typeface="Georgia"/>
              </a:rPr>
              <a:t>	</a:t>
            </a:r>
            <a:endParaRPr lang="en-US" sz="2200" dirty="0">
              <a:latin typeface="Georgia"/>
              <a:cs typeface="Georgia"/>
            </a:endParaRPr>
          </a:p>
          <a:p>
            <a:pPr marL="118872" lvl="0" indent="0">
              <a:buClr>
                <a:srgbClr val="F0AD00"/>
              </a:buClr>
              <a:buNone/>
            </a:pPr>
            <a:r>
              <a:rPr lang="en-US" sz="2400" dirty="0">
                <a:latin typeface="Georgia"/>
                <a:cs typeface="Georgia"/>
              </a:rPr>
              <a:t>	</a:t>
            </a:r>
            <a:r>
              <a:rPr lang="en-US" sz="2200" dirty="0" smtClean="0">
                <a:latin typeface="Georgia"/>
                <a:cs typeface="Georgia"/>
              </a:rPr>
              <a:t>	</a:t>
            </a:r>
          </a:p>
          <a:p>
            <a:pPr marL="457200" lvl="1" indent="0">
              <a:buNone/>
            </a:pPr>
            <a:endParaRPr lang="en-US" sz="22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r>
              <a:rPr lang="en-US" sz="2200" dirty="0">
                <a:latin typeface="Georgia"/>
                <a:cs typeface="Georgia"/>
              </a:rPr>
              <a:t>	</a:t>
            </a:r>
            <a:r>
              <a:rPr lang="en-US" sz="2200" dirty="0" smtClean="0">
                <a:latin typeface="Georgia"/>
                <a:cs typeface="Georgia"/>
              </a:rPr>
              <a:t>	</a:t>
            </a:r>
            <a:endParaRPr lang="en-US" sz="20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endParaRPr lang="en-US" sz="20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endParaRPr lang="en-US" sz="2000" dirty="0" smtClean="0">
              <a:latin typeface="Georgia"/>
              <a:cs typeface="Georgi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2757" y="592943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667117" y="5934764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476297" y="592943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747737" y="5061271"/>
            <a:ext cx="735692" cy="908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021825" y="5929438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089063" y="5230554"/>
            <a:ext cx="735692" cy="908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6329906" y="589935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Inhibitory Conditioning</a:t>
            </a:r>
            <a:endParaRPr lang="en-US" sz="3600" dirty="0">
              <a:latin typeface="Georgia"/>
              <a:cs typeface="Georgi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06920" y="3584821"/>
            <a:ext cx="5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A+ </a:t>
            </a:r>
            <a:endParaRPr lang="en-US" dirty="0">
              <a:latin typeface="Georgia" panose="02040502050405020303" pitchFamily="18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352262" y="3769487"/>
            <a:ext cx="68695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039212" y="3584821"/>
            <a:ext cx="489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US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35994" y="4703423"/>
            <a:ext cx="633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AX- </a:t>
            </a:r>
            <a:endParaRPr lang="en-US" dirty="0">
              <a:latin typeface="Georgia" panose="02040502050405020303" pitchFamily="18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2350818" y="4888089"/>
            <a:ext cx="68695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037768" y="4703423"/>
            <a:ext cx="981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nothing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06920" y="4170998"/>
            <a:ext cx="5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B+ </a:t>
            </a:r>
            <a:endParaRPr lang="en-US" dirty="0">
              <a:latin typeface="Georgia" panose="02040502050405020303" pitchFamily="18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2352262" y="4355664"/>
            <a:ext cx="68695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039212" y="4170998"/>
            <a:ext cx="489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US</a:t>
            </a:r>
            <a:endParaRPr lang="en-US" dirty="0">
              <a:latin typeface="Georgia" panose="02040502050405020303" pitchFamily="18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4353569" y="3504086"/>
            <a:ext cx="0" cy="163443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743325" y="4020518"/>
            <a:ext cx="633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BX- </a:t>
            </a:r>
            <a:endParaRPr lang="en-US" dirty="0">
              <a:latin typeface="Georgia" panose="02040502050405020303" pitchFamily="18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5358149" y="4205184"/>
            <a:ext cx="68695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045099" y="4020518"/>
            <a:ext cx="981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nothing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141485" y="3117853"/>
            <a:ext cx="1645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>
                <a:latin typeface="Georgia" panose="02040502050405020303" pitchFamily="18" charset="0"/>
              </a:rPr>
              <a:t>Acquisition</a:t>
            </a:r>
            <a:endParaRPr lang="en-US" u="sng" dirty="0">
              <a:latin typeface="Georgia" panose="02040502050405020303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76832" y="3117853"/>
            <a:ext cx="798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latin typeface="Georgia" panose="02040502050405020303" pitchFamily="18" charset="0"/>
              </a:rPr>
              <a:t>T</a:t>
            </a:r>
            <a:r>
              <a:rPr lang="en-US" u="sng" dirty="0" smtClean="0">
                <a:latin typeface="Georgia" panose="02040502050405020303" pitchFamily="18" charset="0"/>
              </a:rPr>
              <a:t>est</a:t>
            </a:r>
            <a:endParaRPr lang="en-US" u="sng" dirty="0">
              <a:latin typeface="Georgia" panose="02040502050405020303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57199" y="5822025"/>
            <a:ext cx="8752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If responding to BX- is lower than B+ </a:t>
            </a:r>
            <a:r>
              <a:rPr lang="en-US" i="1" dirty="0" smtClean="0">
                <a:latin typeface="Georgia" panose="02040502050405020303" pitchFamily="18" charset="0"/>
              </a:rPr>
              <a:t>from the outset of the test phase</a:t>
            </a:r>
            <a:r>
              <a:rPr lang="en-US" dirty="0" smtClean="0">
                <a:latin typeface="Georgia" panose="02040502050405020303" pitchFamily="18" charset="0"/>
              </a:rPr>
              <a:t>, then X- is said to be a conditioned inhibitor.</a:t>
            </a:r>
            <a:endParaRPr lang="en-US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41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955334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Georgia"/>
                <a:cs typeface="Georgia"/>
              </a:rPr>
              <a:t>Measuring </a:t>
            </a:r>
            <a:r>
              <a:rPr lang="en-US" sz="2800" dirty="0" smtClean="0">
                <a:latin typeface="Georgia"/>
                <a:cs typeface="Georgia"/>
              </a:rPr>
              <a:t>conditioned inhibition</a:t>
            </a:r>
            <a:endParaRPr lang="en-US" sz="2800" dirty="0">
              <a:latin typeface="Georgia"/>
              <a:cs typeface="Georgia"/>
            </a:endParaRPr>
          </a:p>
          <a:p>
            <a:pPr marL="457200" lvl="1" indent="0">
              <a:buNone/>
            </a:pPr>
            <a:r>
              <a:rPr lang="en-US" sz="2000" dirty="0">
                <a:latin typeface="Georgia"/>
                <a:cs typeface="Georgia"/>
              </a:rPr>
              <a:t>	</a:t>
            </a:r>
            <a:r>
              <a:rPr lang="en-US" sz="2200" dirty="0">
                <a:latin typeface="Georgia"/>
                <a:cs typeface="Georgia"/>
              </a:rPr>
              <a:t>- </a:t>
            </a:r>
            <a:r>
              <a:rPr lang="en-US" sz="2200" dirty="0" smtClean="0">
                <a:latin typeface="Georgia"/>
                <a:cs typeface="Georgia"/>
              </a:rPr>
              <a:t>Retardation of acquisition test</a:t>
            </a:r>
            <a:r>
              <a:rPr lang="en-US" sz="2200" dirty="0">
                <a:latin typeface="Georgia"/>
                <a:cs typeface="Georgia"/>
              </a:rPr>
              <a:t>	</a:t>
            </a:r>
          </a:p>
          <a:p>
            <a:pPr marL="457200" lvl="1" indent="0">
              <a:buNone/>
            </a:pPr>
            <a:r>
              <a:rPr lang="en-US" sz="2200" dirty="0">
                <a:latin typeface="Georgia"/>
                <a:cs typeface="Georgia"/>
              </a:rPr>
              <a:t>	</a:t>
            </a:r>
            <a:r>
              <a:rPr lang="en-US" sz="2800" dirty="0">
                <a:latin typeface="Georgia"/>
                <a:cs typeface="Georgia"/>
              </a:rPr>
              <a:t>	</a:t>
            </a:r>
            <a:endParaRPr lang="en-US" sz="2800" dirty="0" smtClean="0">
              <a:latin typeface="Georgia"/>
              <a:cs typeface="Georgia"/>
            </a:endParaRPr>
          </a:p>
          <a:p>
            <a:pPr marL="118872" indent="0">
              <a:buNone/>
            </a:pPr>
            <a:endParaRPr lang="en-US" sz="2000" dirty="0" smtClean="0">
              <a:latin typeface="Georgia"/>
              <a:cs typeface="Georgia"/>
            </a:endParaRPr>
          </a:p>
          <a:p>
            <a:pPr marL="118872" indent="0">
              <a:buNone/>
            </a:pPr>
            <a:r>
              <a:rPr lang="en-US" sz="2000" dirty="0" smtClean="0">
                <a:latin typeface="Georgia"/>
                <a:cs typeface="Georgia"/>
              </a:rPr>
              <a:t>	</a:t>
            </a:r>
            <a:endParaRPr lang="en-US" sz="2200" dirty="0">
              <a:latin typeface="Georgia"/>
              <a:cs typeface="Georgia"/>
            </a:endParaRPr>
          </a:p>
          <a:p>
            <a:pPr marL="118872" lvl="0" indent="0">
              <a:buClr>
                <a:srgbClr val="F0AD00"/>
              </a:buClr>
              <a:buNone/>
            </a:pPr>
            <a:r>
              <a:rPr lang="en-US" sz="2400" dirty="0">
                <a:latin typeface="Georgia"/>
                <a:cs typeface="Georgia"/>
              </a:rPr>
              <a:t>	</a:t>
            </a:r>
            <a:r>
              <a:rPr lang="en-US" sz="2200" dirty="0" smtClean="0">
                <a:latin typeface="Georgia"/>
                <a:cs typeface="Georgia"/>
              </a:rPr>
              <a:t>	</a:t>
            </a:r>
          </a:p>
          <a:p>
            <a:pPr marL="457200" lvl="1" indent="0">
              <a:buNone/>
            </a:pPr>
            <a:endParaRPr lang="en-US" sz="22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r>
              <a:rPr lang="en-US" sz="2200" dirty="0">
                <a:latin typeface="Georgia"/>
                <a:cs typeface="Georgia"/>
              </a:rPr>
              <a:t>	</a:t>
            </a:r>
            <a:r>
              <a:rPr lang="en-US" sz="2200" dirty="0" smtClean="0">
                <a:latin typeface="Georgia"/>
                <a:cs typeface="Georgia"/>
              </a:rPr>
              <a:t>	</a:t>
            </a:r>
            <a:endParaRPr lang="en-US" sz="20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endParaRPr lang="en-US" sz="20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endParaRPr lang="en-US" sz="2000" dirty="0" smtClean="0">
              <a:latin typeface="Georgia"/>
              <a:cs typeface="Georgi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2757" y="592943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667117" y="5934764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476297" y="592943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747737" y="5061271"/>
            <a:ext cx="735692" cy="908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021825" y="5929438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089063" y="5230554"/>
            <a:ext cx="735692" cy="908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6329906" y="589935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Inhibitory Conditioning</a:t>
            </a:r>
            <a:endParaRPr lang="en-US" sz="36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57906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955334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Georgia"/>
                <a:cs typeface="Georgia"/>
              </a:rPr>
              <a:t>Measuring </a:t>
            </a:r>
            <a:r>
              <a:rPr lang="en-US" sz="2800" dirty="0" smtClean="0">
                <a:latin typeface="Georgia"/>
                <a:cs typeface="Georgia"/>
              </a:rPr>
              <a:t>conditioned inhibition</a:t>
            </a:r>
            <a:endParaRPr lang="en-US" sz="2800" dirty="0">
              <a:latin typeface="Georgia"/>
              <a:cs typeface="Georgia"/>
            </a:endParaRPr>
          </a:p>
          <a:p>
            <a:pPr marL="457200" lvl="1" indent="0">
              <a:buNone/>
            </a:pPr>
            <a:r>
              <a:rPr lang="en-US" sz="2000" dirty="0">
                <a:latin typeface="Georgia"/>
                <a:cs typeface="Georgia"/>
              </a:rPr>
              <a:t>	</a:t>
            </a:r>
            <a:r>
              <a:rPr lang="en-US" sz="2200" dirty="0">
                <a:latin typeface="Georgia"/>
                <a:cs typeface="Georgia"/>
              </a:rPr>
              <a:t>- </a:t>
            </a:r>
            <a:r>
              <a:rPr lang="en-US" sz="2200" dirty="0" smtClean="0">
                <a:latin typeface="Georgia"/>
                <a:cs typeface="Georgia"/>
              </a:rPr>
              <a:t>Retardation of acquisition test</a:t>
            </a:r>
            <a:r>
              <a:rPr lang="en-US" sz="2200" dirty="0">
                <a:latin typeface="Georgia"/>
                <a:cs typeface="Georgia"/>
              </a:rPr>
              <a:t>	</a:t>
            </a:r>
          </a:p>
          <a:p>
            <a:pPr marL="457200" lvl="1" indent="0">
              <a:buNone/>
            </a:pPr>
            <a:r>
              <a:rPr lang="en-US" sz="2200" dirty="0">
                <a:latin typeface="Georgia"/>
                <a:cs typeface="Georgia"/>
              </a:rPr>
              <a:t>	</a:t>
            </a:r>
            <a:r>
              <a:rPr lang="en-US" sz="2800" dirty="0">
                <a:latin typeface="Georgia"/>
                <a:cs typeface="Georgia"/>
              </a:rPr>
              <a:t>	</a:t>
            </a:r>
            <a:endParaRPr lang="en-US" sz="2800" dirty="0" smtClean="0">
              <a:latin typeface="Georgia"/>
              <a:cs typeface="Georgia"/>
            </a:endParaRPr>
          </a:p>
          <a:p>
            <a:pPr marL="118872" indent="0">
              <a:buNone/>
            </a:pPr>
            <a:endParaRPr lang="en-US" sz="2000" dirty="0" smtClean="0">
              <a:latin typeface="Georgia"/>
              <a:cs typeface="Georgia"/>
            </a:endParaRPr>
          </a:p>
          <a:p>
            <a:pPr marL="118872" indent="0">
              <a:buNone/>
            </a:pPr>
            <a:r>
              <a:rPr lang="en-US" sz="2000" dirty="0" smtClean="0">
                <a:latin typeface="Georgia"/>
                <a:cs typeface="Georgia"/>
              </a:rPr>
              <a:t>	</a:t>
            </a:r>
            <a:endParaRPr lang="en-US" sz="2200" dirty="0">
              <a:latin typeface="Georgia"/>
              <a:cs typeface="Georgia"/>
            </a:endParaRPr>
          </a:p>
          <a:p>
            <a:pPr marL="118872" lvl="0" indent="0">
              <a:buClr>
                <a:srgbClr val="F0AD00"/>
              </a:buClr>
              <a:buNone/>
            </a:pPr>
            <a:r>
              <a:rPr lang="en-US" sz="2400" dirty="0">
                <a:latin typeface="Georgia"/>
                <a:cs typeface="Georgia"/>
              </a:rPr>
              <a:t>	</a:t>
            </a:r>
            <a:r>
              <a:rPr lang="en-US" sz="2200" dirty="0" smtClean="0">
                <a:latin typeface="Georgia"/>
                <a:cs typeface="Georgia"/>
              </a:rPr>
              <a:t>	</a:t>
            </a:r>
          </a:p>
          <a:p>
            <a:pPr marL="457200" lvl="1" indent="0">
              <a:buNone/>
            </a:pPr>
            <a:endParaRPr lang="en-US" sz="22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r>
              <a:rPr lang="en-US" sz="2200" dirty="0">
                <a:latin typeface="Georgia"/>
                <a:cs typeface="Georgia"/>
              </a:rPr>
              <a:t>	</a:t>
            </a:r>
            <a:r>
              <a:rPr lang="en-US" sz="2200" dirty="0" smtClean="0">
                <a:latin typeface="Georgia"/>
                <a:cs typeface="Georgia"/>
              </a:rPr>
              <a:t>	</a:t>
            </a:r>
            <a:endParaRPr lang="en-US" sz="20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endParaRPr lang="en-US" sz="2000" dirty="0" smtClean="0">
              <a:latin typeface="Georgia"/>
              <a:cs typeface="Georgia"/>
            </a:endParaRPr>
          </a:p>
          <a:p>
            <a:pPr marL="457200" lvl="1" indent="0">
              <a:buNone/>
            </a:pPr>
            <a:endParaRPr lang="en-US" sz="2000" dirty="0" smtClean="0">
              <a:latin typeface="Georgia"/>
              <a:cs typeface="Georgi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2757" y="592943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667117" y="5934764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476297" y="592943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747737" y="5061271"/>
            <a:ext cx="735692" cy="908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021825" y="5929438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089063" y="5230554"/>
            <a:ext cx="735692" cy="908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6329906" y="5899359"/>
            <a:ext cx="158294" cy="30057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Inhibitory Conditioning</a:t>
            </a:r>
            <a:endParaRPr lang="en-US" sz="3600" dirty="0">
              <a:latin typeface="Georgia"/>
              <a:cs typeface="Georgi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06920" y="3584821"/>
            <a:ext cx="5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A+ </a:t>
            </a:r>
            <a:endParaRPr lang="en-US" dirty="0">
              <a:latin typeface="Georgia" panose="02040502050405020303" pitchFamily="18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352262" y="3769487"/>
            <a:ext cx="68695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039212" y="3584821"/>
            <a:ext cx="489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US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35994" y="4703423"/>
            <a:ext cx="633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AX- </a:t>
            </a:r>
            <a:endParaRPr lang="en-US" dirty="0">
              <a:latin typeface="Georgia" panose="02040502050405020303" pitchFamily="18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2350818" y="4888089"/>
            <a:ext cx="68695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037768" y="4703423"/>
            <a:ext cx="981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nothing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06920" y="4170998"/>
            <a:ext cx="5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B+ </a:t>
            </a:r>
            <a:endParaRPr lang="en-US" dirty="0">
              <a:latin typeface="Georgia" panose="02040502050405020303" pitchFamily="18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2352262" y="4355664"/>
            <a:ext cx="68695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039212" y="4170998"/>
            <a:ext cx="489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US</a:t>
            </a:r>
            <a:endParaRPr lang="en-US" dirty="0">
              <a:latin typeface="Georgia" panose="02040502050405020303" pitchFamily="18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4353569" y="3504086"/>
            <a:ext cx="0" cy="163443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141485" y="3117853"/>
            <a:ext cx="1645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>
                <a:latin typeface="Georgia" panose="02040502050405020303" pitchFamily="18" charset="0"/>
              </a:rPr>
              <a:t>Acquisition</a:t>
            </a:r>
            <a:endParaRPr lang="en-US" u="sng" dirty="0">
              <a:latin typeface="Georgia" panose="02040502050405020303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877050" y="3806482"/>
            <a:ext cx="5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X+ </a:t>
            </a:r>
            <a:endParaRPr lang="en-US" dirty="0">
              <a:latin typeface="Georgia" panose="02040502050405020303" pitchFamily="18" charset="0"/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5342377" y="4002886"/>
            <a:ext cx="68695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110259" y="3801666"/>
            <a:ext cx="489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US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906171" y="4321106"/>
            <a:ext cx="5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latin typeface="Georgia" panose="02040502050405020303" pitchFamily="18" charset="0"/>
              </a:rPr>
              <a:t>Y+ </a:t>
            </a:r>
            <a:endParaRPr lang="en-US" dirty="0">
              <a:latin typeface="Georgia" panose="02040502050405020303" pitchFamily="18" charset="0"/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5371498" y="4517510"/>
            <a:ext cx="68695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6139380" y="4316290"/>
            <a:ext cx="489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US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57199" y="5822025"/>
            <a:ext cx="8752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If X developed conditioned inhibition during the acquisition phase, then it should take longer to acquire responding to X than Y during the test phase.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277728" y="3117853"/>
            <a:ext cx="798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latin typeface="Georgia" panose="02040502050405020303" pitchFamily="18" charset="0"/>
              </a:rPr>
              <a:t>T</a:t>
            </a:r>
            <a:r>
              <a:rPr lang="en-US" u="sng" dirty="0" smtClean="0">
                <a:latin typeface="Georgia" panose="02040502050405020303" pitchFamily="18" charset="0"/>
              </a:rPr>
              <a:t>est</a:t>
            </a:r>
            <a:endParaRPr lang="en-US" u="sng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31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9567</TotalTime>
  <Words>311</Words>
  <Application>Microsoft Office PowerPoint</Application>
  <PresentationFormat>On-screen Show (4:3)</PresentationFormat>
  <Paragraphs>147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Corbel</vt:lpstr>
      <vt:lpstr>Georgia</vt:lpstr>
      <vt:lpstr>Wingdings</vt:lpstr>
      <vt:lpstr>Wingdings 2</vt:lpstr>
      <vt:lpstr>Wingdings 3</vt:lpstr>
      <vt:lpstr>Module</vt:lpstr>
      <vt:lpstr>PSYC 3510 – Lecture 4</vt:lpstr>
      <vt:lpstr>Pavlovian Conditioning Procedures</vt:lpstr>
      <vt:lpstr>Pavlovian Conditioning Procedures</vt:lpstr>
      <vt:lpstr>Pavlovian Conditioning Procedures</vt:lpstr>
      <vt:lpstr>Pavlovian Conditioning Procedures</vt:lpstr>
      <vt:lpstr>Pavlovian Conditioning Procedures</vt:lpstr>
      <vt:lpstr>Pavlovian Conditioning Procedures</vt:lpstr>
      <vt:lpstr>Pavlovian Conditioning Procedures</vt:lpstr>
      <vt:lpstr>Pavlovian Conditioning Procedures</vt:lpstr>
      <vt:lpstr>Pavlovian Conditioning Procedures</vt:lpstr>
      <vt:lpstr>Pavlovian Conditioning Procedures</vt:lpstr>
      <vt:lpstr>Pavlovian Conditioning Procedures</vt:lpstr>
      <vt:lpstr>Pavlovian Conditioning Procedures</vt:lpstr>
      <vt:lpstr>Pavlovian Conditioning Procedures</vt:lpstr>
      <vt:lpstr>Pavlovian Conditioning Procedures</vt:lpstr>
      <vt:lpstr>Pavlovian Conditioning Procedures</vt:lpstr>
      <vt:lpstr>Pavlovian Conditioning Procedures</vt:lpstr>
      <vt:lpstr>Inhibitory Conditioning</vt:lpstr>
      <vt:lpstr>Inhibitory Conditioning</vt:lpstr>
      <vt:lpstr>Inhibitory Conditioning</vt:lpstr>
      <vt:lpstr>Inhibitory Conditioning</vt:lpstr>
      <vt:lpstr>Inhibitory Conditioning</vt:lpstr>
      <vt:lpstr>Inhibitory Conditioning</vt:lpstr>
      <vt:lpstr>Inhibitory Conditioning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 3510 – Lecture 1</dc:title>
  <dc:creator>Eric Garr</dc:creator>
  <cp:lastModifiedBy>Eric Garr</cp:lastModifiedBy>
  <cp:revision>320</cp:revision>
  <dcterms:created xsi:type="dcterms:W3CDTF">2016-07-18T01:55:46Z</dcterms:created>
  <dcterms:modified xsi:type="dcterms:W3CDTF">2018-02-08T20:23:43Z</dcterms:modified>
</cp:coreProperties>
</file>