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325" r:id="rId3"/>
    <p:sldId id="326" r:id="rId4"/>
    <p:sldId id="327" r:id="rId5"/>
    <p:sldId id="347" r:id="rId6"/>
    <p:sldId id="328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9" r:id="rId16"/>
    <p:sldId id="340" r:id="rId17"/>
    <p:sldId id="344" r:id="rId18"/>
    <p:sldId id="345" r:id="rId19"/>
    <p:sldId id="342" r:id="rId20"/>
    <p:sldId id="346" r:id="rId21"/>
    <p:sldId id="34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0"/>
  </p:normalViewPr>
  <p:slideViewPr>
    <p:cSldViewPr snapToGrid="0" snapToObjects="1"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Presses/minute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Sheet1!$D$2:$D$12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2.8</c:v>
                </c:pt>
                <c:pt idx="4">
                  <c:v>3.5</c:v>
                </c:pt>
                <c:pt idx="5">
                  <c:v>4</c:v>
                </c:pt>
                <c:pt idx="6">
                  <c:v>4.2</c:v>
                </c:pt>
                <c:pt idx="7">
                  <c:v>4.5</c:v>
                </c:pt>
                <c:pt idx="8">
                  <c:v>4.5</c:v>
                </c:pt>
                <c:pt idx="9">
                  <c:v>4.5</c:v>
                </c:pt>
                <c:pt idx="10">
                  <c:v>4.5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6530904"/>
        <c:axId val="416531688"/>
      </c:scatterChart>
      <c:valAx>
        <c:axId val="416530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</a:rPr>
                  <a:t>Reward Magnitude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31688"/>
        <c:crosses val="autoZero"/>
        <c:crossBetween val="midCat"/>
      </c:valAx>
      <c:valAx>
        <c:axId val="4165316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</a:rPr>
                  <a:t>Pressing</a:t>
                </a:r>
                <a:r>
                  <a:rPr lang="en-US" sz="1600" b="1" baseline="0">
                    <a:solidFill>
                      <a:schemeClr val="tx1"/>
                    </a:solidFill>
                  </a:rPr>
                  <a:t> Rate</a:t>
                </a:r>
                <a:endParaRPr lang="en-US" sz="1600" b="1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30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Presses/minute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Sheet1!$D$2:$D$12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2.8</c:v>
                </c:pt>
                <c:pt idx="4">
                  <c:v>3.5</c:v>
                </c:pt>
                <c:pt idx="5">
                  <c:v>4</c:v>
                </c:pt>
                <c:pt idx="6">
                  <c:v>4.2</c:v>
                </c:pt>
                <c:pt idx="7">
                  <c:v>4.5</c:v>
                </c:pt>
                <c:pt idx="8">
                  <c:v>4.5</c:v>
                </c:pt>
                <c:pt idx="9">
                  <c:v>4.5</c:v>
                </c:pt>
                <c:pt idx="10">
                  <c:v>4.5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6534040"/>
        <c:axId val="416540704"/>
      </c:scatterChart>
      <c:valAx>
        <c:axId val="4165340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</a:rPr>
                  <a:t>Reward Magnitude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40704"/>
        <c:crosses val="autoZero"/>
        <c:crossBetween val="midCat"/>
      </c:valAx>
      <c:valAx>
        <c:axId val="4165407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</a:rPr>
                  <a:t>Pressing</a:t>
                </a:r>
                <a:r>
                  <a:rPr lang="en-US" sz="1600" b="1" baseline="0">
                    <a:solidFill>
                      <a:schemeClr val="tx1"/>
                    </a:solidFill>
                  </a:rPr>
                  <a:t> Rate</a:t>
                </a:r>
                <a:endParaRPr lang="en-US" sz="1600" b="1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340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Sheet1!$C$3:$C$30</c:f>
              <c:numCache>
                <c:formatCode>General</c:formatCode>
                <c:ptCount val="28"/>
                <c:pt idx="0">
                  <c:v>0</c:v>
                </c:pt>
                <c:pt idx="1">
                  <c:v>0.69314718055994495</c:v>
                </c:pt>
                <c:pt idx="2">
                  <c:v>1.09861228866811</c:v>
                </c:pt>
                <c:pt idx="3">
                  <c:v>1.386294361119891</c:v>
                </c:pt>
                <c:pt idx="4">
                  <c:v>1.6094379124341001</c:v>
                </c:pt>
                <c:pt idx="5">
                  <c:v>1.791759469228055</c:v>
                </c:pt>
                <c:pt idx="6">
                  <c:v>1.945910149055313</c:v>
                </c:pt>
                <c:pt idx="7">
                  <c:v>2.0794415416798362</c:v>
                </c:pt>
                <c:pt idx="8">
                  <c:v>2.19722457733622</c:v>
                </c:pt>
                <c:pt idx="9">
                  <c:v>2.302585092994045</c:v>
                </c:pt>
                <c:pt idx="10">
                  <c:v>2.3978952727983711</c:v>
                </c:pt>
                <c:pt idx="11">
                  <c:v>2.4849066497879999</c:v>
                </c:pt>
                <c:pt idx="12">
                  <c:v>2.5649493574615372</c:v>
                </c:pt>
                <c:pt idx="13">
                  <c:v>2.639057329615258</c:v>
                </c:pt>
                <c:pt idx="14">
                  <c:v>2.7080502011022101</c:v>
                </c:pt>
                <c:pt idx="15">
                  <c:v>2.7725887222397811</c:v>
                </c:pt>
                <c:pt idx="16">
                  <c:v>2.8332133440562162</c:v>
                </c:pt>
                <c:pt idx="17">
                  <c:v>2.890371757896165</c:v>
                </c:pt>
                <c:pt idx="18">
                  <c:v>2.9444389791664398</c:v>
                </c:pt>
                <c:pt idx="19">
                  <c:v>2.9957322735539909</c:v>
                </c:pt>
                <c:pt idx="20">
                  <c:v>3.044522437723423</c:v>
                </c:pt>
                <c:pt idx="21">
                  <c:v>3.0910424533583161</c:v>
                </c:pt>
                <c:pt idx="22">
                  <c:v>3.1354942159291501</c:v>
                </c:pt>
                <c:pt idx="23">
                  <c:v>3.1780538303479462</c:v>
                </c:pt>
                <c:pt idx="24">
                  <c:v>3.2188758248682001</c:v>
                </c:pt>
                <c:pt idx="25">
                  <c:v>3.2580965380214821</c:v>
                </c:pt>
                <c:pt idx="26">
                  <c:v>3.29583686600433</c:v>
                </c:pt>
                <c:pt idx="27">
                  <c:v>3.3322045101752029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558344"/>
        <c:axId val="416563832"/>
      </c:lineChart>
      <c:catAx>
        <c:axId val="416558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</a:rPr>
                  <a:t>Reward Magnitude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63832"/>
        <c:crosses val="autoZero"/>
        <c:auto val="1"/>
        <c:lblAlgn val="ctr"/>
        <c:lblOffset val="100"/>
        <c:noMultiLvlLbl val="0"/>
      </c:catAx>
      <c:valAx>
        <c:axId val="4165638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 smtClean="0">
                    <a:solidFill>
                      <a:schemeClr val="tx1"/>
                    </a:solidFill>
                  </a:rPr>
                  <a:t>Perceived  </a:t>
                </a:r>
                <a:r>
                  <a:rPr lang="en-US" sz="1600" b="1" dirty="0">
                    <a:solidFill>
                      <a:schemeClr val="tx1"/>
                    </a:solidFill>
                  </a:rPr>
                  <a:t>Value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58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Sheet1!$C$3:$C$30</c:f>
              <c:numCache>
                <c:formatCode>General</c:formatCode>
                <c:ptCount val="28"/>
                <c:pt idx="0">
                  <c:v>0</c:v>
                </c:pt>
                <c:pt idx="1">
                  <c:v>0.69314718055994495</c:v>
                </c:pt>
                <c:pt idx="2">
                  <c:v>1.09861228866811</c:v>
                </c:pt>
                <c:pt idx="3">
                  <c:v>1.386294361119891</c:v>
                </c:pt>
                <c:pt idx="4">
                  <c:v>1.6094379124341001</c:v>
                </c:pt>
                <c:pt idx="5">
                  <c:v>1.791759469228055</c:v>
                </c:pt>
                <c:pt idx="6">
                  <c:v>1.945910149055313</c:v>
                </c:pt>
                <c:pt idx="7">
                  <c:v>2.0794415416798362</c:v>
                </c:pt>
                <c:pt idx="8">
                  <c:v>2.19722457733622</c:v>
                </c:pt>
                <c:pt idx="9">
                  <c:v>2.302585092994045</c:v>
                </c:pt>
                <c:pt idx="10">
                  <c:v>2.3978952727983711</c:v>
                </c:pt>
                <c:pt idx="11">
                  <c:v>2.4849066497879999</c:v>
                </c:pt>
                <c:pt idx="12">
                  <c:v>2.5649493574615372</c:v>
                </c:pt>
                <c:pt idx="13">
                  <c:v>2.6390573296152571</c:v>
                </c:pt>
                <c:pt idx="14">
                  <c:v>2.7080502011022101</c:v>
                </c:pt>
                <c:pt idx="15">
                  <c:v>2.7725887222397811</c:v>
                </c:pt>
                <c:pt idx="16">
                  <c:v>2.8332133440562162</c:v>
                </c:pt>
                <c:pt idx="17">
                  <c:v>2.890371757896165</c:v>
                </c:pt>
                <c:pt idx="18">
                  <c:v>2.9444389791664398</c:v>
                </c:pt>
                <c:pt idx="19">
                  <c:v>2.9957322735539909</c:v>
                </c:pt>
                <c:pt idx="20">
                  <c:v>3.044522437723423</c:v>
                </c:pt>
                <c:pt idx="21">
                  <c:v>3.0910424533583161</c:v>
                </c:pt>
                <c:pt idx="22">
                  <c:v>3.1354942159291501</c:v>
                </c:pt>
                <c:pt idx="23">
                  <c:v>3.1780538303479462</c:v>
                </c:pt>
                <c:pt idx="24">
                  <c:v>3.2188758248681979</c:v>
                </c:pt>
                <c:pt idx="25">
                  <c:v>3.2580965380214821</c:v>
                </c:pt>
                <c:pt idx="26">
                  <c:v>3.29583686600433</c:v>
                </c:pt>
                <c:pt idx="27">
                  <c:v>3.332204510175202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578336"/>
        <c:axId val="416579120"/>
      </c:lineChart>
      <c:catAx>
        <c:axId val="4165783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</a:rPr>
                  <a:t>Reward Magnitude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79120"/>
        <c:crosses val="autoZero"/>
        <c:auto val="1"/>
        <c:lblAlgn val="ctr"/>
        <c:lblOffset val="100"/>
        <c:noMultiLvlLbl val="0"/>
      </c:catAx>
      <c:valAx>
        <c:axId val="4165791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 smtClean="0">
                    <a:solidFill>
                      <a:schemeClr val="tx1"/>
                    </a:solidFill>
                  </a:rPr>
                  <a:t>Perceived  </a:t>
                </a:r>
                <a:r>
                  <a:rPr lang="en-US" sz="1600" b="1" dirty="0">
                    <a:solidFill>
                      <a:schemeClr val="tx1"/>
                    </a:solidFill>
                  </a:rPr>
                  <a:t>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7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Sheet1!$C$3:$C$30</c:f>
              <c:numCache>
                <c:formatCode>General</c:formatCode>
                <c:ptCount val="28"/>
                <c:pt idx="0">
                  <c:v>0</c:v>
                </c:pt>
                <c:pt idx="1">
                  <c:v>0.69314718055994495</c:v>
                </c:pt>
                <c:pt idx="2">
                  <c:v>1.09861228866811</c:v>
                </c:pt>
                <c:pt idx="3">
                  <c:v>1.386294361119891</c:v>
                </c:pt>
                <c:pt idx="4">
                  <c:v>1.6094379124341001</c:v>
                </c:pt>
                <c:pt idx="5">
                  <c:v>1.791759469228055</c:v>
                </c:pt>
                <c:pt idx="6">
                  <c:v>1.945910149055313</c:v>
                </c:pt>
                <c:pt idx="7">
                  <c:v>2.0794415416798362</c:v>
                </c:pt>
                <c:pt idx="8">
                  <c:v>2.19722457733622</c:v>
                </c:pt>
                <c:pt idx="9">
                  <c:v>2.302585092994045</c:v>
                </c:pt>
                <c:pt idx="10">
                  <c:v>2.3978952727983711</c:v>
                </c:pt>
                <c:pt idx="11">
                  <c:v>2.4849066497879999</c:v>
                </c:pt>
                <c:pt idx="12">
                  <c:v>2.5649493574615372</c:v>
                </c:pt>
                <c:pt idx="13">
                  <c:v>2.639057329615258</c:v>
                </c:pt>
                <c:pt idx="14">
                  <c:v>2.7080502011022101</c:v>
                </c:pt>
                <c:pt idx="15">
                  <c:v>2.7725887222397811</c:v>
                </c:pt>
                <c:pt idx="16">
                  <c:v>2.8332133440562162</c:v>
                </c:pt>
                <c:pt idx="17">
                  <c:v>2.890371757896165</c:v>
                </c:pt>
                <c:pt idx="18">
                  <c:v>2.9444389791664398</c:v>
                </c:pt>
                <c:pt idx="19">
                  <c:v>2.9957322735539909</c:v>
                </c:pt>
                <c:pt idx="20">
                  <c:v>3.044522437723423</c:v>
                </c:pt>
                <c:pt idx="21">
                  <c:v>3.0910424533583161</c:v>
                </c:pt>
                <c:pt idx="22">
                  <c:v>3.1354942159291501</c:v>
                </c:pt>
                <c:pt idx="23">
                  <c:v>3.1780538303479462</c:v>
                </c:pt>
                <c:pt idx="24">
                  <c:v>3.2188758248682001</c:v>
                </c:pt>
                <c:pt idx="25">
                  <c:v>3.2580965380214821</c:v>
                </c:pt>
                <c:pt idx="26">
                  <c:v>3.29583686600433</c:v>
                </c:pt>
                <c:pt idx="27">
                  <c:v>3.3322045101752029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576376"/>
        <c:axId val="416456816"/>
      </c:lineChart>
      <c:catAx>
        <c:axId val="416576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</a:rPr>
                  <a:t>Reward Magnitude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456816"/>
        <c:crosses val="autoZero"/>
        <c:auto val="1"/>
        <c:lblAlgn val="ctr"/>
        <c:lblOffset val="100"/>
        <c:tickLblSkip val="2"/>
        <c:noMultiLvlLbl val="0"/>
      </c:catAx>
      <c:valAx>
        <c:axId val="4164568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 smtClean="0">
                    <a:solidFill>
                      <a:schemeClr val="tx1"/>
                    </a:solidFill>
                  </a:rPr>
                  <a:t>Perceived  </a:t>
                </a:r>
                <a:r>
                  <a:rPr lang="en-US" sz="1600" b="1" dirty="0">
                    <a:solidFill>
                      <a:schemeClr val="tx1"/>
                    </a:solidFill>
                  </a:rPr>
                  <a:t>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76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tfQlkGwE2U" TargetMode="External"/><Relationship Id="rId2" Type="http://schemas.openxmlformats.org/officeDocument/2006/relationships/hyperlink" Target="https://www.youtube.com/watch?v=jAQSEO25fa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8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eorgia"/>
                <a:cs typeface="Georgia"/>
              </a:rPr>
              <a:t>Three components of operant conditioning: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- Response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-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endParaRPr lang="en-US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- Response-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Relationship</a:t>
            </a: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0105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Georgia"/>
                <a:cs typeface="Georgia"/>
              </a:rPr>
              <a:t>What types of responses can be reinforced?</a:t>
            </a:r>
          </a:p>
          <a:p>
            <a:pPr algn="ctr"/>
            <a:endParaRPr lang="en-US" sz="2000" b="1" dirty="0">
              <a:latin typeface="Georgia"/>
              <a:cs typeface="Georgia"/>
            </a:endParaRPr>
          </a:p>
          <a:p>
            <a:pPr algn="ctr"/>
            <a:r>
              <a:rPr lang="en-US" sz="1400" dirty="0">
                <a:latin typeface="Georgia"/>
                <a:cs typeface="Georgia"/>
                <a:hlinkClick r:id="rId2"/>
              </a:rPr>
              <a:t>https://</a:t>
            </a:r>
            <a:r>
              <a:rPr lang="en-US" sz="1400" dirty="0" smtClean="0">
                <a:latin typeface="Georgia"/>
                <a:cs typeface="Georgia"/>
                <a:hlinkClick r:id="rId2"/>
              </a:rPr>
              <a:t>www.youtube.com/watch?v=jAQSEO25fa4</a:t>
            </a:r>
            <a:endParaRPr lang="en-US" sz="1400" dirty="0" smtClean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pPr algn="ctr"/>
            <a:r>
              <a:rPr lang="en-US" sz="1400" dirty="0">
                <a:latin typeface="Georgia"/>
                <a:cs typeface="Georgia"/>
                <a:hlinkClick r:id="rId3"/>
              </a:rPr>
              <a:t>https://</a:t>
            </a:r>
            <a:r>
              <a:rPr lang="en-US" sz="1400" dirty="0" smtClean="0">
                <a:latin typeface="Georgia"/>
                <a:cs typeface="Georgia"/>
                <a:hlinkClick r:id="rId3"/>
              </a:rPr>
              <a:t>www.youtube.com/watch?v=TtfQlkGwE2U</a:t>
            </a:r>
            <a:endParaRPr lang="en-US" sz="1400" dirty="0" smtClean="0">
              <a:latin typeface="Georgia"/>
              <a:cs typeface="Georgia"/>
            </a:endParaRPr>
          </a:p>
          <a:p>
            <a:pPr algn="ctr"/>
            <a:endParaRPr lang="en-US" sz="1400" dirty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7780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451" y="1881004"/>
            <a:ext cx="817734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/>
                <a:cs typeface="Georgia"/>
              </a:rPr>
              <a:t>Reinforcement often leads to repetition…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endParaRPr lang="en-US" sz="2000" b="1" dirty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34545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451" y="1881004"/>
            <a:ext cx="81773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/>
                <a:cs typeface="Georgia"/>
              </a:rPr>
              <a:t>Reinforcement often leads to repetition…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but randomness itself can be reinforced!</a:t>
            </a:r>
          </a:p>
          <a:p>
            <a:pPr algn="ctr"/>
            <a:endParaRPr lang="en-US" sz="2000" b="1" dirty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71425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451" y="1881004"/>
            <a:ext cx="817734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/>
                <a:cs typeface="Georgia"/>
              </a:rPr>
              <a:t>Reinforcement often leads to repetition…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but randomness itself can be reinforced!</a:t>
            </a: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________________________________________________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endParaRPr lang="en-US" sz="2000" b="1" dirty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pic>
        <p:nvPicPr>
          <p:cNvPr id="1026" name="Picture 2" descr="Image result for white pige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7701" y="4091628"/>
            <a:ext cx="1533888" cy="182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2516777" y="3910149"/>
            <a:ext cx="391886" cy="40229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6777" y="3972794"/>
            <a:ext cx="4235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L</a:t>
            </a:r>
            <a:r>
              <a:rPr lang="en-US" sz="1100" dirty="0" smtClean="0"/>
              <a:t>eft</a:t>
            </a:r>
            <a:endParaRPr lang="en-US" sz="1100" dirty="0"/>
          </a:p>
        </p:txBody>
      </p:sp>
      <p:sp>
        <p:nvSpPr>
          <p:cNvPr id="7" name="Oval 6"/>
          <p:cNvSpPr/>
          <p:nvPr/>
        </p:nvSpPr>
        <p:spPr>
          <a:xfrm>
            <a:off x="3631478" y="3910149"/>
            <a:ext cx="391886" cy="40229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00890" y="3972794"/>
            <a:ext cx="5004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Right</a:t>
            </a:r>
            <a:endParaRPr lang="en-US" sz="1100" dirty="0"/>
          </a:p>
        </p:txBody>
      </p:sp>
      <p:sp>
        <p:nvSpPr>
          <p:cNvPr id="5" name="Rectangle 4"/>
          <p:cNvSpPr/>
          <p:nvPr/>
        </p:nvSpPr>
        <p:spPr>
          <a:xfrm>
            <a:off x="2908663" y="4802685"/>
            <a:ext cx="644434" cy="4267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80942" y="4885240"/>
            <a:ext cx="7521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Magazine</a:t>
            </a:r>
            <a:endParaRPr 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6556826" y="3269413"/>
            <a:ext cx="21299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All possible 4-key sequences:</a:t>
            </a:r>
          </a:p>
          <a:p>
            <a:endParaRPr lang="en-US" sz="1200" dirty="0" smtClean="0"/>
          </a:p>
          <a:p>
            <a:r>
              <a:rPr lang="en-US" sz="1200" dirty="0" smtClean="0"/>
              <a:t>LLLL</a:t>
            </a:r>
          </a:p>
          <a:p>
            <a:r>
              <a:rPr lang="en-US" sz="1200" dirty="0" smtClean="0"/>
              <a:t>LLLR</a:t>
            </a:r>
          </a:p>
          <a:p>
            <a:r>
              <a:rPr lang="en-US" sz="1200" dirty="0" smtClean="0"/>
              <a:t>LLRR</a:t>
            </a:r>
          </a:p>
          <a:p>
            <a:r>
              <a:rPr lang="en-US" sz="1200" dirty="0" smtClean="0"/>
              <a:t>LRRR</a:t>
            </a:r>
          </a:p>
          <a:p>
            <a:r>
              <a:rPr lang="en-US" sz="1200" dirty="0" smtClean="0"/>
              <a:t>RRRR</a:t>
            </a:r>
          </a:p>
          <a:p>
            <a:r>
              <a:rPr lang="en-US" sz="1200" dirty="0" smtClean="0"/>
              <a:t>RRRL</a:t>
            </a:r>
          </a:p>
          <a:p>
            <a:r>
              <a:rPr lang="en-US" sz="1200" dirty="0" smtClean="0"/>
              <a:t>RRLL</a:t>
            </a:r>
          </a:p>
          <a:p>
            <a:r>
              <a:rPr lang="en-US" sz="1200" dirty="0" smtClean="0"/>
              <a:t>RLLL</a:t>
            </a:r>
          </a:p>
          <a:p>
            <a:r>
              <a:rPr lang="en-US" sz="1200" dirty="0" smtClean="0"/>
              <a:t>RRRR</a:t>
            </a:r>
          </a:p>
          <a:p>
            <a:r>
              <a:rPr lang="en-US" sz="1200" dirty="0" smtClean="0"/>
              <a:t>RLRL</a:t>
            </a:r>
          </a:p>
          <a:p>
            <a:r>
              <a:rPr lang="en-US" sz="1200" dirty="0" smtClean="0"/>
              <a:t>LRLR</a:t>
            </a:r>
          </a:p>
          <a:p>
            <a:r>
              <a:rPr lang="en-US" sz="1200" dirty="0" smtClean="0"/>
              <a:t>RLRR</a:t>
            </a:r>
          </a:p>
          <a:p>
            <a:r>
              <a:rPr lang="en-US" sz="1200" dirty="0" smtClean="0"/>
              <a:t>LRLL</a:t>
            </a:r>
          </a:p>
          <a:p>
            <a:r>
              <a:rPr lang="en-US" sz="1200" dirty="0" smtClean="0"/>
              <a:t>.</a:t>
            </a:r>
            <a:endParaRPr lang="en-US" sz="1200" dirty="0" smtClean="0"/>
          </a:p>
          <a:p>
            <a:r>
              <a:rPr lang="en-US" sz="1200" dirty="0" smtClean="0"/>
              <a:t>.</a:t>
            </a:r>
            <a:endParaRPr lang="en-US" sz="1200" dirty="0" smtClean="0"/>
          </a:p>
          <a:p>
            <a:r>
              <a:rPr lang="en-US" sz="1200" dirty="0" smtClean="0"/>
              <a:t>….</a:t>
            </a:r>
            <a:r>
              <a:rPr lang="en-US" sz="1200" dirty="0"/>
              <a:t> </a:t>
            </a:r>
            <a:r>
              <a:rPr lang="en-US" sz="1200" dirty="0" smtClean="0"/>
              <a:t>2</a:t>
            </a:r>
            <a:r>
              <a:rPr lang="en-US" sz="1200" baseline="30000" dirty="0"/>
              <a:t>4</a:t>
            </a:r>
            <a:r>
              <a:rPr lang="en-US" sz="1200" dirty="0" smtClean="0"/>
              <a:t> = 16 combinations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82731" y="6535901"/>
            <a:ext cx="1729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Page &amp; </a:t>
            </a:r>
            <a:r>
              <a:rPr lang="en-US" sz="1100" dirty="0" err="1" smtClean="0">
                <a:latin typeface="Georgia" panose="02040502050405020303" pitchFamily="18" charset="0"/>
              </a:rPr>
              <a:t>Neuringer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(1985)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8434" y="3269413"/>
            <a:ext cx="2159387" cy="262629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7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451" y="1881004"/>
            <a:ext cx="817734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/>
                <a:cs typeface="Georgia"/>
              </a:rPr>
              <a:t>Reinforcement often leads to repetition…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but randomness itself can be reinforced!</a:t>
            </a: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________________________________________________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endParaRPr lang="en-US" sz="2000" b="1" dirty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8171" y="3464206"/>
            <a:ext cx="579990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eorgia" panose="02040502050405020303" pitchFamily="18" charset="0"/>
              </a:rPr>
              <a:t>Ongoing sample of behavior:</a:t>
            </a:r>
          </a:p>
          <a:p>
            <a:endParaRPr lang="en-US" sz="2400" dirty="0">
              <a:latin typeface="Georgia" panose="02040502050405020303" pitchFamily="18" charset="0"/>
            </a:endParaRPr>
          </a:p>
          <a:p>
            <a:r>
              <a:rPr lang="en-US" sz="2400" dirty="0" smtClean="0">
                <a:latin typeface="Georgia" panose="02040502050405020303" pitchFamily="18" charset="0"/>
              </a:rPr>
              <a:t>…LLRLLRRRRRLRRLLRLLLLRRL…</a:t>
            </a:r>
          </a:p>
          <a:p>
            <a:endParaRPr lang="en-US" sz="2400" dirty="0">
              <a:latin typeface="Georgia" panose="02040502050405020303" pitchFamily="18" charset="0"/>
            </a:endParaRPr>
          </a:p>
          <a:p>
            <a:endParaRPr lang="en-US" dirty="0" smtClean="0">
              <a:latin typeface="Georgia" panose="02040502050405020303" pitchFamily="18" charset="0"/>
            </a:endParaRPr>
          </a:p>
          <a:p>
            <a:endParaRPr lang="en-US" sz="2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2731" y="6535901"/>
            <a:ext cx="1729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Page &amp; </a:t>
            </a:r>
            <a:r>
              <a:rPr lang="en-US" sz="1100" dirty="0" err="1" smtClean="0">
                <a:latin typeface="Georgia" panose="02040502050405020303" pitchFamily="18" charset="0"/>
              </a:rPr>
              <a:t>Neuringer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(1985)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0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451" y="1881004"/>
            <a:ext cx="817734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/>
                <a:cs typeface="Georgia"/>
              </a:rPr>
              <a:t>Reinforcement often leads to repetition…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but randomness itself can be reinforced!</a:t>
            </a: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________________________________________________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endParaRPr lang="en-US" sz="2000" b="1" dirty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8171" y="3464206"/>
            <a:ext cx="579990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eorgia" panose="02040502050405020303" pitchFamily="18" charset="0"/>
              </a:rPr>
              <a:t>Ongoing sample of behavior:</a:t>
            </a:r>
          </a:p>
          <a:p>
            <a:endParaRPr lang="en-US" sz="2400" dirty="0">
              <a:latin typeface="Georgia" panose="02040502050405020303" pitchFamily="18" charset="0"/>
            </a:endParaRPr>
          </a:p>
          <a:p>
            <a:r>
              <a:rPr lang="en-US" sz="2400" dirty="0" smtClean="0">
                <a:latin typeface="Georgia" panose="02040502050405020303" pitchFamily="18" charset="0"/>
              </a:rPr>
              <a:t>…LLRLLRRRRRLRRLLRLLLLRRL…</a:t>
            </a:r>
          </a:p>
          <a:p>
            <a:endParaRPr lang="en-US" sz="2400" dirty="0">
              <a:latin typeface="Georgia" panose="02040502050405020303" pitchFamily="18" charset="0"/>
            </a:endParaRPr>
          </a:p>
          <a:p>
            <a:endParaRPr lang="en-US" dirty="0" smtClean="0">
              <a:latin typeface="Georgia" panose="02040502050405020303" pitchFamily="18" charset="0"/>
            </a:endParaRPr>
          </a:p>
          <a:p>
            <a:r>
              <a:rPr lang="en-US" sz="2000" dirty="0" smtClean="0">
                <a:latin typeface="Georgia" panose="02040502050405020303" pitchFamily="18" charset="0"/>
              </a:rPr>
              <a:t>If the most recent 4-peck sequence has not been performed within the last </a:t>
            </a:r>
            <a:r>
              <a:rPr lang="en-US" sz="2000" i="1" dirty="0" smtClean="0">
                <a:latin typeface="Georgia" panose="02040502050405020303" pitchFamily="18" charset="0"/>
              </a:rPr>
              <a:t>n</a:t>
            </a:r>
            <a:r>
              <a:rPr lang="en-US" sz="2000" dirty="0" smtClean="0">
                <a:latin typeface="Georgia" panose="02040502050405020303" pitchFamily="18" charset="0"/>
              </a:rPr>
              <a:t> sequences, then the pigeon is rewarded.</a:t>
            </a:r>
            <a:endParaRPr lang="en-US" sz="2000" dirty="0">
              <a:latin typeface="Georgia" panose="02040502050405020303" pitchFamily="18" charset="0"/>
            </a:endParaRPr>
          </a:p>
          <a:p>
            <a:endParaRPr lang="en-US" sz="2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2731" y="6535901"/>
            <a:ext cx="1729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Page &amp; </a:t>
            </a:r>
            <a:r>
              <a:rPr lang="en-US" sz="1100" dirty="0" err="1" smtClean="0">
                <a:latin typeface="Georgia" panose="02040502050405020303" pitchFamily="18" charset="0"/>
              </a:rPr>
              <a:t>Neuringer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(1985)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26034" y="4197532"/>
            <a:ext cx="792481" cy="365760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2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451" y="1881004"/>
            <a:ext cx="817734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/>
                <a:cs typeface="Georgia"/>
              </a:rPr>
              <a:t>Reinforcement often leads to repetition…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but randomness itself can be reinforced!</a:t>
            </a: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________________________________________________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endParaRPr lang="en-US" sz="2000" b="1" dirty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754" y="3976573"/>
            <a:ext cx="4206240" cy="22775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eorgia" panose="02040502050405020303" pitchFamily="18" charset="0"/>
              </a:rPr>
              <a:t>Variable Group</a:t>
            </a:r>
            <a:endParaRPr lang="en-US" sz="1400" dirty="0">
              <a:latin typeface="Georgia" panose="02040502050405020303" pitchFamily="18" charset="0"/>
            </a:endParaRPr>
          </a:p>
          <a:p>
            <a:endParaRPr lang="en-US" sz="1400" dirty="0" smtClean="0">
              <a:latin typeface="Georgia" panose="02040502050405020303" pitchFamily="18" charset="0"/>
            </a:endParaRPr>
          </a:p>
          <a:p>
            <a:endParaRPr lang="en-US" sz="1400" dirty="0" smtClean="0">
              <a:latin typeface="Georgia" panose="02040502050405020303" pitchFamily="18" charset="0"/>
            </a:endParaRPr>
          </a:p>
          <a:p>
            <a:endParaRPr lang="en-US" sz="1400" dirty="0">
              <a:latin typeface="Georgia" panose="02040502050405020303" pitchFamily="18" charset="0"/>
            </a:endParaRPr>
          </a:p>
          <a:p>
            <a:r>
              <a:rPr lang="en-US" sz="1400" dirty="0" smtClean="0">
                <a:latin typeface="Georgia" panose="02040502050405020303" pitchFamily="18" charset="0"/>
              </a:rPr>
              <a:t>If the most recent 4-peck sequence has not been performed within the last </a:t>
            </a:r>
            <a:r>
              <a:rPr lang="en-US" sz="1400" i="1" dirty="0" smtClean="0">
                <a:latin typeface="Georgia" panose="02040502050405020303" pitchFamily="18" charset="0"/>
              </a:rPr>
              <a:t>n</a:t>
            </a:r>
            <a:r>
              <a:rPr lang="en-US" sz="1400" dirty="0" smtClean="0">
                <a:latin typeface="Georgia" panose="02040502050405020303" pitchFamily="18" charset="0"/>
              </a:rPr>
              <a:t> sequences, then the pigeon is rewarded.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2731" y="6535901"/>
            <a:ext cx="1729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Page &amp; </a:t>
            </a:r>
            <a:r>
              <a:rPr lang="en-US" sz="1100" dirty="0" err="1" smtClean="0">
                <a:latin typeface="Georgia" panose="02040502050405020303" pitchFamily="18" charset="0"/>
              </a:rPr>
              <a:t>Neuringer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(1985)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90" y="3317961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Two groups</a:t>
            </a:r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33257" y="3976573"/>
            <a:ext cx="4206240" cy="22775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latin typeface="Georgia" panose="02040502050405020303" pitchFamily="18" charset="0"/>
              </a:rPr>
              <a:t>Yolked</a:t>
            </a:r>
            <a:r>
              <a:rPr lang="en-US" sz="1600" b="1" dirty="0" smtClean="0">
                <a:latin typeface="Georgia" panose="02040502050405020303" pitchFamily="18" charset="0"/>
              </a:rPr>
              <a:t> Group</a:t>
            </a:r>
            <a:endParaRPr lang="en-US" sz="1400" dirty="0">
              <a:latin typeface="Georgia" panose="02040502050405020303" pitchFamily="18" charset="0"/>
            </a:endParaRPr>
          </a:p>
          <a:p>
            <a:endParaRPr lang="en-US" sz="1400" dirty="0" smtClean="0">
              <a:latin typeface="Georgia" panose="02040502050405020303" pitchFamily="18" charset="0"/>
            </a:endParaRPr>
          </a:p>
          <a:p>
            <a:r>
              <a:rPr lang="en-US" sz="1400" dirty="0" smtClean="0">
                <a:latin typeface="Georgia" panose="02040502050405020303" pitchFamily="18" charset="0"/>
              </a:rPr>
              <a:t>Pigeons are ‘</a:t>
            </a:r>
            <a:r>
              <a:rPr lang="en-US" sz="1400" dirty="0" err="1" smtClean="0">
                <a:latin typeface="Georgia" panose="02040502050405020303" pitchFamily="18" charset="0"/>
              </a:rPr>
              <a:t>yolked</a:t>
            </a:r>
            <a:r>
              <a:rPr lang="en-US" sz="1400" dirty="0" smtClean="0">
                <a:latin typeface="Georgia" panose="02040502050405020303" pitchFamily="18" charset="0"/>
              </a:rPr>
              <a:t>’ to a pigeon in the Variable Group such that if the Variable pigeon is rewarded, the Yoked pigeon will also receive reward regardless of its sequence of key pecks.</a:t>
            </a:r>
          </a:p>
          <a:p>
            <a:endParaRPr lang="en-US" sz="1400" dirty="0">
              <a:latin typeface="Georgia" panose="02040502050405020303" pitchFamily="18" charset="0"/>
            </a:endParaRPr>
          </a:p>
          <a:p>
            <a:r>
              <a:rPr lang="en-US" sz="1400" dirty="0" smtClean="0">
                <a:latin typeface="Georgia" charset="0"/>
                <a:ea typeface="Georgia" charset="0"/>
                <a:cs typeface="Georgia" charset="0"/>
              </a:rPr>
              <a:t>*The </a:t>
            </a:r>
            <a:r>
              <a:rPr lang="en-US" sz="1400" dirty="0" err="1">
                <a:latin typeface="Georgia" charset="0"/>
                <a:ea typeface="Georgia" charset="0"/>
                <a:cs typeface="Georgia" charset="0"/>
              </a:rPr>
              <a:t>y</a:t>
            </a:r>
            <a:r>
              <a:rPr lang="en-US" sz="1400" dirty="0" err="1" smtClean="0">
                <a:latin typeface="Georgia" charset="0"/>
                <a:ea typeface="Georgia" charset="0"/>
                <a:cs typeface="Georgia" charset="0"/>
              </a:rPr>
              <a:t>olked</a:t>
            </a:r>
            <a:r>
              <a:rPr lang="en-US" sz="1400" dirty="0" smtClean="0">
                <a:latin typeface="Georgia" charset="0"/>
                <a:ea typeface="Georgia" charset="0"/>
                <a:cs typeface="Georgia" charset="0"/>
              </a:rPr>
              <a:t> </a:t>
            </a:r>
            <a:r>
              <a:rPr lang="en-US" sz="1400" dirty="0" smtClean="0">
                <a:latin typeface="Georgia" charset="0"/>
                <a:ea typeface="Georgia" charset="0"/>
                <a:cs typeface="Georgia" charset="0"/>
              </a:rPr>
              <a:t>pigeons still need to peck for rewards, but rewards do not depend on how variable the pecks are.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58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31" y="6535901"/>
            <a:ext cx="1729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Page &amp; </a:t>
            </a:r>
            <a:r>
              <a:rPr lang="en-US" sz="1100" dirty="0" err="1" smtClean="0">
                <a:latin typeface="Georgia" panose="02040502050405020303" pitchFamily="18" charset="0"/>
              </a:rPr>
              <a:t>Neuringer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(1985)</a:t>
            </a:r>
            <a:endParaRPr lang="en-US" sz="1100" dirty="0"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509" y="1524838"/>
            <a:ext cx="2420982" cy="5333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289" y="1770561"/>
            <a:ext cx="857250" cy="4953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61509" y="3235569"/>
            <a:ext cx="319537" cy="1781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16200000">
            <a:off x="2538716" y="4002606"/>
            <a:ext cx="1872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>
                <a:latin typeface="Georgia" charset="0"/>
                <a:ea typeface="Georgia" charset="0"/>
                <a:cs typeface="Georgia" charset="0"/>
              </a:rPr>
              <a:t>Pecking variability</a:t>
            </a:r>
            <a:endParaRPr lang="en-US" sz="1600">
              <a:latin typeface="Georgia" charset="0"/>
              <a:ea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52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Georgia"/>
                <a:cs typeface="Georgia"/>
              </a:rPr>
              <a:t>Evolutionary constraints on reinforcement…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923" y="2917371"/>
            <a:ext cx="2635930" cy="10007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576353" y="2616561"/>
            <a:ext cx="17417" cy="181138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510" y="2917371"/>
            <a:ext cx="2419229" cy="1000760"/>
          </a:xfrm>
          <a:prstGeom prst="rect">
            <a:avLst/>
          </a:prstGeom>
        </p:spPr>
      </p:pic>
      <p:pic>
        <p:nvPicPr>
          <p:cNvPr id="2052" name="Picture 4" descr="Image result for wood sti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53" y="2975791"/>
            <a:ext cx="1473200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thumb dow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23" y="4805161"/>
            <a:ext cx="1598275" cy="159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4984" y="2469770"/>
            <a:ext cx="10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Georgia"/>
                <a:cs typeface="Georgia"/>
              </a:rPr>
              <a:t>Male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951" y="2469770"/>
            <a:ext cx="10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Georgia"/>
                <a:cs typeface="Georgia"/>
              </a:rPr>
              <a:t>Female</a:t>
            </a:r>
          </a:p>
        </p:txBody>
      </p:sp>
    </p:spTree>
    <p:extLst>
      <p:ext uri="{BB962C8B-B14F-4D97-AF65-F5344CB8AC3E}">
        <p14:creationId xmlns:p14="http://schemas.microsoft.com/office/powerpoint/2010/main" val="21088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Georgia"/>
                <a:cs typeface="Georgia"/>
              </a:rPr>
              <a:t>Evolutionary constraints on reinforcement…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923" y="2917371"/>
            <a:ext cx="2635930" cy="10007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576353" y="2616561"/>
            <a:ext cx="17417" cy="181138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510" y="2917371"/>
            <a:ext cx="2419229" cy="1000760"/>
          </a:xfrm>
          <a:prstGeom prst="rect">
            <a:avLst/>
          </a:prstGeom>
        </p:spPr>
      </p:pic>
      <p:pic>
        <p:nvPicPr>
          <p:cNvPr id="2054" name="Picture 6" descr="Image result for thumb dow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785923" y="4805161"/>
            <a:ext cx="1598275" cy="159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3297781" y="2847873"/>
            <a:ext cx="792480" cy="1227909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334984" y="2469770"/>
            <a:ext cx="10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Georgia"/>
                <a:cs typeface="Georgia"/>
              </a:rPr>
              <a:t>Male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951" y="2469770"/>
            <a:ext cx="10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Georgia"/>
                <a:cs typeface="Georgia"/>
              </a:rPr>
              <a:t>Female</a:t>
            </a:r>
          </a:p>
        </p:txBody>
      </p:sp>
    </p:spTree>
    <p:extLst>
      <p:ext uri="{BB962C8B-B14F-4D97-AF65-F5344CB8AC3E}">
        <p14:creationId xmlns:p14="http://schemas.microsoft.com/office/powerpoint/2010/main" val="213347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Georgia"/>
                <a:cs typeface="Georgia"/>
              </a:rPr>
              <a:t>Evolutionary constraints on reinforcement…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923" y="2917371"/>
            <a:ext cx="2635930" cy="10007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576353" y="2616561"/>
            <a:ext cx="17417" cy="181138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Image result for thumb 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23" y="4805161"/>
            <a:ext cx="1598275" cy="159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3297781" y="2847873"/>
            <a:ext cx="792480" cy="1227909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28" y="2917371"/>
            <a:ext cx="2635930" cy="10007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4984" y="2469770"/>
            <a:ext cx="10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Georgia"/>
                <a:cs typeface="Georgia"/>
              </a:rPr>
              <a:t>Male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951" y="2469770"/>
            <a:ext cx="10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Georgia"/>
                <a:cs typeface="Georgia"/>
              </a:rPr>
              <a:t>Male</a:t>
            </a:r>
          </a:p>
        </p:txBody>
      </p:sp>
    </p:spTree>
    <p:extLst>
      <p:ext uri="{BB962C8B-B14F-4D97-AF65-F5344CB8AC3E}">
        <p14:creationId xmlns:p14="http://schemas.microsoft.com/office/powerpoint/2010/main" val="146227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Responses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Georgia"/>
                <a:cs typeface="Georgia"/>
              </a:rPr>
              <a:t>Evolutionary constraints on reinforcement…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923" y="2917371"/>
            <a:ext cx="2635930" cy="10007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576353" y="2616561"/>
            <a:ext cx="17417" cy="181138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Image result for thumb 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785923" y="4805161"/>
            <a:ext cx="1598275" cy="159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28" y="2917371"/>
            <a:ext cx="2635930" cy="1000760"/>
          </a:xfrm>
          <a:prstGeom prst="rect">
            <a:avLst/>
          </a:prstGeom>
        </p:spPr>
      </p:pic>
      <p:pic>
        <p:nvPicPr>
          <p:cNvPr id="9" name="Picture 4" descr="Image result for wood sti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53" y="2975791"/>
            <a:ext cx="1473200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334984" y="2469770"/>
            <a:ext cx="10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Georgia"/>
                <a:cs typeface="Georgia"/>
              </a:rPr>
              <a:t>Male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951" y="2469770"/>
            <a:ext cx="10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Georgia"/>
                <a:cs typeface="Georgia"/>
              </a:rPr>
              <a:t>Male</a:t>
            </a:r>
          </a:p>
        </p:txBody>
      </p:sp>
    </p:spTree>
    <p:extLst>
      <p:ext uri="{BB962C8B-B14F-4D97-AF65-F5344CB8AC3E}">
        <p14:creationId xmlns:p14="http://schemas.microsoft.com/office/powerpoint/2010/main" val="205166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Georgia"/>
                <a:cs typeface="Georgia"/>
              </a:rPr>
              <a:t>Reinforcers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451" y="1881004"/>
            <a:ext cx="817734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/>
                <a:cs typeface="Georgia"/>
              </a:rPr>
              <a:t>General principle: The higher the quality and quantity of the </a:t>
            </a:r>
            <a:r>
              <a:rPr lang="en-US" sz="2000" dirty="0" err="1" smtClean="0">
                <a:latin typeface="Georgia"/>
                <a:cs typeface="Georgia"/>
              </a:rPr>
              <a:t>reinforcer</a:t>
            </a:r>
            <a:r>
              <a:rPr lang="en-US" sz="2000" dirty="0" smtClean="0">
                <a:latin typeface="Georgia"/>
                <a:cs typeface="Georgia"/>
              </a:rPr>
              <a:t>, the higher the response rate.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endParaRPr lang="en-US" sz="2000" dirty="0" smtClean="0">
              <a:latin typeface="Georgia"/>
              <a:cs typeface="Georgia"/>
            </a:endParaRPr>
          </a:p>
          <a:p>
            <a:pPr algn="ctr"/>
            <a:endParaRPr lang="en-US" sz="2000" b="1" dirty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74280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Georgia"/>
                <a:cs typeface="Georgia"/>
              </a:rPr>
              <a:t>Reinforcers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451" y="1881004"/>
            <a:ext cx="817734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/>
                <a:cs typeface="Georgia"/>
              </a:rPr>
              <a:t>General principle: The higher the quality and quantity of the </a:t>
            </a:r>
            <a:r>
              <a:rPr lang="en-US" sz="2000" dirty="0" err="1" smtClean="0">
                <a:latin typeface="Georgia"/>
                <a:cs typeface="Georgia"/>
              </a:rPr>
              <a:t>reinforcer</a:t>
            </a:r>
            <a:r>
              <a:rPr lang="en-US" sz="2000" dirty="0" smtClean="0">
                <a:latin typeface="Georgia"/>
                <a:cs typeface="Georgia"/>
              </a:rPr>
              <a:t>, the higher the response rate.</a:t>
            </a:r>
          </a:p>
          <a:p>
            <a:pPr algn="ctr"/>
            <a:endParaRPr lang="en-US" sz="2000" dirty="0">
              <a:latin typeface="Georgia"/>
              <a:cs typeface="Georgia"/>
            </a:endParaRPr>
          </a:p>
          <a:p>
            <a:pPr algn="ctr"/>
            <a:endParaRPr lang="en-US" sz="2000" dirty="0" smtClean="0">
              <a:latin typeface="Georgia"/>
              <a:cs typeface="Georgia"/>
            </a:endParaRP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…but…</a:t>
            </a:r>
          </a:p>
          <a:p>
            <a:pPr algn="ctr"/>
            <a:endParaRPr lang="en-US" sz="2000" b="1" dirty="0">
              <a:latin typeface="Georgia"/>
              <a:cs typeface="Georgia"/>
            </a:endParaRPr>
          </a:p>
          <a:p>
            <a:pPr algn="ctr"/>
            <a:endParaRPr lang="en-US" sz="14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4514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Georgia"/>
                <a:cs typeface="Georgia"/>
              </a:rPr>
              <a:t>Reinforcers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112" y="1677152"/>
            <a:ext cx="4187775" cy="2416575"/>
          </a:xfrm>
          <a:prstGeom prst="rect">
            <a:avLst/>
          </a:prstGeom>
        </p:spPr>
      </p:pic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279389" y="4224355"/>
          <a:ext cx="4585219" cy="254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7714" y="1677152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Caveat #1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5887" y="4657506"/>
            <a:ext cx="23960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Pressing rates will level off or even decrease once the reward magnitude becomes too high. Why?</a:t>
            </a:r>
          </a:p>
          <a:p>
            <a:endParaRPr lang="en-US" sz="14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49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Georgia"/>
                <a:cs typeface="Georgia"/>
              </a:rPr>
              <a:t>Reinforcers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112" y="1677152"/>
            <a:ext cx="4187775" cy="2416575"/>
          </a:xfrm>
          <a:prstGeom prst="rect">
            <a:avLst/>
          </a:prstGeom>
        </p:spPr>
      </p:pic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279389" y="4224355"/>
          <a:ext cx="4585219" cy="254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7714" y="1677152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Caveat #1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5887" y="4657506"/>
            <a:ext cx="23960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 animal will not be able to afford pressing—it will be spending the majority of its time in the magazine consuming the rewards.</a:t>
            </a:r>
          </a:p>
          <a:p>
            <a:endParaRPr lang="en-US" sz="14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54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Georgia"/>
                <a:cs typeface="Georgia"/>
              </a:rPr>
              <a:t>Reinforcers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714" y="1677152"/>
            <a:ext cx="154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Caveat #2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3669" y="2213482"/>
            <a:ext cx="69494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 panose="02040502050405020303" pitchFamily="18" charset="0"/>
              </a:rPr>
              <a:t>Weber-Fechner Law:</a:t>
            </a:r>
          </a:p>
          <a:p>
            <a:endParaRPr lang="en-US" sz="2400" dirty="0">
              <a:latin typeface="Georgia" panose="02040502050405020303" pitchFamily="18" charset="0"/>
            </a:endParaRPr>
          </a:p>
          <a:p>
            <a:pPr algn="ctr"/>
            <a:r>
              <a:rPr lang="en-US" sz="2400" dirty="0" smtClean="0">
                <a:latin typeface="Georgia" panose="02040502050405020303" pitchFamily="18" charset="0"/>
              </a:rPr>
              <a:t>The value of a reward grows in a negatively accelerating fashion as a function of its magnitude.</a:t>
            </a:r>
            <a:endParaRPr lang="en-US" sz="2400" dirty="0">
              <a:latin typeface="Georgia" panose="02040502050405020303" pitchFamily="18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6299244"/>
              </p:ext>
            </p:extLst>
          </p:nvPr>
        </p:nvGraphicFramePr>
        <p:xfrm>
          <a:off x="2660469" y="4304212"/>
          <a:ext cx="4158343" cy="237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823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Georgia"/>
                <a:cs typeface="Georgia"/>
              </a:rPr>
              <a:t>Reinforcers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714" y="1677152"/>
            <a:ext cx="154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Caveat #2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3669" y="2213482"/>
            <a:ext cx="6949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 panose="02040502050405020303" pitchFamily="18" charset="0"/>
              </a:rPr>
              <a:t>Weber-Fechner Law:</a:t>
            </a:r>
          </a:p>
          <a:p>
            <a:endParaRPr lang="en-US" sz="2400" dirty="0">
              <a:latin typeface="Georgia" panose="02040502050405020303" pitchFamily="18" charset="0"/>
            </a:endParaRPr>
          </a:p>
          <a:p>
            <a:pPr algn="ctr"/>
            <a:r>
              <a:rPr lang="en-US" sz="2400" dirty="0" smtClean="0">
                <a:latin typeface="Georgia" panose="02040502050405020303" pitchFamily="18" charset="0"/>
              </a:rPr>
              <a:t>For greater magnitudes of reward, there are smaller and smaller changes in perceived value.</a:t>
            </a:r>
            <a:endParaRPr lang="en-US" sz="2400" dirty="0">
              <a:latin typeface="Georgia" panose="02040502050405020303" pitchFamily="18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2660469" y="4304212"/>
          <a:ext cx="4158343" cy="237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539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Georgia"/>
                <a:cs typeface="Georgia"/>
              </a:rPr>
              <a:t>Reinforcers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714" y="1677152"/>
            <a:ext cx="154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Caveat #2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3669" y="2213482"/>
            <a:ext cx="6949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eorgia" panose="02040502050405020303" pitchFamily="18" charset="0"/>
              </a:rPr>
              <a:t>Weber-Fechner Law:</a:t>
            </a:r>
          </a:p>
          <a:p>
            <a:endParaRPr lang="en-US" sz="2400" dirty="0">
              <a:latin typeface="Georgia" panose="02040502050405020303" pitchFamily="18" charset="0"/>
            </a:endParaRPr>
          </a:p>
          <a:p>
            <a:pPr algn="ctr"/>
            <a:r>
              <a:rPr lang="en-US" sz="2400" dirty="0">
                <a:latin typeface="Georgia" panose="02040502050405020303" pitchFamily="18" charset="0"/>
              </a:rPr>
              <a:t>For greater magnitudes of reward, there are smaller and smaller changes in perceived value.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079828"/>
              </p:ext>
            </p:extLst>
          </p:nvPr>
        </p:nvGraphicFramePr>
        <p:xfrm>
          <a:off x="2660469" y="4304212"/>
          <a:ext cx="4158343" cy="237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3840" y="5076344"/>
            <a:ext cx="1885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1 vs. 2 pellets</a:t>
            </a: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≠</a:t>
            </a: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10 vs. 11 pellets</a:t>
            </a:r>
            <a:endParaRPr lang="en-US" sz="1600" dirty="0">
              <a:latin typeface="Georgia" panose="02040502050405020303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518263" y="5756366"/>
            <a:ext cx="1" cy="25255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3361509" y="5756366"/>
            <a:ext cx="156755" cy="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445725" y="5001325"/>
            <a:ext cx="0" cy="100584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61509" y="5001325"/>
            <a:ext cx="1084217" cy="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589416" y="4922944"/>
            <a:ext cx="0" cy="109728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361509" y="4922944"/>
            <a:ext cx="1227908" cy="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Left Brace 22"/>
          <p:cNvSpPr/>
          <p:nvPr/>
        </p:nvSpPr>
        <p:spPr>
          <a:xfrm>
            <a:off x="3161209" y="5756366"/>
            <a:ext cx="156755" cy="250799"/>
          </a:xfrm>
          <a:prstGeom prst="leftBrac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e 23"/>
          <p:cNvSpPr/>
          <p:nvPr/>
        </p:nvSpPr>
        <p:spPr>
          <a:xfrm>
            <a:off x="3161209" y="4916838"/>
            <a:ext cx="156755" cy="84488"/>
          </a:xfrm>
          <a:prstGeom prst="leftBrac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7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9836</TotalTime>
  <Words>529</Words>
  <Application>Microsoft Office PowerPoint</Application>
  <PresentationFormat>On-screen Show (4:3)</PresentationFormat>
  <Paragraphs>165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Corbel</vt:lpstr>
      <vt:lpstr>Georgia</vt:lpstr>
      <vt:lpstr>Wingdings</vt:lpstr>
      <vt:lpstr>Wingdings 2</vt:lpstr>
      <vt:lpstr>Wingdings 3</vt:lpstr>
      <vt:lpstr>Module</vt:lpstr>
      <vt:lpstr>PSYC 3510 – Lecture 8</vt:lpstr>
      <vt:lpstr>Operant conditioning</vt:lpstr>
      <vt:lpstr>Responses</vt:lpstr>
      <vt:lpstr>Responses</vt:lpstr>
      <vt:lpstr>Responses</vt:lpstr>
      <vt:lpstr>Responses</vt:lpstr>
      <vt:lpstr>Responses</vt:lpstr>
      <vt:lpstr>Responses</vt:lpstr>
      <vt:lpstr>Responses</vt:lpstr>
      <vt:lpstr>Responses</vt:lpstr>
      <vt:lpstr>Responses</vt:lpstr>
      <vt:lpstr>Responses</vt:lpstr>
      <vt:lpstr>Responses</vt:lpstr>
      <vt:lpstr>Responses</vt:lpstr>
      <vt:lpstr>Reinforcers</vt:lpstr>
      <vt:lpstr>Reinforcers</vt:lpstr>
      <vt:lpstr>Reinforcers</vt:lpstr>
      <vt:lpstr>Reinforcers</vt:lpstr>
      <vt:lpstr>Reinforcers</vt:lpstr>
      <vt:lpstr>Reinforcers</vt:lpstr>
      <vt:lpstr>Reinforcers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297</cp:revision>
  <dcterms:created xsi:type="dcterms:W3CDTF">2016-07-18T01:55:46Z</dcterms:created>
  <dcterms:modified xsi:type="dcterms:W3CDTF">2018-03-08T19:04:39Z</dcterms:modified>
</cp:coreProperties>
</file>