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88" r:id="rId3"/>
    <p:sldId id="326" r:id="rId4"/>
    <p:sldId id="328" r:id="rId5"/>
    <p:sldId id="329" r:id="rId6"/>
    <p:sldId id="325" r:id="rId7"/>
    <p:sldId id="318" r:id="rId8"/>
    <p:sldId id="319" r:id="rId9"/>
    <p:sldId id="320" r:id="rId10"/>
    <p:sldId id="321" r:id="rId11"/>
    <p:sldId id="322" r:id="rId12"/>
    <p:sldId id="323" r:id="rId13"/>
    <p:sldId id="33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37"/>
  </p:normalViewPr>
  <p:slideViewPr>
    <p:cSldViewPr snapToGrid="0" snapToObjects="1"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6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_ctJqjlrH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IF2SBVY-J0" TargetMode="External"/><Relationship Id="rId2" Type="http://schemas.openxmlformats.org/officeDocument/2006/relationships/hyperlink" Target="https://www.bloomberg.com/features/2015-preschool-for-robo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gn4nRCC9Tw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7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708" y="1854264"/>
            <a:ext cx="87805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Georgia"/>
                <a:cs typeface="Georgia"/>
              </a:rPr>
              <a:t>Pavlovian conditioning</a:t>
            </a:r>
            <a:r>
              <a:rPr lang="en-US" sz="2400" dirty="0" smtClean="0">
                <a:latin typeface="Georgia"/>
                <a:cs typeface="Georgia"/>
              </a:rPr>
              <a:t> is the process by which organisms associate </a:t>
            </a:r>
            <a:r>
              <a:rPr lang="en-US" sz="2400" u="sng" dirty="0" smtClean="0">
                <a:latin typeface="Georgia"/>
                <a:cs typeface="Georgia"/>
              </a:rPr>
              <a:t>stimuli with other stimuli</a:t>
            </a:r>
            <a:r>
              <a:rPr lang="en-US" sz="2400" dirty="0" smtClean="0">
                <a:latin typeface="Georgia"/>
                <a:cs typeface="Georgia"/>
              </a:rPr>
              <a:t>. </a:t>
            </a:r>
          </a:p>
          <a:p>
            <a:endParaRPr lang="en-US" sz="2400" dirty="0">
              <a:latin typeface="Georgia"/>
              <a:cs typeface="Georgia"/>
            </a:endParaRPr>
          </a:p>
          <a:p>
            <a:endParaRPr lang="en-US" sz="2400" b="1" dirty="0" smtClean="0">
              <a:latin typeface="Georgia"/>
              <a:cs typeface="Georgia"/>
            </a:endParaRPr>
          </a:p>
          <a:p>
            <a:r>
              <a:rPr lang="en-US" sz="2400" b="1" dirty="0" smtClean="0">
                <a:latin typeface="Georgia"/>
                <a:cs typeface="Georgia"/>
              </a:rPr>
              <a:t>Operant conditioning </a:t>
            </a:r>
            <a:r>
              <a:rPr lang="en-US" sz="2400" dirty="0" smtClean="0">
                <a:latin typeface="Georgia"/>
                <a:cs typeface="Georgia"/>
              </a:rPr>
              <a:t>is the process by which organisms associate </a:t>
            </a:r>
            <a:r>
              <a:rPr lang="en-US" sz="2400" u="sng" dirty="0" smtClean="0">
                <a:latin typeface="Georgia"/>
                <a:cs typeface="Georgia"/>
              </a:rPr>
              <a:t>actions with stimuli</a:t>
            </a:r>
            <a:r>
              <a:rPr lang="en-US" sz="2400" dirty="0" smtClean="0">
                <a:latin typeface="Georgia"/>
                <a:cs typeface="Georgia"/>
              </a:rPr>
              <a:t>.</a:t>
            </a: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1800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07881"/>
            <a:ext cx="3039413" cy="29213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413" y="1507881"/>
            <a:ext cx="2666241" cy="28882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96154"/>
            <a:ext cx="4372534" cy="24618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654" y="1474776"/>
            <a:ext cx="3400170" cy="2686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2534" y="4396155"/>
            <a:ext cx="3269639" cy="24618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2173" y="4642339"/>
            <a:ext cx="1551620" cy="221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35628" y="3120127"/>
            <a:ext cx="5072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www.youtube.com/watch?v=I_ctJqjlrHA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1708" y="2062082"/>
            <a:ext cx="878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Georgia"/>
                <a:cs typeface="Georgia"/>
              </a:rPr>
              <a:t>Conditioning animals using reinforcement</a:t>
            </a:r>
            <a:endParaRPr lang="en-US" u="sng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6106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3345" y="2953435"/>
            <a:ext cx="86867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Georgia" charset="0"/>
                <a:ea typeface="Georgia" charset="0"/>
                <a:cs typeface="Georgia" charset="0"/>
                <a:hlinkClick r:id="rId2"/>
              </a:rPr>
              <a:t>https://www.bloomberg.com/features/2015-preschool-for-robots</a:t>
            </a:r>
            <a:r>
              <a:rPr lang="en-US" dirty="0" smtClean="0">
                <a:latin typeface="Georgia" charset="0"/>
                <a:ea typeface="Georgia" charset="0"/>
                <a:cs typeface="Georgia" charset="0"/>
                <a:hlinkClick r:id="rId2"/>
              </a:rPr>
              <a:t>/</a:t>
            </a:r>
            <a:r>
              <a:rPr lang="en-US" dirty="0">
                <a:latin typeface="Georgia" charset="0"/>
                <a:ea typeface="Georgia" charset="0"/>
                <a:cs typeface="Georgia" charset="0"/>
              </a:rPr>
              <a:t> (1:10 – </a:t>
            </a:r>
            <a:r>
              <a:rPr lang="en-US" dirty="0" smtClean="0">
                <a:latin typeface="Georgia" charset="0"/>
                <a:ea typeface="Georgia" charset="0"/>
                <a:cs typeface="Georgia" charset="0"/>
              </a:rPr>
              <a:t>4:30)</a:t>
            </a:r>
          </a:p>
          <a:p>
            <a:pPr algn="ctr"/>
            <a:endParaRPr lang="en-US" dirty="0">
              <a:latin typeface="Georgia" charset="0"/>
              <a:ea typeface="Georgia" charset="0"/>
              <a:cs typeface="Georgia" charset="0"/>
            </a:endParaRPr>
          </a:p>
          <a:p>
            <a:pPr algn="ctr"/>
            <a:r>
              <a:rPr lang="en-US" dirty="0">
                <a:latin typeface="Georgia" charset="0"/>
                <a:ea typeface="Georgia" charset="0"/>
                <a:cs typeface="Georgia" charset="0"/>
                <a:hlinkClick r:id="rId3"/>
              </a:rPr>
              <a:t>https://</a:t>
            </a:r>
            <a:r>
              <a:rPr lang="en-US" dirty="0" smtClean="0">
                <a:latin typeface="Georgia" charset="0"/>
                <a:ea typeface="Georgia" charset="0"/>
                <a:cs typeface="Georgia" charset="0"/>
                <a:hlinkClick r:id="rId3"/>
              </a:rPr>
              <a:t>www.youtube.com/watch?v=CIF2SBVY-J0</a:t>
            </a:r>
            <a:endParaRPr lang="en-US" dirty="0" smtClean="0">
              <a:latin typeface="Georgia" charset="0"/>
              <a:ea typeface="Georgia" charset="0"/>
              <a:cs typeface="Georgia" charset="0"/>
            </a:endParaRPr>
          </a:p>
          <a:p>
            <a:pPr algn="ctr"/>
            <a:endParaRPr lang="en-US" dirty="0">
              <a:latin typeface="Georgia" charset="0"/>
              <a:ea typeface="Georgia" charset="0"/>
              <a:cs typeface="Georgia" charset="0"/>
            </a:endParaRPr>
          </a:p>
          <a:p>
            <a:pPr algn="ctr"/>
            <a:r>
              <a:rPr lang="en-US" dirty="0">
                <a:latin typeface="Georgia" charset="0"/>
                <a:ea typeface="Georgia" charset="0"/>
                <a:cs typeface="Georgia" charset="0"/>
                <a:hlinkClick r:id="rId4"/>
              </a:rPr>
              <a:t>https://</a:t>
            </a:r>
            <a:r>
              <a:rPr lang="en-US" dirty="0" smtClean="0">
                <a:latin typeface="Georgia" charset="0"/>
                <a:ea typeface="Georgia" charset="0"/>
                <a:cs typeface="Georgia" charset="0"/>
                <a:hlinkClick r:id="rId4"/>
              </a:rPr>
              <a:t>www.youtube.com/watch?v=gn4nRCC9TwQ</a:t>
            </a:r>
            <a:endParaRPr lang="en-US" dirty="0" smtClean="0">
              <a:latin typeface="Georgia" charset="0"/>
              <a:ea typeface="Georgia" charset="0"/>
              <a:cs typeface="Georgia" charset="0"/>
            </a:endParaRPr>
          </a:p>
          <a:p>
            <a:pPr algn="ctr"/>
            <a:endParaRPr lang="en-US" dirty="0" smtClean="0">
              <a:latin typeface="Georgia" charset="0"/>
              <a:ea typeface="Georgia" charset="0"/>
              <a:cs typeface="Georgia" charset="0"/>
            </a:endParaRPr>
          </a:p>
          <a:p>
            <a:pPr algn="ctr"/>
            <a:endParaRPr lang="en-US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708" y="2062082"/>
            <a:ext cx="878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Georgia"/>
                <a:cs typeface="Georgia"/>
              </a:rPr>
              <a:t>Conditioning artificial agents using reinforcement</a:t>
            </a:r>
            <a:endParaRPr lang="en-US" u="sng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470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24" y="1888334"/>
            <a:ext cx="2589751" cy="35099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10907" y="1819096"/>
            <a:ext cx="53790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Law of Effect</a:t>
            </a:r>
            <a:r>
              <a:rPr lang="en-US" dirty="0" smtClean="0">
                <a:latin typeface="Georgia"/>
                <a:cs typeface="Georgia"/>
              </a:rPr>
              <a:t>: If a response (R) in the presence of a stimulus (S) is followed by a satisfying event, then the association between S and R becomes strengthened. </a:t>
            </a:r>
          </a:p>
          <a:p>
            <a:endParaRPr lang="en-US" dirty="0">
              <a:latin typeface="Georgia"/>
              <a:cs typeface="Georg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19" y="3187700"/>
            <a:ext cx="4187775" cy="256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9262" y="5496385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Edward Thorndike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9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2" y="1741716"/>
            <a:ext cx="6161451" cy="357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14" y="5308623"/>
            <a:ext cx="6041571" cy="9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80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24" y="2359290"/>
            <a:ext cx="2589751" cy="25680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78355" y="2142261"/>
            <a:ext cx="537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/>
                <a:cs typeface="Georgia"/>
              </a:rPr>
              <a:t>Operant Response</a:t>
            </a:r>
            <a:r>
              <a:rPr lang="en-US" dirty="0" smtClean="0">
                <a:latin typeface="Georgia"/>
                <a:cs typeface="Georgia"/>
              </a:rPr>
              <a:t>: An action that has some consequence on an animal’s environment.</a:t>
            </a:r>
            <a:endParaRPr lang="en-US" dirty="0">
              <a:latin typeface="Georgia"/>
              <a:cs typeface="Georg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355" y="3262112"/>
            <a:ext cx="4187775" cy="2416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8604" y="4927369"/>
            <a:ext cx="1317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B.F. Skinner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9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Georgia"/>
                <a:cs typeface="Georgia"/>
              </a:rPr>
              <a:t>Terminology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 smtClean="0">
                <a:latin typeface="Georgia"/>
                <a:cs typeface="Georgia"/>
              </a:rPr>
              <a:t>Positive reinforcement: </a:t>
            </a:r>
            <a:r>
              <a:rPr lang="en-US" dirty="0" smtClean="0">
                <a:latin typeface="Georgia"/>
                <a:cs typeface="Georgia"/>
              </a:rPr>
              <a:t>Occurs when an action produces an appetitive stimulus </a:t>
            </a:r>
            <a:r>
              <a:rPr lang="en-US" i="1" dirty="0" smtClean="0">
                <a:latin typeface="Georgia"/>
                <a:cs typeface="Georgia"/>
              </a:rPr>
              <a:t>and</a:t>
            </a:r>
            <a:r>
              <a:rPr lang="en-US" dirty="0" smtClean="0">
                <a:latin typeface="Georgia"/>
                <a:cs typeface="Georgia"/>
              </a:rPr>
              <a:t> repetition of a behavior.</a:t>
            </a: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256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Georgia"/>
                <a:cs typeface="Georgia"/>
              </a:rPr>
              <a:t>Terminology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>
                <a:latin typeface="Georgia"/>
                <a:cs typeface="Georgia"/>
              </a:rPr>
              <a:t>Positive reinforcement: </a:t>
            </a:r>
            <a:r>
              <a:rPr lang="en-US" dirty="0">
                <a:latin typeface="Georgia"/>
                <a:cs typeface="Georgia"/>
              </a:rPr>
              <a:t>Occurs when an action produces an appetitive stimulus </a:t>
            </a:r>
            <a:r>
              <a:rPr lang="en-US" i="1" dirty="0">
                <a:latin typeface="Georgia"/>
                <a:cs typeface="Georgia"/>
              </a:rPr>
              <a:t>and</a:t>
            </a:r>
            <a:r>
              <a:rPr lang="en-US" dirty="0">
                <a:latin typeface="Georgia"/>
                <a:cs typeface="Georgia"/>
              </a:rPr>
              <a:t> repetition of a behavior.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b="1" dirty="0">
                <a:latin typeface="Georgia"/>
                <a:cs typeface="Georgia"/>
              </a:rPr>
              <a:t>Negative reinforcement: </a:t>
            </a:r>
            <a:r>
              <a:rPr lang="en-US" dirty="0">
                <a:latin typeface="Georgia"/>
                <a:cs typeface="Georgia"/>
              </a:rPr>
              <a:t>Occurs when an action prevents an aversive stimulus </a:t>
            </a:r>
            <a:r>
              <a:rPr lang="en-US" i="1" dirty="0">
                <a:latin typeface="Georgia"/>
                <a:cs typeface="Georgia"/>
              </a:rPr>
              <a:t>and</a:t>
            </a:r>
            <a:r>
              <a:rPr lang="en-US" dirty="0">
                <a:latin typeface="Georgia"/>
                <a:cs typeface="Georgia"/>
              </a:rPr>
              <a:t> produces repetition of a behavior.</a:t>
            </a:r>
          </a:p>
          <a:p>
            <a:endParaRPr lang="en-US" b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24983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Georgia"/>
                <a:cs typeface="Georgia"/>
              </a:rPr>
              <a:t>Terminology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>
                <a:latin typeface="Georgia"/>
                <a:cs typeface="Georgia"/>
              </a:rPr>
              <a:t>Positive reinforcement: </a:t>
            </a:r>
            <a:r>
              <a:rPr lang="en-US" dirty="0">
                <a:latin typeface="Georgia"/>
                <a:cs typeface="Georgia"/>
              </a:rPr>
              <a:t>Occurs when an action produces an appetitive stimulus </a:t>
            </a:r>
            <a:r>
              <a:rPr lang="en-US" i="1" dirty="0">
                <a:latin typeface="Georgia"/>
                <a:cs typeface="Georgia"/>
              </a:rPr>
              <a:t>and</a:t>
            </a:r>
            <a:r>
              <a:rPr lang="en-US" dirty="0">
                <a:latin typeface="Georgia"/>
                <a:cs typeface="Georgia"/>
              </a:rPr>
              <a:t> repetition of a behavior.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b="1" dirty="0">
                <a:latin typeface="Georgia"/>
                <a:cs typeface="Georgia"/>
              </a:rPr>
              <a:t>Negative reinforcement: </a:t>
            </a:r>
            <a:r>
              <a:rPr lang="en-US" dirty="0">
                <a:latin typeface="Georgia"/>
                <a:cs typeface="Georgia"/>
              </a:rPr>
              <a:t>Occurs when an action prevents an aversive stimulus </a:t>
            </a:r>
            <a:r>
              <a:rPr lang="en-US" i="1" dirty="0">
                <a:latin typeface="Georgia"/>
                <a:cs typeface="Georgia"/>
              </a:rPr>
              <a:t>and</a:t>
            </a:r>
            <a:r>
              <a:rPr lang="en-US" dirty="0">
                <a:latin typeface="Georgia"/>
                <a:cs typeface="Georgia"/>
              </a:rPr>
              <a:t> produces repetition of a behavior.</a:t>
            </a: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>
                <a:latin typeface="Georgia"/>
                <a:cs typeface="Georgia"/>
              </a:rPr>
              <a:t>Positive punishment: </a:t>
            </a:r>
            <a:r>
              <a:rPr lang="en-US" dirty="0">
                <a:latin typeface="Georgia"/>
                <a:cs typeface="Georgia"/>
              </a:rPr>
              <a:t>Occurs when an action produces an aversive stimulus </a:t>
            </a:r>
            <a:r>
              <a:rPr lang="en-US" i="1" dirty="0">
                <a:latin typeface="Georgia"/>
                <a:cs typeface="Georgia"/>
              </a:rPr>
              <a:t>and</a:t>
            </a:r>
            <a:r>
              <a:rPr lang="en-US" dirty="0">
                <a:latin typeface="Georgia"/>
                <a:cs typeface="Georgia"/>
              </a:rPr>
              <a:t> avoidance of a behavior.</a:t>
            </a:r>
          </a:p>
          <a:p>
            <a:endParaRPr lang="en-US" b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1443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Operant conditioning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851" y="1881004"/>
            <a:ext cx="817734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Georgia"/>
                <a:cs typeface="Georgia"/>
              </a:rPr>
              <a:t>Terminology</a:t>
            </a:r>
          </a:p>
          <a:p>
            <a:endParaRPr lang="en-US" sz="2800" b="1" dirty="0" smtClean="0">
              <a:latin typeface="Georgia"/>
              <a:cs typeface="Georgia"/>
            </a:endParaRP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 smtClean="0">
                <a:latin typeface="Georgia"/>
                <a:cs typeface="Georgia"/>
              </a:rPr>
              <a:t>Positive reinforcement: </a:t>
            </a:r>
            <a:r>
              <a:rPr lang="en-US" dirty="0" smtClean="0">
                <a:latin typeface="Georgia"/>
                <a:cs typeface="Georgia"/>
              </a:rPr>
              <a:t>Occurs when an action produces an appetitive stimulus </a:t>
            </a:r>
            <a:r>
              <a:rPr lang="en-US" i="1" dirty="0" smtClean="0">
                <a:latin typeface="Georgia"/>
                <a:cs typeface="Georgia"/>
              </a:rPr>
              <a:t>and</a:t>
            </a:r>
            <a:r>
              <a:rPr lang="en-US" dirty="0" smtClean="0">
                <a:latin typeface="Georgia"/>
                <a:cs typeface="Georgia"/>
              </a:rPr>
              <a:t> repetition of a behavior.</a:t>
            </a:r>
          </a:p>
          <a:p>
            <a:endParaRPr lang="en-US" dirty="0">
              <a:latin typeface="Georgia"/>
              <a:cs typeface="Georgia"/>
            </a:endParaRPr>
          </a:p>
          <a:p>
            <a:r>
              <a:rPr lang="en-US" b="1" dirty="0" smtClean="0">
                <a:latin typeface="Georgia"/>
                <a:cs typeface="Georgia"/>
              </a:rPr>
              <a:t>Negative reinforcement: </a:t>
            </a:r>
            <a:r>
              <a:rPr lang="en-US" dirty="0" smtClean="0">
                <a:latin typeface="Georgia"/>
                <a:cs typeface="Georgia"/>
              </a:rPr>
              <a:t>Occurs when an action prevents an aversive stimulus </a:t>
            </a:r>
            <a:r>
              <a:rPr lang="en-US" i="1" dirty="0" smtClean="0">
                <a:latin typeface="Georgia"/>
                <a:cs typeface="Georgia"/>
              </a:rPr>
              <a:t>and</a:t>
            </a:r>
            <a:r>
              <a:rPr lang="en-US" dirty="0" smtClean="0">
                <a:latin typeface="Georgia"/>
                <a:cs typeface="Georgia"/>
              </a:rPr>
              <a:t> produces repetition of a behavior.</a:t>
            </a: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 smtClean="0">
                <a:latin typeface="Georgia"/>
                <a:cs typeface="Georgia"/>
              </a:rPr>
              <a:t>Positive punishment: </a:t>
            </a:r>
            <a:r>
              <a:rPr lang="en-US" dirty="0" smtClean="0">
                <a:latin typeface="Georgia"/>
                <a:cs typeface="Georgia"/>
              </a:rPr>
              <a:t>Occurs when an action produces an aversive stimulus </a:t>
            </a:r>
            <a:r>
              <a:rPr lang="en-US" i="1" dirty="0" smtClean="0">
                <a:latin typeface="Georgia"/>
                <a:cs typeface="Georgia"/>
              </a:rPr>
              <a:t>and</a:t>
            </a:r>
            <a:r>
              <a:rPr lang="en-US" dirty="0" smtClean="0">
                <a:latin typeface="Georgia"/>
                <a:cs typeface="Georgia"/>
              </a:rPr>
              <a:t> avoidance of a behavior.</a:t>
            </a:r>
          </a:p>
          <a:p>
            <a:endParaRPr lang="en-US" b="1" dirty="0">
              <a:latin typeface="Georgia"/>
              <a:cs typeface="Georgia"/>
            </a:endParaRPr>
          </a:p>
          <a:p>
            <a:r>
              <a:rPr lang="en-US" b="1" dirty="0" smtClean="0">
                <a:latin typeface="Georgia"/>
                <a:cs typeface="Georgia"/>
              </a:rPr>
              <a:t>Negative punishment: </a:t>
            </a:r>
            <a:r>
              <a:rPr lang="en-US" dirty="0" smtClean="0">
                <a:latin typeface="Georgia"/>
                <a:cs typeface="Georgia"/>
              </a:rPr>
              <a:t>Occurs when an action prevents an appetitive stimulus </a:t>
            </a:r>
            <a:r>
              <a:rPr lang="en-US" i="1" dirty="0" smtClean="0">
                <a:latin typeface="Georgia"/>
                <a:cs typeface="Georgia"/>
              </a:rPr>
              <a:t>and</a:t>
            </a:r>
            <a:r>
              <a:rPr lang="en-US" dirty="0" smtClean="0">
                <a:latin typeface="Georgia"/>
                <a:cs typeface="Georgia"/>
              </a:rPr>
              <a:t> produces avoidance of a behavior.</a:t>
            </a:r>
            <a:endParaRPr lang="en-US" b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0021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In-class writing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978"/>
            <a:ext cx="8229600" cy="502900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There is someone in your life that you frequently lend money to. To get them to pay you back, you have two options:</a:t>
            </a:r>
          </a:p>
          <a:p>
            <a:pPr marL="457200" lvl="1" indent="0" algn="ctr">
              <a:buNone/>
            </a:pPr>
            <a:endParaRPr lang="en-US" sz="2000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971550" lvl="1" indent="-514350">
              <a:buAutoNum type="arabicPeriod"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Promise to lend them more money in the 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future (</a:t>
            </a:r>
            <a:r>
              <a:rPr lang="en-US" sz="2000" i="1" dirty="0" smtClean="0">
                <a:solidFill>
                  <a:schemeClr val="bg1"/>
                </a:solidFill>
                <a:latin typeface="Georgia"/>
                <a:cs typeface="Georgia"/>
              </a:rPr>
              <a:t>positive reinforcement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).</a:t>
            </a:r>
          </a:p>
          <a:p>
            <a:pPr marL="971550" lvl="1" indent="-514350">
              <a:buAutoNum type="arabicPeriod"/>
            </a:pP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971550" lvl="1" indent="-514350">
              <a:buAutoNum type="arabicPeriod"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Threaten 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to charge 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a late fee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 (</a:t>
            </a:r>
            <a:r>
              <a:rPr lang="en-US" sz="2000" i="1" dirty="0" smtClean="0">
                <a:solidFill>
                  <a:schemeClr val="bg1"/>
                </a:solidFill>
                <a:latin typeface="Georgia"/>
                <a:cs typeface="Georgia"/>
              </a:rPr>
              <a:t>negative reinforcement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).</a:t>
            </a:r>
          </a:p>
          <a:p>
            <a:pPr marL="971550" lvl="1" indent="-514350">
              <a:buAutoNum type="arabicPeriod"/>
            </a:pP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Is one type of reinforcement more effective than the other? </a:t>
            </a:r>
            <a:r>
              <a:rPr lang="en-US" sz="2000" dirty="0" smtClean="0">
                <a:solidFill>
                  <a:schemeClr val="bg1"/>
                </a:solidFill>
                <a:latin typeface="Georgia"/>
                <a:cs typeface="Georgia"/>
              </a:rPr>
              <a:t>Why?</a:t>
            </a:r>
            <a:endParaRPr lang="en-US" sz="20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971550" lvl="1" indent="-514350">
              <a:buAutoNum type="arabicPeriod"/>
            </a:pPr>
            <a:endParaRPr lang="en-US" dirty="0">
              <a:solidFill>
                <a:schemeClr val="bg1"/>
              </a:solidFill>
              <a:latin typeface="Georgia"/>
              <a:cs typeface="Georgia"/>
            </a:endParaRPr>
          </a:p>
          <a:p>
            <a:pPr marL="457200" lvl="1" indent="0" algn="ctr">
              <a:buNone/>
            </a:pPr>
            <a:endParaRPr lang="en-US" sz="2400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 marL="118872" indent="0">
              <a:buClr>
                <a:srgbClr val="F0AD00"/>
              </a:buClr>
              <a:buNone/>
            </a:pPr>
            <a:endParaRPr lang="en-US" sz="24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83866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10244</TotalTime>
  <Words>379</Words>
  <Application>Microsoft Office PowerPoint</Application>
  <PresentationFormat>On-screen Show (4:3)</PresentationFormat>
  <Paragraphs>67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Corbel</vt:lpstr>
      <vt:lpstr>Georgia</vt:lpstr>
      <vt:lpstr>Wingdings</vt:lpstr>
      <vt:lpstr>Wingdings 2</vt:lpstr>
      <vt:lpstr>Wingdings 3</vt:lpstr>
      <vt:lpstr>Module</vt:lpstr>
      <vt:lpstr>PSYC 3510 – Lecture 7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In-class writing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257</cp:revision>
  <dcterms:created xsi:type="dcterms:W3CDTF">2016-07-18T01:55:46Z</dcterms:created>
  <dcterms:modified xsi:type="dcterms:W3CDTF">2018-03-08T18:41:00Z</dcterms:modified>
</cp:coreProperties>
</file>