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309" r:id="rId2"/>
    <p:sldId id="286" r:id="rId3"/>
    <p:sldId id="287" r:id="rId4"/>
    <p:sldId id="289" r:id="rId5"/>
    <p:sldId id="284" r:id="rId6"/>
    <p:sldId id="282" r:id="rId7"/>
    <p:sldId id="310" r:id="rId8"/>
    <p:sldId id="283" r:id="rId9"/>
    <p:sldId id="311" r:id="rId10"/>
    <p:sldId id="258" r:id="rId11"/>
    <p:sldId id="264" r:id="rId12"/>
    <p:sldId id="266" r:id="rId13"/>
    <p:sldId id="271" r:id="rId14"/>
    <p:sldId id="272" r:id="rId15"/>
    <p:sldId id="273" r:id="rId16"/>
    <p:sldId id="270" r:id="rId17"/>
    <p:sldId id="274" r:id="rId18"/>
    <p:sldId id="275" r:id="rId19"/>
    <p:sldId id="291" r:id="rId20"/>
    <p:sldId id="302" r:id="rId21"/>
    <p:sldId id="292" r:id="rId22"/>
    <p:sldId id="297" r:id="rId23"/>
    <p:sldId id="293" r:id="rId24"/>
    <p:sldId id="296" r:id="rId25"/>
    <p:sldId id="294" r:id="rId26"/>
    <p:sldId id="295" r:id="rId27"/>
    <p:sldId id="300" r:id="rId28"/>
    <p:sldId id="299" r:id="rId29"/>
    <p:sldId id="301" r:id="rId30"/>
    <p:sldId id="303" r:id="rId31"/>
    <p:sldId id="313" r:id="rId32"/>
    <p:sldId id="315" r:id="rId33"/>
    <p:sldId id="316" r:id="rId34"/>
    <p:sldId id="314" r:id="rId35"/>
    <p:sldId id="312" r:id="rId36"/>
    <p:sldId id="304" r:id="rId37"/>
    <p:sldId id="306" r:id="rId38"/>
    <p:sldId id="307" r:id="rId39"/>
    <p:sldId id="305" r:id="rId40"/>
    <p:sldId id="308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/>
    <p:restoredTop sz="94683"/>
  </p:normalViewPr>
  <p:slideViewPr>
    <p:cSldViewPr snapToGrid="0" snapToObjects="1">
      <p:cViewPr varScale="1">
        <p:scale>
          <a:sx n="102" d="100"/>
          <a:sy n="102" d="100"/>
        </p:scale>
        <p:origin x="77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>
                <a:solidFill>
                  <a:schemeClr val="tx1"/>
                </a:solidFill>
              </a:rPr>
              <a:t>Test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  <a:effectLst/>
            </c:spPr>
          </c:dPt>
          <c:cat>
            <c:strRef>
              <c:f>Sheet1!$A$1:$A$2</c:f>
              <c:strCache>
                <c:ptCount val="2"/>
                <c:pt idx="0">
                  <c:v>Control</c:v>
                </c:pt>
                <c:pt idx="1">
                  <c:v>Blocking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>
                  <c:v>10.0</c:v>
                </c:pt>
                <c:pt idx="1">
                  <c:v>2.666666666666666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9877824"/>
        <c:axId val="1382909664"/>
      </c:barChart>
      <c:catAx>
        <c:axId val="146987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2909664"/>
        <c:crosses val="autoZero"/>
        <c:auto val="1"/>
        <c:lblAlgn val="ctr"/>
        <c:lblOffset val="100"/>
        <c:noMultiLvlLbl val="0"/>
      </c:catAx>
      <c:valAx>
        <c:axId val="138290966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>
                    <a:solidFill>
                      <a:schemeClr val="tx1"/>
                    </a:solidFill>
                  </a:rPr>
                  <a:t>Percent time in port during CS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987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B1054-912C-C745-B36B-71C0148D08C5}" type="datetimeFigureOut">
              <a:rPr lang="en-US" smtClean="0"/>
              <a:t>9/26/17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E5E3E-B199-134E-B73B-401C9AD8A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632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6061-EB9A-804E-B93D-89391FA01360}" type="datetimeFigureOut">
              <a:rPr lang="en-US" smtClean="0"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DDFE-1FE7-B447-8A05-796A4B5ED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6061-EB9A-804E-B93D-89391FA01360}" type="datetimeFigureOut">
              <a:rPr lang="en-US" smtClean="0"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DDFE-1FE7-B447-8A05-796A4B5ED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6061-EB9A-804E-B93D-89391FA01360}" type="datetimeFigureOut">
              <a:rPr lang="en-US" smtClean="0"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DDFE-1FE7-B447-8A05-796A4B5ED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6061-EB9A-804E-B93D-89391FA01360}" type="datetimeFigureOut">
              <a:rPr lang="en-US" smtClean="0"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DDFE-1FE7-B447-8A05-796A4B5ED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6061-EB9A-804E-B93D-89391FA01360}" type="datetimeFigureOut">
              <a:rPr lang="en-US" smtClean="0"/>
              <a:t>9/26/17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DDFE-1FE7-B447-8A05-796A4B5ED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6061-EB9A-804E-B93D-89391FA01360}" type="datetimeFigureOut">
              <a:rPr lang="en-US" smtClean="0"/>
              <a:t>9/26/17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DDFE-1FE7-B447-8A05-796A4B5ED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6061-EB9A-804E-B93D-89391FA01360}" type="datetimeFigureOut">
              <a:rPr lang="en-US" smtClean="0"/>
              <a:t>9/26/17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DDFE-1FE7-B447-8A05-796A4B5ED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6061-EB9A-804E-B93D-89391FA01360}" type="datetimeFigureOut">
              <a:rPr lang="en-US" smtClean="0"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DDFE-1FE7-B447-8A05-796A4B5ED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6061-EB9A-804E-B93D-89391FA01360}" type="datetimeFigureOut">
              <a:rPr lang="en-US" smtClean="0"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DDFE-1FE7-B447-8A05-796A4B5ED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6061-EB9A-804E-B93D-89391FA01360}" type="datetimeFigureOut">
              <a:rPr lang="en-US" smtClean="0"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DDFE-1FE7-B447-8A05-796A4B5ED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6061-EB9A-804E-B93D-89391FA01360}" type="datetimeFigureOut">
              <a:rPr lang="en-US" smtClean="0"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DDFE-1FE7-B447-8A05-796A4B5ED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A6061-EB9A-804E-B93D-89391FA01360}" type="datetimeFigureOut">
              <a:rPr lang="en-US" smtClean="0"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5DDFE-1FE7-B447-8A05-796A4B5ED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5" Type="http://schemas.openxmlformats.org/officeDocument/2006/relationships/image" Target="../media/image17.png"/><Relationship Id="rId6" Type="http://schemas.openxmlformats.org/officeDocument/2006/relationships/image" Target="../media/image5.jpg"/><Relationship Id="rId7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5" Type="http://schemas.openxmlformats.org/officeDocument/2006/relationships/image" Target="../media/image17.png"/><Relationship Id="rId6" Type="http://schemas.openxmlformats.org/officeDocument/2006/relationships/image" Target="../media/image6.jpg"/><Relationship Id="rId7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8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6.png"/><Relationship Id="rId5" Type="http://schemas.openxmlformats.org/officeDocument/2006/relationships/image" Target="../media/image26.png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9" Type="http://schemas.openxmlformats.org/officeDocument/2006/relationships/image" Target="../media/image28.png"/><Relationship Id="rId5" Type="http://schemas.openxmlformats.org/officeDocument/2006/relationships/image" Target="../media/image26.png"/><Relationship Id="rId1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5" Type="http://schemas.openxmlformats.org/officeDocument/2006/relationships/image" Target="../media/image26.png"/><Relationship Id="rId10" Type="http://schemas.openxmlformats.org/officeDocument/2006/relationships/image" Target="../media/image9.jpg"/><Relationship Id="rId11" Type="http://schemas.openxmlformats.org/officeDocument/2006/relationships/image" Target="../media/image19.png"/><Relationship Id="rId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5" Type="http://schemas.openxmlformats.org/officeDocument/2006/relationships/image" Target="../media/image26.png"/><Relationship Id="rId10" Type="http://schemas.openxmlformats.org/officeDocument/2006/relationships/image" Target="../media/image9.jpg"/><Relationship Id="rId11" Type="http://schemas.openxmlformats.org/officeDocument/2006/relationships/image" Target="../media/image19.png"/><Relationship Id="rId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Rescorla</a:t>
            </a:r>
            <a:r>
              <a:rPr lang="en-US" dirty="0" smtClean="0"/>
              <a:t> &amp; Wagner (1972)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>
                <a:latin typeface="Times New Roman"/>
                <a:cs typeface="Times New Roman"/>
              </a:rPr>
              <a:t>∆V= </a:t>
            </a:r>
            <a:r>
              <a:rPr lang="en-US" i="1" dirty="0" smtClean="0">
                <a:latin typeface="Times New Roman"/>
                <a:cs typeface="Times New Roman"/>
              </a:rPr>
              <a:t>α(λ - </a:t>
            </a:r>
            <a:r>
              <a:rPr lang="en-US" i="1" dirty="0" err="1" smtClean="0">
                <a:latin typeface="Times New Roman"/>
                <a:cs typeface="Times New Roman"/>
              </a:rPr>
              <a:t>V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total</a:t>
            </a:r>
            <a:r>
              <a:rPr lang="en-US" i="1" dirty="0" smtClean="0">
                <a:latin typeface="Times New Roman"/>
                <a:cs typeface="Times New Roman"/>
              </a:rPr>
              <a:t>)</a:t>
            </a:r>
            <a:endParaRPr lang="en-US" dirty="0">
              <a:latin typeface="Times New Roman"/>
              <a:cs typeface="Times New Roman"/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" name="Equation" r:id="rId3" imgW="114300" imgH="165100" progId="Equation.3">
                  <p:embed/>
                </p:oleObj>
              </mc:Choice>
              <mc:Fallback>
                <p:oleObj name="Equation" r:id="rId3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4064000" y="3327400"/>
          <a:ext cx="10160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" name="Equation" r:id="rId5" imgW="1016000" imgH="203200" progId="Equation.3">
                  <p:embed/>
                </p:oleObj>
              </mc:Choice>
              <mc:Fallback>
                <p:oleObj name="Equation" r:id="rId5" imgW="1016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64000" y="3327400"/>
                        <a:ext cx="10160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084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Blocking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525" y="755667"/>
            <a:ext cx="4944696" cy="208909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03269" y="2107474"/>
            <a:ext cx="1959428" cy="6705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0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Blocking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525" y="755667"/>
            <a:ext cx="4944696" cy="2089096"/>
          </a:xfrm>
          <a:prstGeom prst="rect">
            <a:avLst/>
          </a:prstGeom>
        </p:spPr>
      </p:pic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825622"/>
              </p:ext>
            </p:extLst>
          </p:nvPr>
        </p:nvGraphicFramePr>
        <p:xfrm>
          <a:off x="2016125" y="2943225"/>
          <a:ext cx="5200650" cy="391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2203269" y="2107474"/>
            <a:ext cx="1959428" cy="6705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5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Blocking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525" y="755667"/>
            <a:ext cx="4944696" cy="20890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3753873"/>
            <a:ext cx="83692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Conditioning to one element of the compound is reduced (or blocked) if the other element has already been established as a reliable predictor of reward.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2203269" y="2107474"/>
            <a:ext cx="1959428" cy="6705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95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i="1" dirty="0" smtClean="0"/>
              <a:t>Wagner (1969)</a:t>
            </a:r>
            <a:endParaRPr lang="en-US" sz="4000" i="1" dirty="0"/>
          </a:p>
        </p:txBody>
      </p:sp>
      <p:pic>
        <p:nvPicPr>
          <p:cNvPr id="4" name="Picture 3" descr="Screen Shot 2015-09-27 at 8.36.1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366837"/>
            <a:ext cx="7732244" cy="48688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88668"/>
            <a:ext cx="3393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Eyeblink</a:t>
            </a:r>
            <a:r>
              <a:rPr lang="en-US" dirty="0" smtClean="0"/>
              <a:t> conditioning in the rabbit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67497" y="1375545"/>
            <a:ext cx="3958529" cy="46420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30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9-27 at 8.36.1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366837"/>
            <a:ext cx="7732244" cy="48688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88668"/>
            <a:ext cx="3393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Eyeblink</a:t>
            </a:r>
            <a:r>
              <a:rPr lang="en-US" dirty="0" smtClean="0"/>
              <a:t> conditioning in the rabbit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557554" y="1375546"/>
            <a:ext cx="1868472" cy="44156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0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i="1" smtClean="0"/>
              <a:t>Wagner (1969)</a:t>
            </a:r>
            <a:endParaRPr 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129960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9-27 at 8.36.1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366837"/>
            <a:ext cx="7732244" cy="48688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88668"/>
            <a:ext cx="3393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Eyeblink</a:t>
            </a:r>
            <a:r>
              <a:rPr lang="en-US" dirty="0" smtClean="0"/>
              <a:t> conditioning in the rabbit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557554" y="1375546"/>
            <a:ext cx="1868472" cy="44156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0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i="1" smtClean="0"/>
              <a:t>Wagner (1969)</a:t>
            </a:r>
            <a:endParaRPr lang="en-US" sz="4000" i="1" dirty="0"/>
          </a:p>
        </p:txBody>
      </p:sp>
      <p:sp>
        <p:nvSpPr>
          <p:cNvPr id="2" name="Rectangle 1"/>
          <p:cNvSpPr/>
          <p:nvPr/>
        </p:nvSpPr>
        <p:spPr>
          <a:xfrm>
            <a:off x="5369169" y="2836985"/>
            <a:ext cx="339969" cy="3868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88527" y="4056178"/>
            <a:ext cx="339969" cy="3868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849817" y="2836985"/>
            <a:ext cx="410306" cy="19343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263663" y="2933700"/>
            <a:ext cx="996460" cy="112247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36677" y="2721931"/>
            <a:ext cx="188741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mtClean="0">
                <a:solidFill>
                  <a:srgbClr val="FF0000"/>
                </a:solidFill>
              </a:rPr>
              <a:t>Separate groups of rabbits</a:t>
            </a:r>
            <a:endParaRPr lang="en-US" sz="12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9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9-27 at 8.36.1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366837"/>
            <a:ext cx="7732244" cy="48688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88668"/>
            <a:ext cx="3393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Eyeblink</a:t>
            </a:r>
            <a:r>
              <a:rPr lang="en-US" dirty="0" smtClean="0"/>
              <a:t> conditioning in the rabbit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i="1" dirty="0" smtClean="0"/>
              <a:t>Wagner (1969)</a:t>
            </a:r>
            <a:endParaRPr 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27704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9-27 at 8.36.1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366837"/>
            <a:ext cx="7732244" cy="48688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88668"/>
            <a:ext cx="3393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Eyeblink</a:t>
            </a:r>
            <a:r>
              <a:rPr lang="en-US" dirty="0" smtClean="0"/>
              <a:t> conditioning in the rabbit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i="1" dirty="0" smtClean="0"/>
              <a:t>Wagner (1969)</a:t>
            </a:r>
            <a:endParaRPr lang="en-US" sz="4000" i="1" dirty="0"/>
          </a:p>
        </p:txBody>
      </p:sp>
      <p:sp>
        <p:nvSpPr>
          <p:cNvPr id="5" name="Rectangle 4"/>
          <p:cNvSpPr/>
          <p:nvPr/>
        </p:nvSpPr>
        <p:spPr>
          <a:xfrm>
            <a:off x="7326922" y="1817080"/>
            <a:ext cx="339969" cy="3868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43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600200"/>
            <a:ext cx="9055100" cy="4525963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“[T]he ‘</a:t>
            </a:r>
            <a:r>
              <a:rPr lang="en-US" dirty="0" err="1" smtClean="0"/>
              <a:t>decremental</a:t>
            </a:r>
            <a:r>
              <a:rPr lang="en-US" dirty="0" smtClean="0"/>
              <a:t>’ effects of </a:t>
            </a:r>
            <a:r>
              <a:rPr lang="en-US" dirty="0" err="1" smtClean="0"/>
              <a:t>nonreinforcement</a:t>
            </a:r>
            <a:r>
              <a:rPr lang="en-US" dirty="0" smtClean="0"/>
              <a:t> are greater, the greater the net associative strength of all the cues which precede the </a:t>
            </a:r>
            <a:r>
              <a:rPr lang="en-US" dirty="0" err="1" smtClean="0"/>
              <a:t>nonreinforcement</a:t>
            </a:r>
            <a:r>
              <a:rPr lang="en-US" dirty="0" smtClean="0"/>
              <a:t>”.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i="1" dirty="0" smtClean="0"/>
              <a:t>Wagner (1969)</a:t>
            </a:r>
            <a:endParaRPr 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294248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144595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model needs to capture the following features of Pavlovian conditioning: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3564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model needs to capture the following features of Pavlovian conditioning: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sz="2000" dirty="0" smtClean="0"/>
              <a:t>A stimulus will </a:t>
            </a:r>
            <a:r>
              <a:rPr lang="en-US" sz="2000" b="1" i="1" dirty="0" smtClean="0">
                <a:solidFill>
                  <a:srgbClr val="FFC000"/>
                </a:solidFill>
              </a:rPr>
              <a:t>gain</a:t>
            </a:r>
            <a:r>
              <a:rPr lang="en-US" sz="2000" dirty="0" smtClean="0"/>
              <a:t> a lot of associative strength if it is reinforced and embedded in a composite of other stimuli which do </a:t>
            </a:r>
            <a:r>
              <a:rPr lang="en-US" sz="2000" b="1" i="1" dirty="0" smtClean="0">
                <a:solidFill>
                  <a:srgbClr val="FFC000"/>
                </a:solidFill>
              </a:rPr>
              <a:t>not</a:t>
            </a:r>
            <a:r>
              <a:rPr lang="en-US" sz="2000" dirty="0" smtClean="0"/>
              <a:t> collectively hold high associative strength.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5492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model needs to capture the following features of Pavlovian conditioning: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sz="2000" dirty="0" smtClean="0"/>
              <a:t>A stimulus will </a:t>
            </a:r>
            <a:r>
              <a:rPr lang="en-US" sz="2000" b="1" i="1" dirty="0" smtClean="0">
                <a:solidFill>
                  <a:srgbClr val="FFC000"/>
                </a:solidFill>
              </a:rPr>
              <a:t>gain</a:t>
            </a:r>
            <a:r>
              <a:rPr lang="en-US" sz="2000" dirty="0" smtClean="0"/>
              <a:t> a lot of associative strength if it is reinforced and embedded in a composite of other stimuli which do </a:t>
            </a:r>
            <a:r>
              <a:rPr lang="en-US" sz="2000" b="1" i="1" dirty="0" smtClean="0">
                <a:solidFill>
                  <a:srgbClr val="FFC000"/>
                </a:solidFill>
              </a:rPr>
              <a:t>not</a:t>
            </a:r>
            <a:r>
              <a:rPr lang="en-US" sz="2000" dirty="0" smtClean="0"/>
              <a:t> collectively hold high associative strength.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- A stimulus will </a:t>
            </a:r>
            <a:r>
              <a:rPr lang="en-US" sz="2000" b="1" i="1" dirty="0" smtClean="0">
                <a:solidFill>
                  <a:srgbClr val="FFC000"/>
                </a:solidFill>
              </a:rPr>
              <a:t>not gain </a:t>
            </a:r>
            <a:r>
              <a:rPr lang="en-US" sz="2000" dirty="0" smtClean="0"/>
              <a:t>a lot of associative strength if it is reinforced and embedded in </a:t>
            </a:r>
            <a:r>
              <a:rPr lang="en-US" sz="2000" dirty="0"/>
              <a:t>a composite of other stimuli which </a:t>
            </a:r>
            <a:r>
              <a:rPr lang="en-US" sz="2000" dirty="0" smtClean="0"/>
              <a:t>do collectively </a:t>
            </a:r>
            <a:r>
              <a:rPr lang="en-US" sz="2000" dirty="0"/>
              <a:t>hold high associative strength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5155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model needs to capture the following features of Pavlovian conditioning: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sz="2000" dirty="0" smtClean="0"/>
              <a:t>A stimulus will </a:t>
            </a:r>
            <a:r>
              <a:rPr lang="en-US" sz="2000" b="1" i="1" dirty="0" smtClean="0">
                <a:solidFill>
                  <a:srgbClr val="FFC000"/>
                </a:solidFill>
              </a:rPr>
              <a:t>gain</a:t>
            </a:r>
            <a:r>
              <a:rPr lang="en-US" sz="2000" dirty="0" smtClean="0"/>
              <a:t> a lot of associative strength if it is reinforced and embedded in a composite of other stimuli which do </a:t>
            </a:r>
            <a:r>
              <a:rPr lang="en-US" sz="2000" b="1" i="1" dirty="0" smtClean="0">
                <a:solidFill>
                  <a:srgbClr val="FFC000"/>
                </a:solidFill>
              </a:rPr>
              <a:t>not</a:t>
            </a:r>
            <a:r>
              <a:rPr lang="en-US" sz="2000" dirty="0" smtClean="0"/>
              <a:t> collectively hold high associative strength.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- A stimulus will </a:t>
            </a:r>
            <a:r>
              <a:rPr lang="en-US" sz="2000" b="1" i="1" dirty="0" smtClean="0">
                <a:solidFill>
                  <a:srgbClr val="FFC000"/>
                </a:solidFill>
              </a:rPr>
              <a:t>not gain </a:t>
            </a:r>
            <a:r>
              <a:rPr lang="en-US" sz="2000" dirty="0" smtClean="0"/>
              <a:t>a lot of associative strength if it is reinforced and embedded in </a:t>
            </a:r>
            <a:r>
              <a:rPr lang="en-US" sz="2000" dirty="0"/>
              <a:t>a composite of other stimuli which </a:t>
            </a:r>
            <a:r>
              <a:rPr lang="en-US" sz="2000" dirty="0" smtClean="0"/>
              <a:t>do collectively </a:t>
            </a:r>
            <a:r>
              <a:rPr lang="en-US" sz="2000" dirty="0"/>
              <a:t>hold high associative strength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- A stimulus will </a:t>
            </a:r>
            <a:r>
              <a:rPr lang="en-US" sz="2000" b="1" i="1" dirty="0" smtClean="0">
                <a:solidFill>
                  <a:srgbClr val="FFC000"/>
                </a:solidFill>
              </a:rPr>
              <a:t>lose</a:t>
            </a:r>
            <a:r>
              <a:rPr lang="en-US" sz="2000" dirty="0" smtClean="0"/>
              <a:t> a lot of associative strength if it is </a:t>
            </a:r>
            <a:r>
              <a:rPr lang="en-US" sz="2000" dirty="0" err="1" smtClean="0"/>
              <a:t>nonreinforced</a:t>
            </a:r>
            <a:r>
              <a:rPr lang="en-US" sz="2000" dirty="0" smtClean="0"/>
              <a:t> and embedded in a composite of other stimuli which do collectively hold high associative strength.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3349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model needs to capture the following features of Pavlovian conditioning: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sz="2000" dirty="0" smtClean="0"/>
              <a:t>A stimulus will </a:t>
            </a:r>
            <a:r>
              <a:rPr lang="en-US" sz="2000" b="1" i="1" dirty="0" smtClean="0">
                <a:solidFill>
                  <a:srgbClr val="FFC000"/>
                </a:solidFill>
              </a:rPr>
              <a:t>gain</a:t>
            </a:r>
            <a:r>
              <a:rPr lang="en-US" sz="2000" dirty="0" smtClean="0"/>
              <a:t> a lot of associative strength if it is reinforced and embedded in a composite of other stimuli which do </a:t>
            </a:r>
            <a:r>
              <a:rPr lang="en-US" sz="2000" b="1" i="1" dirty="0" smtClean="0">
                <a:solidFill>
                  <a:srgbClr val="FFC000"/>
                </a:solidFill>
              </a:rPr>
              <a:t>not</a:t>
            </a:r>
            <a:r>
              <a:rPr lang="en-US" sz="2000" dirty="0" smtClean="0"/>
              <a:t> collectively hold high associative strength.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- A stimulus will </a:t>
            </a:r>
            <a:r>
              <a:rPr lang="en-US" sz="2000" b="1" i="1" dirty="0" smtClean="0">
                <a:solidFill>
                  <a:srgbClr val="FFC000"/>
                </a:solidFill>
              </a:rPr>
              <a:t>not gain </a:t>
            </a:r>
            <a:r>
              <a:rPr lang="en-US" sz="2000" dirty="0" smtClean="0"/>
              <a:t>a lot of associative strength if it is reinforced and embedded in </a:t>
            </a:r>
            <a:r>
              <a:rPr lang="en-US" sz="2000" dirty="0"/>
              <a:t>a composite of other stimuli which </a:t>
            </a:r>
            <a:r>
              <a:rPr lang="en-US" sz="2000" dirty="0" smtClean="0"/>
              <a:t>do collectively </a:t>
            </a:r>
            <a:r>
              <a:rPr lang="en-US" sz="2000" dirty="0"/>
              <a:t>hold high associative strength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- A stimulus will </a:t>
            </a:r>
            <a:r>
              <a:rPr lang="en-US" sz="2000" b="1" i="1" dirty="0" smtClean="0">
                <a:solidFill>
                  <a:srgbClr val="FFC000"/>
                </a:solidFill>
              </a:rPr>
              <a:t>lose</a:t>
            </a:r>
            <a:r>
              <a:rPr lang="en-US" sz="2000" dirty="0" smtClean="0"/>
              <a:t> a lot of associative strength if it is </a:t>
            </a:r>
            <a:r>
              <a:rPr lang="en-US" sz="2000" dirty="0" err="1" smtClean="0"/>
              <a:t>nonreinforced</a:t>
            </a:r>
            <a:r>
              <a:rPr lang="en-US" sz="2000" dirty="0" smtClean="0"/>
              <a:t> and embedded in a composite of other stimuli which do collectively hold high associative strength.</a:t>
            </a:r>
          </a:p>
          <a:p>
            <a:pPr marL="0" indent="0">
              <a:buNone/>
            </a:pPr>
            <a:r>
              <a:rPr lang="en-US" sz="2000" dirty="0" smtClean="0"/>
              <a:t>	- </a:t>
            </a:r>
            <a:r>
              <a:rPr lang="en-US" sz="2000" dirty="0"/>
              <a:t>A stimulus will </a:t>
            </a:r>
            <a:r>
              <a:rPr lang="en-US" sz="2000" b="1" i="1" dirty="0" smtClean="0">
                <a:solidFill>
                  <a:srgbClr val="FFC000"/>
                </a:solidFill>
              </a:rPr>
              <a:t>not</a:t>
            </a:r>
            <a:r>
              <a:rPr lang="en-US" sz="2000" dirty="0" smtClean="0"/>
              <a:t> </a:t>
            </a:r>
            <a:r>
              <a:rPr lang="en-US" sz="2000" b="1" i="1" dirty="0" smtClean="0">
                <a:solidFill>
                  <a:srgbClr val="FFC000"/>
                </a:solidFill>
              </a:rPr>
              <a:t>lose</a:t>
            </a:r>
            <a:r>
              <a:rPr lang="en-US" sz="2000" dirty="0" smtClean="0"/>
              <a:t> </a:t>
            </a:r>
            <a:r>
              <a:rPr lang="en-US" sz="2000" dirty="0"/>
              <a:t>a lot of associative strength if it is </a:t>
            </a:r>
            <a:r>
              <a:rPr lang="en-US" sz="2000" dirty="0" err="1"/>
              <a:t>nonreinforced</a:t>
            </a:r>
            <a:r>
              <a:rPr lang="en-US" sz="2000" dirty="0"/>
              <a:t> and embedded in a composite of other stimuli which do </a:t>
            </a:r>
            <a:r>
              <a:rPr lang="en-US" sz="2000" b="1" i="1" dirty="0" smtClean="0">
                <a:solidFill>
                  <a:srgbClr val="FFC000"/>
                </a:solidFill>
              </a:rPr>
              <a:t>not </a:t>
            </a:r>
            <a:r>
              <a:rPr lang="en-US" sz="2000" dirty="0" smtClean="0"/>
              <a:t>collectively </a:t>
            </a:r>
            <a:r>
              <a:rPr lang="en-US" sz="2000" dirty="0"/>
              <a:t>hold high associative strength.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6653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163638"/>
            <a:ext cx="9144000" cy="5694362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000" dirty="0" smtClean="0"/>
              <a:t>Learning occurs only when there is an error in prediction!</a:t>
            </a:r>
            <a:r>
              <a:rPr lang="en-US" sz="3600" dirty="0" smtClean="0"/>
              <a:t>	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1136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05057" y="3729608"/>
                <a:ext cx="38131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Change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associative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strength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5057" y="3729608"/>
                <a:ext cx="3813160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363957" y="4053482"/>
                <a:ext cx="371582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Learning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rate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(0≤</m:t>
                          </m:r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α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≤1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957" y="4053482"/>
                <a:ext cx="3715820" cy="369332"/>
              </a:xfrm>
              <a:prstGeom prst="rect">
                <a:avLst/>
              </a:prstGeom>
              <a:blipFill rotWithShape="0">
                <a:blip r:embed="rId3"/>
                <a:stretch>
                  <a:fillRect t="-119672" r="-6897" b="-1836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586587" y="4438216"/>
                <a:ext cx="26668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Absolute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US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587" y="4438216"/>
                <a:ext cx="2666884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641703" y="4807548"/>
                <a:ext cx="483267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</m:sub>
                    </m:sSub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um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associative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strengths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all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1703" y="4807548"/>
                <a:ext cx="483267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2"/>
          <p:cNvSpPr txBox="1">
            <a:spLocks/>
          </p:cNvSpPr>
          <p:nvPr/>
        </p:nvSpPr>
        <p:spPr>
          <a:xfrm>
            <a:off x="3078479" y="1946204"/>
            <a:ext cx="3339738" cy="882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i="1" dirty="0" smtClean="0">
                <a:latin typeface="Times New Roman"/>
                <a:cs typeface="Times New Roman"/>
              </a:rPr>
              <a:t>∆V= α(λ - </a:t>
            </a:r>
            <a:r>
              <a:rPr lang="en-US" i="1" dirty="0" err="1" smtClean="0">
                <a:latin typeface="Times New Roman"/>
                <a:cs typeface="Times New Roman"/>
              </a:rPr>
              <a:t>V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total</a:t>
            </a:r>
            <a:r>
              <a:rPr lang="en-US" i="1" dirty="0" smtClean="0">
                <a:latin typeface="Times New Roman"/>
                <a:cs typeface="Times New Roman"/>
              </a:rPr>
              <a:t>)</a:t>
            </a: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650412" y="5241940"/>
                <a:ext cx="279114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i="1" dirty="0" smtClean="0">
                        <a:latin typeface="Times New Roman"/>
                        <a:cs typeface="Times New Roman"/>
                      </a:rPr>
                      <m:t>λ</m:t>
                    </m:r>
                    <m:r>
                      <m:rPr>
                        <m:nor/>
                      </m:rPr>
                      <a:rPr lang="en-US" i="1" dirty="0" smtClean="0">
                        <a:latin typeface="Times New Roman"/>
                        <a:cs typeface="Times New Roman"/>
                      </a:rPr>
                      <m:t> − </m:t>
                    </m:r>
                    <m:r>
                      <m:rPr>
                        <m:nor/>
                      </m:rPr>
                      <a:rPr lang="en-US" i="1" dirty="0" smtClean="0">
                        <a:latin typeface="Times New Roman"/>
                        <a:cs typeface="Times New Roman"/>
                      </a:rPr>
                      <m:t>Vtotal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rediction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error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12" y="5241940"/>
                <a:ext cx="2791149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065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Change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associative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strength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12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Learning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rate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(0≤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α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≤1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  <a:blipFill rotWithShape="0">
                <a:blip r:embed="rId3"/>
                <a:stretch>
                  <a:fillRect t="-108889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1960" y="1392511"/>
                <a:ext cx="184537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Absolute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US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" y="1392511"/>
                <a:ext cx="1845377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</m:sub>
                    </m:sSub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um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associative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strengths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all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CS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2"/>
          <p:cNvSpPr txBox="1">
            <a:spLocks/>
          </p:cNvSpPr>
          <p:nvPr/>
        </p:nvSpPr>
        <p:spPr>
          <a:xfrm>
            <a:off x="236711" y="83844"/>
            <a:ext cx="2863540" cy="657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 smtClean="0">
                <a:latin typeface="Times New Roman"/>
                <a:cs typeface="Times New Roman"/>
              </a:rPr>
              <a:t>∆V= α(λ - </a:t>
            </a:r>
            <a:r>
              <a:rPr lang="en-US" sz="2400" i="1" dirty="0" err="1" smtClean="0">
                <a:latin typeface="Times New Roman"/>
                <a:cs typeface="Times New Roman"/>
              </a:rPr>
              <a:t>V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total</a:t>
            </a:r>
            <a:r>
              <a:rPr lang="en-US" sz="2400" i="1" dirty="0" smtClean="0">
                <a:latin typeface="Times New Roman"/>
                <a:cs typeface="Times New Roman"/>
              </a:rPr>
              <a:t>)</a:t>
            </a:r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137106" y="2295634"/>
            <a:ext cx="32224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 smtClean="0"/>
              <a:t>Explanation of blocking</a:t>
            </a:r>
          </a:p>
          <a:p>
            <a:endParaRPr lang="en-US" sz="2400" u="sng" dirty="0" smtClean="0"/>
          </a:p>
          <a:p>
            <a:pPr algn="ctr"/>
            <a:r>
              <a:rPr lang="en-US" sz="2000" dirty="0" smtClean="0"/>
              <a:t>Phase 1 (A+)</a:t>
            </a:r>
          </a:p>
          <a:p>
            <a:pPr algn="ctr"/>
            <a:r>
              <a:rPr lang="el-GR" sz="2000" dirty="0" smtClean="0"/>
              <a:t>α</a:t>
            </a:r>
            <a:r>
              <a:rPr lang="en-US" sz="2000" dirty="0" smtClean="0"/>
              <a:t> = 0.2, </a:t>
            </a:r>
            <a:r>
              <a:rPr lang="en-US" sz="2000" dirty="0" smtClean="0">
                <a:latin typeface="Times New Roman"/>
                <a:cs typeface="Times New Roman"/>
              </a:rPr>
              <a:t>λ = 1</a:t>
            </a:r>
            <a:endParaRPr lang="en-US" sz="20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206894"/>
              </p:ext>
            </p:extLst>
          </p:nvPr>
        </p:nvGraphicFramePr>
        <p:xfrm>
          <a:off x="1668481" y="3913969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Trial number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8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Times New Roman"/>
                          <a:cs typeface="Times New Roman"/>
                        </a:rPr>
                        <a:t>λ - </a:t>
                      </a:r>
                      <a:r>
                        <a:rPr lang="en-US" sz="1800" i="1" dirty="0" err="1" smtClean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lang="en-US" sz="1800" i="1" baseline="-25000" dirty="0" err="1" smtClean="0">
                          <a:latin typeface="Times New Roman"/>
                          <a:cs typeface="Times New Roman"/>
                        </a:rPr>
                        <a:t>total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8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λ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 − 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Vtotal</m:t>
                    </m:r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rediction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error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403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Change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associative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strength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12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Learning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rate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(0≤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α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≤1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  <a:blipFill rotWithShape="0">
                <a:blip r:embed="rId3"/>
                <a:stretch>
                  <a:fillRect t="-108889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1960" y="1392511"/>
                <a:ext cx="184537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Absolute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US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" y="1392511"/>
                <a:ext cx="1845377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</m:sub>
                    </m:sSub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um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associative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strengths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all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CS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2"/>
          <p:cNvSpPr txBox="1">
            <a:spLocks/>
          </p:cNvSpPr>
          <p:nvPr/>
        </p:nvSpPr>
        <p:spPr>
          <a:xfrm>
            <a:off x="236711" y="83844"/>
            <a:ext cx="2863540" cy="657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 smtClean="0">
                <a:latin typeface="Times New Roman"/>
                <a:cs typeface="Times New Roman"/>
              </a:rPr>
              <a:t>∆V= α(λ - </a:t>
            </a:r>
            <a:r>
              <a:rPr lang="en-US" sz="2400" i="1" dirty="0" err="1" smtClean="0">
                <a:latin typeface="Times New Roman"/>
                <a:cs typeface="Times New Roman"/>
              </a:rPr>
              <a:t>V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total</a:t>
            </a:r>
            <a:r>
              <a:rPr lang="en-US" sz="2400" i="1" dirty="0" smtClean="0">
                <a:latin typeface="Times New Roman"/>
                <a:cs typeface="Times New Roman"/>
              </a:rPr>
              <a:t>)</a:t>
            </a:r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137106" y="2295634"/>
            <a:ext cx="32224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 smtClean="0"/>
              <a:t>Explanation of blocking</a:t>
            </a:r>
          </a:p>
          <a:p>
            <a:endParaRPr lang="en-US" sz="2400" u="sng" dirty="0" smtClean="0"/>
          </a:p>
          <a:p>
            <a:pPr algn="ctr"/>
            <a:r>
              <a:rPr lang="en-US" sz="2000" dirty="0" smtClean="0"/>
              <a:t>Phase 1 (A+)</a:t>
            </a:r>
          </a:p>
          <a:p>
            <a:pPr algn="ctr"/>
            <a:r>
              <a:rPr lang="el-GR" sz="2000" dirty="0" smtClean="0"/>
              <a:t>α</a:t>
            </a:r>
            <a:r>
              <a:rPr lang="en-US" sz="2000" dirty="0" smtClean="0"/>
              <a:t> = 0.2, </a:t>
            </a:r>
            <a:r>
              <a:rPr lang="en-US" sz="2000" dirty="0" smtClean="0">
                <a:latin typeface="Times New Roman"/>
                <a:cs typeface="Times New Roman"/>
              </a:rPr>
              <a:t>λ = 1</a:t>
            </a:r>
            <a:endParaRPr lang="en-US" sz="20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1668481" y="3913969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Trial number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8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Times New Roman"/>
                          <a:cs typeface="Times New Roman"/>
                        </a:rPr>
                        <a:t>λ - </a:t>
                      </a:r>
                      <a:r>
                        <a:rPr lang="en-US" sz="1800" i="1" dirty="0" err="1" smtClean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lang="en-US" sz="1800" i="1" baseline="-25000" dirty="0" err="1" smtClean="0">
                          <a:latin typeface="Times New Roman"/>
                          <a:cs typeface="Times New Roman"/>
                        </a:rPr>
                        <a:t>total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8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λ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 − 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Vtotal</m:t>
                    </m:r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rediction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error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609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Change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associative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strength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12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Learning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rate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(0≤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α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≤1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  <a:blipFill rotWithShape="0">
                <a:blip r:embed="rId3"/>
                <a:stretch>
                  <a:fillRect t="-108889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1960" y="1392511"/>
                <a:ext cx="184537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Absolute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US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" y="1392511"/>
                <a:ext cx="1845377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</m:sub>
                    </m:sSub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um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associative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strengths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all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CS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2"/>
          <p:cNvSpPr txBox="1">
            <a:spLocks/>
          </p:cNvSpPr>
          <p:nvPr/>
        </p:nvSpPr>
        <p:spPr>
          <a:xfrm>
            <a:off x="236711" y="83844"/>
            <a:ext cx="2863540" cy="657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 smtClean="0">
                <a:latin typeface="Times New Roman"/>
                <a:cs typeface="Times New Roman"/>
              </a:rPr>
              <a:t>∆V= α(λ - </a:t>
            </a:r>
            <a:r>
              <a:rPr lang="en-US" sz="2400" i="1" dirty="0" err="1" smtClean="0">
                <a:latin typeface="Times New Roman"/>
                <a:cs typeface="Times New Roman"/>
              </a:rPr>
              <a:t>V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total</a:t>
            </a:r>
            <a:r>
              <a:rPr lang="en-US" sz="2400" i="1" dirty="0" smtClean="0">
                <a:latin typeface="Times New Roman"/>
                <a:cs typeface="Times New Roman"/>
              </a:rPr>
              <a:t>)</a:t>
            </a:r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745878"/>
              </p:ext>
            </p:extLst>
          </p:nvPr>
        </p:nvGraphicFramePr>
        <p:xfrm>
          <a:off x="1668481" y="3913969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Trial number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8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Times New Roman"/>
                          <a:cs typeface="Times New Roman"/>
                        </a:rPr>
                        <a:t>λ - </a:t>
                      </a:r>
                      <a:r>
                        <a:rPr lang="en-US" sz="1800" i="1" dirty="0" err="1" smtClean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lang="en-US" sz="1800" i="1" baseline="-25000" dirty="0" err="1" smtClean="0">
                          <a:latin typeface="Times New Roman"/>
                          <a:cs typeface="Times New Roman"/>
                        </a:rPr>
                        <a:t>total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8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7881257" y="5207555"/>
            <a:ext cx="66530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8519880" y="2551611"/>
            <a:ext cx="0" cy="26254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6517469" y="2569028"/>
            <a:ext cx="2029097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113" y="1613455"/>
            <a:ext cx="2743085" cy="20573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λ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 − 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Vtotal</m:t>
                    </m:r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rediction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error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23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Change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associative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strength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12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Learning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rate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(0≤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α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≤1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  <a:blipFill rotWithShape="0">
                <a:blip r:embed="rId3"/>
                <a:stretch>
                  <a:fillRect t="-108889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1960" y="1392511"/>
                <a:ext cx="184537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Absolute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US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" y="1392511"/>
                <a:ext cx="1845377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</m:sub>
                    </m:sSub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um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associative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strengths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all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CS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2"/>
          <p:cNvSpPr txBox="1">
            <a:spLocks/>
          </p:cNvSpPr>
          <p:nvPr/>
        </p:nvSpPr>
        <p:spPr>
          <a:xfrm>
            <a:off x="236711" y="83844"/>
            <a:ext cx="2863540" cy="657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 smtClean="0">
                <a:latin typeface="Times New Roman"/>
                <a:cs typeface="Times New Roman"/>
              </a:rPr>
              <a:t>∆V= α(λ - </a:t>
            </a:r>
            <a:r>
              <a:rPr lang="en-US" sz="2400" i="1" dirty="0" err="1" smtClean="0">
                <a:latin typeface="Times New Roman"/>
                <a:cs typeface="Times New Roman"/>
              </a:rPr>
              <a:t>V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total</a:t>
            </a:r>
            <a:r>
              <a:rPr lang="en-US" sz="2400" i="1" dirty="0" smtClean="0">
                <a:latin typeface="Times New Roman"/>
                <a:cs typeface="Times New Roman"/>
              </a:rPr>
              <a:t>)</a:t>
            </a:r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083357"/>
              </p:ext>
            </p:extLst>
          </p:nvPr>
        </p:nvGraphicFramePr>
        <p:xfrm>
          <a:off x="1668481" y="3913969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Trial number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8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Times New Roman"/>
                          <a:cs typeface="Times New Roman"/>
                        </a:rPr>
                        <a:t>λ - </a:t>
                      </a:r>
                      <a:r>
                        <a:rPr lang="en-US" sz="1800" i="1" dirty="0" err="1" smtClean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lang="en-US" sz="1800" i="1" baseline="-25000" dirty="0" err="1" smtClean="0">
                          <a:latin typeface="Times New Roman"/>
                          <a:cs typeface="Times New Roman"/>
                        </a:rPr>
                        <a:t>total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8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14" name="Straight Arrow Connector 13"/>
          <p:cNvCxnSpPr/>
          <p:nvPr/>
        </p:nvCxnSpPr>
        <p:spPr>
          <a:xfrm flipH="1">
            <a:off x="6540137" y="3030583"/>
            <a:ext cx="527187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209" y="1592079"/>
            <a:ext cx="2759593" cy="2069694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flipV="1">
            <a:off x="5497734" y="3714206"/>
            <a:ext cx="0" cy="16529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471607" y="3744684"/>
            <a:ext cx="154431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7032488" y="3021874"/>
            <a:ext cx="0" cy="7573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λ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 − 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Vtotal</m:t>
                    </m:r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rediction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error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099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Change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associative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strength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12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Learning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rate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(0≤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α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≤1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  <a:blipFill rotWithShape="0">
                <a:blip r:embed="rId3"/>
                <a:stretch>
                  <a:fillRect t="-108889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1960" y="1392511"/>
                <a:ext cx="184537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Absolute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US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" y="1392511"/>
                <a:ext cx="1845377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</m:sub>
                    </m:sSub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um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associative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strengths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all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CS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2"/>
          <p:cNvSpPr txBox="1">
            <a:spLocks/>
          </p:cNvSpPr>
          <p:nvPr/>
        </p:nvSpPr>
        <p:spPr>
          <a:xfrm>
            <a:off x="236711" y="83844"/>
            <a:ext cx="2863540" cy="657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 smtClean="0">
                <a:latin typeface="Times New Roman"/>
                <a:cs typeface="Times New Roman"/>
              </a:rPr>
              <a:t>∆V= α(λ - </a:t>
            </a:r>
            <a:r>
              <a:rPr lang="en-US" sz="2400" i="1" dirty="0" err="1" smtClean="0">
                <a:latin typeface="Times New Roman"/>
                <a:cs typeface="Times New Roman"/>
              </a:rPr>
              <a:t>V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total</a:t>
            </a:r>
            <a:r>
              <a:rPr lang="en-US" sz="2400" i="1" dirty="0" smtClean="0">
                <a:latin typeface="Times New Roman"/>
                <a:cs typeface="Times New Roman"/>
              </a:rPr>
              <a:t>)</a:t>
            </a:r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137106" y="2295634"/>
            <a:ext cx="32224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 smtClean="0"/>
              <a:t>Explanation of blocking</a:t>
            </a:r>
          </a:p>
          <a:p>
            <a:endParaRPr lang="en-US" sz="2400" u="sng" dirty="0" smtClean="0"/>
          </a:p>
          <a:p>
            <a:pPr algn="ctr"/>
            <a:r>
              <a:rPr lang="en-US" sz="2000" dirty="0" smtClean="0"/>
              <a:t>Phase 2 (AX+)</a:t>
            </a:r>
          </a:p>
          <a:p>
            <a:pPr algn="ctr"/>
            <a:r>
              <a:rPr lang="el-GR" sz="2000" dirty="0" smtClean="0"/>
              <a:t>α</a:t>
            </a:r>
            <a:r>
              <a:rPr lang="en-US" sz="2000" dirty="0" smtClean="0"/>
              <a:t> = 0.2, </a:t>
            </a:r>
            <a:r>
              <a:rPr lang="en-US" sz="2000" dirty="0" smtClean="0">
                <a:latin typeface="Times New Roman"/>
                <a:cs typeface="Times New Roman"/>
              </a:rPr>
              <a:t>λ = 1</a:t>
            </a:r>
            <a:endParaRPr lang="en-US" sz="20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646887"/>
              </p:ext>
            </p:extLst>
          </p:nvPr>
        </p:nvGraphicFramePr>
        <p:xfrm>
          <a:off x="107076" y="3951148"/>
          <a:ext cx="4308170" cy="15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634"/>
                <a:gridCol w="861634"/>
                <a:gridCol w="861634"/>
                <a:gridCol w="861634"/>
                <a:gridCol w="86163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Trial number</a:t>
                      </a:r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smtClean="0">
                          <a:latin typeface="Times New Roman"/>
                          <a:cs typeface="Times New Roman"/>
                        </a:rPr>
                        <a:t>λ - </a:t>
                      </a:r>
                      <a:r>
                        <a:rPr lang="en-US" sz="1200" i="1" dirty="0" err="1" smtClean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/>
                          <a:cs typeface="Times New Roman"/>
                        </a:rPr>
                        <a:t>total</a:t>
                      </a: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</a:t>
                      </a: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0.74+0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0.79+0.05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0.82+0.08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15832" y="3357236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A</a:t>
            </a:r>
            <a:endParaRPr lang="en-US" sz="2000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261431"/>
              </p:ext>
            </p:extLst>
          </p:nvPr>
        </p:nvGraphicFramePr>
        <p:xfrm>
          <a:off x="4625538" y="3951148"/>
          <a:ext cx="4308170" cy="15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634"/>
                <a:gridCol w="861634"/>
                <a:gridCol w="861634"/>
                <a:gridCol w="861634"/>
                <a:gridCol w="86163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Trial number</a:t>
                      </a:r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smtClean="0">
                          <a:latin typeface="Times New Roman"/>
                          <a:cs typeface="Times New Roman"/>
                        </a:rPr>
                        <a:t>λ - </a:t>
                      </a:r>
                      <a:r>
                        <a:rPr lang="en-US" sz="1200" i="1" dirty="0" err="1" smtClean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/>
                          <a:cs typeface="Times New Roman"/>
                        </a:rPr>
                        <a:t>total</a:t>
                      </a: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</a:t>
                      </a: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0.74+0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0.79+0.05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0.82+0.08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787892" y="3357235"/>
            <a:ext cx="344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X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λ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 − 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Vtotal</m:t>
                    </m:r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rediction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error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808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Change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associative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strength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12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Learning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rate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(0≤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α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≤1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  <a:blipFill rotWithShape="0">
                <a:blip r:embed="rId3"/>
                <a:stretch>
                  <a:fillRect t="-108889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1960" y="1392511"/>
                <a:ext cx="184056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Absolute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US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" y="1392511"/>
                <a:ext cx="1840568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</m:sub>
                    </m:sSub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um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associative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strengths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all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CS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2"/>
          <p:cNvSpPr txBox="1">
            <a:spLocks/>
          </p:cNvSpPr>
          <p:nvPr/>
        </p:nvSpPr>
        <p:spPr>
          <a:xfrm>
            <a:off x="236711" y="83844"/>
            <a:ext cx="2863540" cy="657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 smtClean="0">
                <a:latin typeface="Times New Roman"/>
                <a:cs typeface="Times New Roman"/>
              </a:rPr>
              <a:t>∆V= α(λ - </a:t>
            </a:r>
            <a:r>
              <a:rPr lang="en-US" sz="2400" i="1" dirty="0" err="1" smtClean="0">
                <a:latin typeface="Times New Roman"/>
                <a:cs typeface="Times New Roman"/>
              </a:rPr>
              <a:t>V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total</a:t>
            </a:r>
            <a:r>
              <a:rPr lang="en-US" sz="2400" i="1" dirty="0" smtClean="0">
                <a:latin typeface="Times New Roman"/>
                <a:cs typeface="Times New Roman"/>
              </a:rPr>
              <a:t>)</a:t>
            </a:r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137106" y="2295634"/>
            <a:ext cx="32224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 smtClean="0"/>
              <a:t>Explanation of blocking</a:t>
            </a:r>
          </a:p>
          <a:p>
            <a:endParaRPr lang="en-US" sz="2400" u="sng" dirty="0" smtClean="0"/>
          </a:p>
          <a:p>
            <a:pPr algn="ctr"/>
            <a:r>
              <a:rPr lang="en-US" sz="2000" dirty="0" smtClean="0"/>
              <a:t>Phase 2 (AX+)</a:t>
            </a:r>
          </a:p>
          <a:p>
            <a:pPr algn="ctr"/>
            <a:r>
              <a:rPr lang="el-GR" sz="2000" dirty="0" smtClean="0"/>
              <a:t>α</a:t>
            </a:r>
            <a:r>
              <a:rPr lang="en-US" sz="2000" dirty="0" smtClean="0"/>
              <a:t> = 0.2, </a:t>
            </a:r>
            <a:r>
              <a:rPr lang="en-US" sz="2000" dirty="0" smtClean="0">
                <a:latin typeface="Times New Roman"/>
                <a:cs typeface="Times New Roman"/>
              </a:rPr>
              <a:t>λ = 1</a:t>
            </a:r>
            <a:endParaRPr lang="en-US" sz="20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83195"/>
              </p:ext>
            </p:extLst>
          </p:nvPr>
        </p:nvGraphicFramePr>
        <p:xfrm>
          <a:off x="107076" y="3951148"/>
          <a:ext cx="4308170" cy="15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634"/>
                <a:gridCol w="861634"/>
                <a:gridCol w="861634"/>
                <a:gridCol w="861634"/>
                <a:gridCol w="86163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Trial number</a:t>
                      </a:r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smtClean="0">
                          <a:latin typeface="Times New Roman"/>
                          <a:cs typeface="Times New Roman"/>
                        </a:rPr>
                        <a:t>λ - </a:t>
                      </a:r>
                      <a:r>
                        <a:rPr lang="en-US" sz="1200" i="1" dirty="0" err="1" smtClean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/>
                          <a:cs typeface="Times New Roman"/>
                        </a:rPr>
                        <a:t>total</a:t>
                      </a: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</a:t>
                      </a: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0.74+0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0.79+0.05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0.82+0.08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15832" y="3357236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A</a:t>
            </a:r>
            <a:endParaRPr lang="en-US" sz="2000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81281"/>
              </p:ext>
            </p:extLst>
          </p:nvPr>
        </p:nvGraphicFramePr>
        <p:xfrm>
          <a:off x="4625538" y="3951148"/>
          <a:ext cx="4308170" cy="15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634"/>
                <a:gridCol w="861634"/>
                <a:gridCol w="861634"/>
                <a:gridCol w="861634"/>
                <a:gridCol w="86163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Trial number</a:t>
                      </a:r>
                      <a:endParaRPr lang="en-US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smtClean="0">
                          <a:latin typeface="Times New Roman"/>
                          <a:cs typeface="Times New Roman"/>
                        </a:rPr>
                        <a:t>λ - </a:t>
                      </a:r>
                      <a:r>
                        <a:rPr lang="en-US" sz="1200" i="1" dirty="0" err="1" smtClean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/>
                          <a:cs typeface="Times New Roman"/>
                        </a:rPr>
                        <a:t>total</a:t>
                      </a: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200" i="1" baseline="-25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</a:t>
                      </a: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0.74+0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0.79+0.05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0.82+0.08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787892" y="3357235"/>
            <a:ext cx="344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X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λ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 − 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Vtotal</m:t>
                    </m:r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rediction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error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220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Change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associative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strength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12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Learning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rate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(0≤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α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≤1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  <a:blipFill rotWithShape="0">
                <a:blip r:embed="rId3"/>
                <a:stretch>
                  <a:fillRect t="-108889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1960" y="1392511"/>
                <a:ext cx="184537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Absolute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US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" y="1392511"/>
                <a:ext cx="1845377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</m:sub>
                    </m:sSub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um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associative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strengths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all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CS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2"/>
          <p:cNvSpPr txBox="1">
            <a:spLocks/>
          </p:cNvSpPr>
          <p:nvPr/>
        </p:nvSpPr>
        <p:spPr>
          <a:xfrm>
            <a:off x="236711" y="83844"/>
            <a:ext cx="2863540" cy="657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 smtClean="0">
                <a:latin typeface="Times New Roman"/>
                <a:cs typeface="Times New Roman"/>
              </a:rPr>
              <a:t>∆V= α(λ - </a:t>
            </a:r>
            <a:r>
              <a:rPr lang="en-US" sz="2400" i="1" dirty="0" err="1" smtClean="0">
                <a:latin typeface="Times New Roman"/>
                <a:cs typeface="Times New Roman"/>
              </a:rPr>
              <a:t>V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total</a:t>
            </a:r>
            <a:r>
              <a:rPr lang="en-US" sz="2400" i="1" dirty="0" smtClean="0">
                <a:latin typeface="Times New Roman"/>
                <a:cs typeface="Times New Roman"/>
              </a:rPr>
              <a:t>)</a:t>
            </a:r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163555" y="2295634"/>
            <a:ext cx="3169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 smtClean="0"/>
              <a:t>Explanation of blocking</a:t>
            </a:r>
          </a:p>
          <a:p>
            <a:endParaRPr lang="en-US" sz="2400" u="sng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60659"/>
            <a:ext cx="3107946" cy="23309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798" y="3466186"/>
            <a:ext cx="3107947" cy="23309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829873" y="2908815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6429297" y="2908967"/>
            <a:ext cx="344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X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λ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 − 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Vtotal</m:t>
                    </m:r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rediction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error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677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Change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associative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strength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12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Learning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rate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(0≤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α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≤1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  <a:blipFill rotWithShape="0">
                <a:blip r:embed="rId3"/>
                <a:stretch>
                  <a:fillRect t="-108889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1960" y="1392511"/>
                <a:ext cx="184537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Absolute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US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" y="1392511"/>
                <a:ext cx="1845377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</m:sub>
                    </m:sSub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um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associative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strengths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all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CS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2"/>
          <p:cNvSpPr txBox="1">
            <a:spLocks/>
          </p:cNvSpPr>
          <p:nvPr/>
        </p:nvSpPr>
        <p:spPr>
          <a:xfrm>
            <a:off x="236711" y="83844"/>
            <a:ext cx="2863540" cy="657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 smtClean="0">
                <a:latin typeface="Times New Roman"/>
                <a:cs typeface="Times New Roman"/>
              </a:rPr>
              <a:t>∆V= α(λ - </a:t>
            </a:r>
            <a:r>
              <a:rPr lang="en-US" sz="2400" i="1" dirty="0" err="1" smtClean="0">
                <a:latin typeface="Times New Roman"/>
                <a:cs typeface="Times New Roman"/>
              </a:rPr>
              <a:t>V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total</a:t>
            </a:r>
            <a:r>
              <a:rPr lang="en-US" sz="2400" i="1" dirty="0" smtClean="0">
                <a:latin typeface="Times New Roman"/>
                <a:cs typeface="Times New Roman"/>
              </a:rPr>
              <a:t>)</a:t>
            </a:r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163555" y="2295634"/>
            <a:ext cx="3169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 smtClean="0"/>
              <a:t>Explanation of blocking</a:t>
            </a:r>
          </a:p>
          <a:p>
            <a:endParaRPr lang="en-US" sz="2400" u="sng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60659"/>
            <a:ext cx="3107946" cy="23309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798" y="3466186"/>
            <a:ext cx="3107947" cy="23309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829873" y="2908815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6429297" y="2908967"/>
            <a:ext cx="344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X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221911" y="720688"/>
                <a:ext cx="5857566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rgbClr val="FFC000"/>
                    </a:solidFill>
                  </a:rPr>
                  <a:t>By the time stimulus </a:t>
                </a:r>
                <a:r>
                  <a:rPr lang="en-US" sz="1600" b="1" i="1" dirty="0" smtClean="0">
                    <a:solidFill>
                      <a:srgbClr val="FFC000"/>
                    </a:solidFill>
                  </a:rPr>
                  <a:t>X</a:t>
                </a:r>
                <a:r>
                  <a:rPr lang="en-US" sz="1600" dirty="0" smtClean="0">
                    <a:solidFill>
                      <a:srgbClr val="FFC000"/>
                    </a:solidFill>
                  </a:rPr>
                  <a:t> is introduced in trial 7, stimulus </a:t>
                </a:r>
                <a:r>
                  <a:rPr lang="en-US" sz="1600" b="1" i="1" dirty="0" smtClean="0">
                    <a:solidFill>
                      <a:srgbClr val="FFC000"/>
                    </a:solidFill>
                  </a:rPr>
                  <a:t>A</a:t>
                </a:r>
                <a:r>
                  <a:rPr lang="en-US" sz="1600" dirty="0" smtClean="0">
                    <a:solidFill>
                      <a:srgbClr val="FFC000"/>
                    </a:solidFill>
                  </a:rPr>
                  <a:t> has already</a:t>
                </a:r>
              </a:p>
              <a:p>
                <a:pPr algn="ctr"/>
                <a:r>
                  <a:rPr lang="en-US" sz="1600" dirty="0" smtClean="0">
                    <a:solidFill>
                      <a:srgbClr val="FFC000"/>
                    </a:solidFill>
                  </a:rPr>
                  <a:t>gained substantial associative strength. This means that</a:t>
                </a:r>
              </a:p>
              <a:p>
                <a:pPr algn="ctr"/>
                <a:r>
                  <a:rPr lang="en-US" sz="1600" dirty="0" smtClean="0">
                    <a:solidFill>
                      <a:srgbClr val="FFC000"/>
                    </a:solidFill>
                  </a:rPr>
                  <a:t>the prediction error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600" i="1" dirty="0" smtClean="0">
                        <a:solidFill>
                          <a:srgbClr val="FFC000"/>
                        </a:solidFill>
                        <a:latin typeface="Times New Roman"/>
                        <a:cs typeface="Times New Roman"/>
                      </a:rPr>
                      <m:t>λ</m:t>
                    </m:r>
                    <m:r>
                      <m:rPr>
                        <m:nor/>
                      </m:rPr>
                      <a:rPr lang="en-US" sz="1600" i="1" dirty="0" smtClean="0">
                        <a:solidFill>
                          <a:srgbClr val="FFC000"/>
                        </a:solidFill>
                        <a:latin typeface="Times New Roman"/>
                        <a:cs typeface="Times New Roman"/>
                      </a:rPr>
                      <m:t> − </m:t>
                    </m:r>
                    <m:r>
                      <m:rPr>
                        <m:nor/>
                      </m:rPr>
                      <a:rPr lang="en-US" sz="1600" i="1" dirty="0" smtClean="0">
                        <a:solidFill>
                          <a:srgbClr val="FFC000"/>
                        </a:solidFill>
                        <a:latin typeface="Times New Roman"/>
                        <a:cs typeface="Times New Roman"/>
                      </a:rPr>
                      <m:t>Vtotal</m:t>
                    </m:r>
                  </m:oMath>
                </a14:m>
                <a:r>
                  <a:rPr lang="en-US" sz="1600" dirty="0" smtClean="0">
                    <a:solidFill>
                      <a:srgbClr val="FFC000"/>
                    </a:solidFill>
                    <a:latin typeface="Times New Roman"/>
                    <a:cs typeface="Times New Roman"/>
                  </a:rPr>
                  <a:t>)</a:t>
                </a:r>
                <a:r>
                  <a:rPr lang="en-US" sz="1600" dirty="0" smtClean="0">
                    <a:solidFill>
                      <a:srgbClr val="FFC000"/>
                    </a:solidFill>
                  </a:rPr>
                  <a:t> to stimulus </a:t>
                </a:r>
                <a:r>
                  <a:rPr lang="en-US" sz="1600" b="1" i="1" dirty="0" smtClean="0">
                    <a:solidFill>
                      <a:srgbClr val="FFC000"/>
                    </a:solidFill>
                  </a:rPr>
                  <a:t>X </a:t>
                </a:r>
                <a:r>
                  <a:rPr lang="en-US" sz="1600" dirty="0" smtClean="0">
                    <a:solidFill>
                      <a:srgbClr val="FFC000"/>
                    </a:solidFill>
                  </a:rPr>
                  <a:t>will be small, and </a:t>
                </a:r>
              </a:p>
              <a:p>
                <a:pPr algn="ctr"/>
                <a:r>
                  <a:rPr lang="en-US" sz="1600" dirty="0" smtClean="0">
                    <a:solidFill>
                      <a:srgbClr val="FFC000"/>
                    </a:solidFill>
                  </a:rPr>
                  <a:t>thus its associative value will not be learned as well.</a:t>
                </a:r>
              </a:p>
              <a:p>
                <a:endParaRPr lang="en-US" sz="2400" u="sng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1911" y="720688"/>
                <a:ext cx="5857566" cy="1446550"/>
              </a:xfrm>
              <a:prstGeom prst="rect">
                <a:avLst/>
              </a:prstGeom>
              <a:blipFill rotWithShape="0">
                <a:blip r:embed="rId8"/>
                <a:stretch>
                  <a:fillRect l="-208" t="-1261" r="-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λ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 − 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Vtotal</m:t>
                    </m:r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rediction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error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295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Change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associative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strength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12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Learning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rate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(0≤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α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≤1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  <a:blipFill rotWithShape="0">
                <a:blip r:embed="rId3"/>
                <a:stretch>
                  <a:fillRect t="-108889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</m:sub>
                    </m:sSub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um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associative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strengths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all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CS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2"/>
          <p:cNvSpPr txBox="1">
            <a:spLocks/>
          </p:cNvSpPr>
          <p:nvPr/>
        </p:nvSpPr>
        <p:spPr>
          <a:xfrm>
            <a:off x="236711" y="83844"/>
            <a:ext cx="2863540" cy="657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 smtClean="0">
                <a:latin typeface="Times New Roman"/>
                <a:cs typeface="Times New Roman"/>
              </a:rPr>
              <a:t>∆V= α(λ - </a:t>
            </a:r>
            <a:r>
              <a:rPr lang="en-US" sz="2400" i="1" dirty="0" err="1" smtClean="0">
                <a:latin typeface="Times New Roman"/>
                <a:cs typeface="Times New Roman"/>
              </a:rPr>
              <a:t>V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total</a:t>
            </a:r>
            <a:r>
              <a:rPr lang="en-US" sz="2400" i="1" dirty="0" smtClean="0">
                <a:latin typeface="Times New Roman"/>
                <a:cs typeface="Times New Roman"/>
              </a:rPr>
              <a:t>)</a:t>
            </a:r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114890" y="2295634"/>
            <a:ext cx="32669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 smtClean="0"/>
              <a:t>Weird model predictions</a:t>
            </a:r>
          </a:p>
          <a:p>
            <a:endParaRPr lang="en-US" sz="2400" u="sng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λ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 − 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Vtotal</m:t>
                    </m:r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rediction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error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Content Placeholder 7"/>
          <p:cNvGraphicFramePr>
            <a:graphicFrameLocks/>
          </p:cNvGraphicFramePr>
          <p:nvPr>
            <p:extLst/>
          </p:nvPr>
        </p:nvGraphicFramePr>
        <p:xfrm>
          <a:off x="984416" y="2836030"/>
          <a:ext cx="238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+ (10)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  <a:sym typeface="Wingdings" panose="05000000000000000000" pitchFamily="2" charset="2"/>
                        </a:rPr>
                        <a:t>+ (10) </a:t>
                      </a:r>
                      <a:endParaRPr lang="en-US" b="1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+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</a:rPr>
                        <a:t> (10)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- (10)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Content Placeholder 7"/>
          <p:cNvGraphicFramePr>
            <a:graphicFrameLocks/>
          </p:cNvGraphicFramePr>
          <p:nvPr>
            <p:extLst/>
          </p:nvPr>
        </p:nvGraphicFramePr>
        <p:xfrm>
          <a:off x="3653593" y="2836030"/>
          <a:ext cx="2387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+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(4)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+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</a:rPr>
                        <a:t> (4)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- (4)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Content Placeholder 7"/>
          <p:cNvGraphicFramePr>
            <a:graphicFrameLocks/>
          </p:cNvGraphicFramePr>
          <p:nvPr>
            <p:extLst/>
          </p:nvPr>
        </p:nvGraphicFramePr>
        <p:xfrm>
          <a:off x="6364393" y="2840542"/>
          <a:ext cx="2387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?</a:t>
                      </a:r>
                      <a:endParaRPr lang="en-US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?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b="1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793706" y="37572"/>
            <a:ext cx="3437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C000"/>
                </a:solidFill>
              </a:rPr>
              <a:t>Takahashi</a:t>
            </a:r>
            <a:r>
              <a:rPr lang="en-US" sz="1200" dirty="0">
                <a:solidFill>
                  <a:srgbClr val="FFC000"/>
                </a:solidFill>
              </a:rPr>
              <a:t> </a:t>
            </a:r>
            <a:r>
              <a:rPr lang="en-US" sz="1200" dirty="0" smtClean="0">
                <a:solidFill>
                  <a:srgbClr val="FFC000"/>
                </a:solidFill>
              </a:rPr>
              <a:t>et al. (2009</a:t>
            </a:r>
            <a:r>
              <a:rPr lang="en-US" sz="1200" dirty="0">
                <a:solidFill>
                  <a:srgbClr val="FFC000"/>
                </a:solidFill>
              </a:rPr>
              <a:t>). The orbitofrontal cortex and ventral tegmental area are necessary for learning from unexpected outcomes. </a:t>
            </a:r>
            <a:r>
              <a:rPr lang="en-US" sz="1200" i="1" dirty="0">
                <a:solidFill>
                  <a:srgbClr val="FFC000"/>
                </a:solidFill>
              </a:rPr>
              <a:t>Neuron</a:t>
            </a:r>
            <a:r>
              <a:rPr lang="en-US" sz="1200" dirty="0">
                <a:solidFill>
                  <a:srgbClr val="FFC000"/>
                </a:solidFill>
              </a:rPr>
              <a:t>, </a:t>
            </a:r>
            <a:r>
              <a:rPr lang="en-US" sz="1200" i="1" dirty="0">
                <a:solidFill>
                  <a:srgbClr val="FFC000"/>
                </a:solidFill>
              </a:rPr>
              <a:t>62</a:t>
            </a:r>
            <a:r>
              <a:rPr lang="en-US" sz="1200" dirty="0">
                <a:solidFill>
                  <a:srgbClr val="FFC000"/>
                </a:solidFill>
              </a:rPr>
              <a:t>(2), 269–80. </a:t>
            </a:r>
            <a:endParaRPr lang="en-US" sz="1200" dirty="0">
              <a:solidFill>
                <a:srgbClr val="FFC000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1960" y="1392511"/>
                <a:ext cx="184056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Absolute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US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" y="1392511"/>
                <a:ext cx="1840568" cy="27699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680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Change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associative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strength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12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Learning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rate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(0≤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α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≤1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  <a:blipFill rotWithShape="0">
                <a:blip r:embed="rId3"/>
                <a:stretch>
                  <a:fillRect t="-108889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</m:sub>
                    </m:sSub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um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associative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strengths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all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CS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2"/>
          <p:cNvSpPr txBox="1">
            <a:spLocks/>
          </p:cNvSpPr>
          <p:nvPr/>
        </p:nvSpPr>
        <p:spPr>
          <a:xfrm>
            <a:off x="236711" y="83844"/>
            <a:ext cx="2863540" cy="657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 smtClean="0">
                <a:latin typeface="Times New Roman"/>
                <a:cs typeface="Times New Roman"/>
              </a:rPr>
              <a:t>∆V= α(λ - </a:t>
            </a:r>
            <a:r>
              <a:rPr lang="en-US" sz="2400" i="1" dirty="0" err="1" smtClean="0">
                <a:latin typeface="Times New Roman"/>
                <a:cs typeface="Times New Roman"/>
              </a:rPr>
              <a:t>V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total</a:t>
            </a:r>
            <a:r>
              <a:rPr lang="en-US" sz="2400" i="1" dirty="0" smtClean="0">
                <a:latin typeface="Times New Roman"/>
                <a:cs typeface="Times New Roman"/>
              </a:rPr>
              <a:t>)</a:t>
            </a:r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114890" y="2295634"/>
            <a:ext cx="32669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 smtClean="0"/>
              <a:t>Weird model predictions</a:t>
            </a:r>
          </a:p>
          <a:p>
            <a:endParaRPr lang="en-US" sz="2400" u="sng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λ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 − 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Vtotal</m:t>
                    </m:r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rediction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error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6107914"/>
              </p:ext>
            </p:extLst>
          </p:nvPr>
        </p:nvGraphicFramePr>
        <p:xfrm>
          <a:off x="984416" y="2836030"/>
          <a:ext cx="238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+ (10)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  <a:sym typeface="Wingdings" panose="05000000000000000000" pitchFamily="2" charset="2"/>
                        </a:rPr>
                        <a:t>+ (10) </a:t>
                      </a:r>
                      <a:endParaRPr lang="en-US" b="1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+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</a:rPr>
                        <a:t> (10)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- (10)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6001665"/>
              </p:ext>
            </p:extLst>
          </p:nvPr>
        </p:nvGraphicFramePr>
        <p:xfrm>
          <a:off x="3653593" y="2836030"/>
          <a:ext cx="2387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+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(4)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+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</a:rPr>
                        <a:t> (4)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- (4)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2877757"/>
              </p:ext>
            </p:extLst>
          </p:nvPr>
        </p:nvGraphicFramePr>
        <p:xfrm>
          <a:off x="6364393" y="2840542"/>
          <a:ext cx="2387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?</a:t>
                      </a:r>
                      <a:endParaRPr lang="en-US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?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b="1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3" y="4396945"/>
            <a:ext cx="8277913" cy="23783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3706" y="37572"/>
            <a:ext cx="3437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C000"/>
                </a:solidFill>
              </a:rPr>
              <a:t>Takahashi</a:t>
            </a:r>
            <a:r>
              <a:rPr lang="en-US" sz="1200" dirty="0">
                <a:solidFill>
                  <a:srgbClr val="FFC000"/>
                </a:solidFill>
              </a:rPr>
              <a:t> </a:t>
            </a:r>
            <a:r>
              <a:rPr lang="en-US" sz="1200" dirty="0" smtClean="0">
                <a:solidFill>
                  <a:srgbClr val="FFC000"/>
                </a:solidFill>
              </a:rPr>
              <a:t>et al. (2009</a:t>
            </a:r>
            <a:r>
              <a:rPr lang="en-US" sz="1200" dirty="0">
                <a:solidFill>
                  <a:srgbClr val="FFC000"/>
                </a:solidFill>
              </a:rPr>
              <a:t>). The orbitofrontal cortex and ventral tegmental area are necessary for learning from unexpected outcomes. </a:t>
            </a:r>
            <a:r>
              <a:rPr lang="en-US" sz="1200" i="1" dirty="0">
                <a:solidFill>
                  <a:srgbClr val="FFC000"/>
                </a:solidFill>
              </a:rPr>
              <a:t>Neuron</a:t>
            </a:r>
            <a:r>
              <a:rPr lang="en-US" sz="1200" dirty="0">
                <a:solidFill>
                  <a:srgbClr val="FFC000"/>
                </a:solidFill>
              </a:rPr>
              <a:t>, </a:t>
            </a:r>
            <a:r>
              <a:rPr lang="en-US" sz="1200" i="1" dirty="0">
                <a:solidFill>
                  <a:srgbClr val="FFC000"/>
                </a:solidFill>
              </a:rPr>
              <a:t>62</a:t>
            </a:r>
            <a:r>
              <a:rPr lang="en-US" sz="1200" dirty="0">
                <a:solidFill>
                  <a:srgbClr val="FFC000"/>
                </a:solidFill>
              </a:rPr>
              <a:t>(2), 269–80. </a:t>
            </a:r>
            <a:endParaRPr lang="en-US" sz="1200" dirty="0">
              <a:solidFill>
                <a:srgbClr val="FFC000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1960" y="1392511"/>
                <a:ext cx="184056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Absolute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US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" y="1392511"/>
                <a:ext cx="1840568" cy="27699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332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Change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associative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i="0">
                          <a:latin typeface="Cambria Math" panose="02040503050406030204" pitchFamily="18" charset="0"/>
                        </a:rPr>
                        <m:t>strength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0" y="683903"/>
                <a:ext cx="2604239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12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Learning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rate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 (0≤</m:t>
                          </m:r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α</m:t>
                          </m:r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≤1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3185" y="1017683"/>
                <a:ext cx="3715820" cy="276999"/>
              </a:xfrm>
              <a:prstGeom prst="rect">
                <a:avLst/>
              </a:prstGeom>
              <a:blipFill rotWithShape="0">
                <a:blip r:embed="rId3"/>
                <a:stretch>
                  <a:fillRect t="-108889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</m:sub>
                    </m:sSub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um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associative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strengths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all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CS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6" y="1761843"/>
                <a:ext cx="3281219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2"/>
          <p:cNvSpPr txBox="1">
            <a:spLocks/>
          </p:cNvSpPr>
          <p:nvPr/>
        </p:nvSpPr>
        <p:spPr>
          <a:xfrm>
            <a:off x="236711" y="83844"/>
            <a:ext cx="2863540" cy="657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 smtClean="0">
                <a:latin typeface="Times New Roman"/>
                <a:cs typeface="Times New Roman"/>
              </a:rPr>
              <a:t>∆V= α(λ - </a:t>
            </a:r>
            <a:r>
              <a:rPr lang="en-US" sz="2400" i="1" dirty="0" err="1" smtClean="0">
                <a:latin typeface="Times New Roman"/>
                <a:cs typeface="Times New Roman"/>
              </a:rPr>
              <a:t>V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total</a:t>
            </a:r>
            <a:r>
              <a:rPr lang="en-US" sz="2400" i="1" dirty="0" smtClean="0">
                <a:latin typeface="Times New Roman"/>
                <a:cs typeface="Times New Roman"/>
              </a:rPr>
              <a:t>)</a:t>
            </a:r>
            <a:endParaRPr lang="en-US" sz="24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114890" y="2295634"/>
            <a:ext cx="32669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 smtClean="0"/>
              <a:t>Weird model predictions</a:t>
            </a:r>
          </a:p>
          <a:p>
            <a:endParaRPr lang="en-US" sz="2400" u="sng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λ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 − </m:t>
                    </m:r>
                    <m:r>
                      <m:rPr>
                        <m:nor/>
                      </m:rPr>
                      <a:rPr lang="en-US" sz="1200" i="1" dirty="0" smtClean="0">
                        <a:latin typeface="Times New Roman"/>
                        <a:cs typeface="Times New Roman"/>
                      </a:rPr>
                      <m:t>Vtotal</m:t>
                    </m:r>
                    <m:r>
                      <a:rPr lang="en-US" sz="1200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rediction</m:t>
                    </m:r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error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63" y="2137304"/>
                <a:ext cx="1926618" cy="27699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Content Placeholder 7"/>
          <p:cNvGraphicFramePr>
            <a:graphicFrameLocks/>
          </p:cNvGraphicFramePr>
          <p:nvPr>
            <p:extLst/>
          </p:nvPr>
        </p:nvGraphicFramePr>
        <p:xfrm>
          <a:off x="984416" y="2836030"/>
          <a:ext cx="238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+ (10)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  <a:sym typeface="Wingdings" panose="05000000000000000000" pitchFamily="2" charset="2"/>
                        </a:rPr>
                        <a:t>+ (10) </a:t>
                      </a:r>
                      <a:endParaRPr lang="en-US" b="1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+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</a:rPr>
                        <a:t> (10)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- (10)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Content Placeholder 7"/>
          <p:cNvGraphicFramePr>
            <a:graphicFrameLocks/>
          </p:cNvGraphicFramePr>
          <p:nvPr>
            <p:extLst/>
          </p:nvPr>
        </p:nvGraphicFramePr>
        <p:xfrm>
          <a:off x="3653593" y="2836030"/>
          <a:ext cx="2387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+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(4)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+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</a:rPr>
                        <a:t> (4)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- (4)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Content Placeholder 7"/>
          <p:cNvGraphicFramePr>
            <a:graphicFrameLocks/>
          </p:cNvGraphicFramePr>
          <p:nvPr>
            <p:extLst/>
          </p:nvPr>
        </p:nvGraphicFramePr>
        <p:xfrm>
          <a:off x="6364393" y="2840542"/>
          <a:ext cx="2387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?</a:t>
                      </a:r>
                      <a:endParaRPr lang="en-US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?</a:t>
                      </a:r>
                      <a:r>
                        <a:rPr lang="en-US" sz="18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b="1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3" y="4396945"/>
            <a:ext cx="8277913" cy="23783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3706" y="37572"/>
            <a:ext cx="3437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C000"/>
                </a:solidFill>
              </a:rPr>
              <a:t>Takahashi</a:t>
            </a:r>
            <a:r>
              <a:rPr lang="en-US" sz="1200" dirty="0">
                <a:solidFill>
                  <a:srgbClr val="FFC000"/>
                </a:solidFill>
              </a:rPr>
              <a:t> </a:t>
            </a:r>
            <a:r>
              <a:rPr lang="en-US" sz="1200" dirty="0" smtClean="0">
                <a:solidFill>
                  <a:srgbClr val="FFC000"/>
                </a:solidFill>
              </a:rPr>
              <a:t>et al. (2009</a:t>
            </a:r>
            <a:r>
              <a:rPr lang="en-US" sz="1200" dirty="0">
                <a:solidFill>
                  <a:srgbClr val="FFC000"/>
                </a:solidFill>
              </a:rPr>
              <a:t>). The orbitofrontal cortex and ventral tegmental area are necessary for learning from unexpected outcomes. </a:t>
            </a:r>
            <a:r>
              <a:rPr lang="en-US" sz="1200" i="1" dirty="0">
                <a:solidFill>
                  <a:srgbClr val="FFC000"/>
                </a:solidFill>
              </a:rPr>
              <a:t>Neuron</a:t>
            </a:r>
            <a:r>
              <a:rPr lang="en-US" sz="1200" dirty="0">
                <a:solidFill>
                  <a:srgbClr val="FFC000"/>
                </a:solidFill>
              </a:rPr>
              <a:t>, </a:t>
            </a:r>
            <a:r>
              <a:rPr lang="en-US" sz="1200" i="1" dirty="0">
                <a:solidFill>
                  <a:srgbClr val="FFC000"/>
                </a:solidFill>
              </a:rPr>
              <a:t>62</a:t>
            </a:r>
            <a:r>
              <a:rPr lang="en-US" sz="1200" dirty="0">
                <a:solidFill>
                  <a:srgbClr val="FFC000"/>
                </a:solidFill>
              </a:rPr>
              <a:t>(2), 269–80. </a:t>
            </a:r>
            <a:endParaRPr lang="en-US" sz="1200" dirty="0">
              <a:solidFill>
                <a:srgbClr val="FFC000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24503" y="4693920"/>
            <a:ext cx="1295743" cy="18897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6890766" y="2324685"/>
            <a:ext cx="1371487" cy="236923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708204" y="1411404"/>
            <a:ext cx="5019542" cy="830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The combined associative strengths of A</a:t>
            </a:r>
            <a:r>
              <a:rPr lang="en-US" sz="1200" baseline="-25000" dirty="0" smtClean="0"/>
              <a:t>1  </a:t>
            </a:r>
            <a:r>
              <a:rPr lang="en-US" sz="1200" dirty="0" smtClean="0"/>
              <a:t>and V</a:t>
            </a:r>
            <a:r>
              <a:rPr lang="en-US" sz="1200" baseline="-25000" dirty="0" smtClean="0"/>
              <a:t>1</a:t>
            </a:r>
            <a:r>
              <a:rPr lang="en-US" sz="1200" dirty="0" smtClean="0"/>
              <a:t> in the compound phase induced an </a:t>
            </a:r>
            <a:r>
              <a:rPr lang="en-US" sz="1200" dirty="0" err="1" smtClean="0"/>
              <a:t>overexpectation</a:t>
            </a:r>
            <a:r>
              <a:rPr lang="en-US" sz="1200" dirty="0" smtClean="0"/>
              <a:t> of reward (</a:t>
            </a:r>
            <a:r>
              <a:rPr lang="en-US" sz="1200" i="1" dirty="0" err="1" smtClean="0">
                <a:latin typeface="Times New Roman"/>
                <a:cs typeface="Times New Roman"/>
              </a:rPr>
              <a:t>V</a:t>
            </a:r>
            <a:r>
              <a:rPr lang="en-US" sz="1200" i="1" baseline="-25000" dirty="0" err="1" smtClean="0">
                <a:latin typeface="Times New Roman"/>
                <a:cs typeface="Times New Roman"/>
              </a:rPr>
              <a:t>total</a:t>
            </a:r>
            <a:r>
              <a:rPr lang="en-US" sz="1200" dirty="0" smtClean="0"/>
              <a:t> exceeded </a:t>
            </a:r>
            <a:r>
              <a:rPr lang="en-US" sz="1200" i="1" dirty="0" smtClean="0">
                <a:latin typeface="Times New Roman"/>
                <a:cs typeface="Times New Roman"/>
              </a:rPr>
              <a:t>λ).</a:t>
            </a:r>
            <a:r>
              <a:rPr lang="en-US" sz="1200" dirty="0" smtClean="0"/>
              <a:t> When that </a:t>
            </a:r>
            <a:r>
              <a:rPr lang="en-US" sz="1200" dirty="0" err="1" smtClean="0"/>
              <a:t>overexpectation</a:t>
            </a:r>
            <a:r>
              <a:rPr lang="en-US" sz="1200" dirty="0" smtClean="0"/>
              <a:t> was not met, it produced a negative prediction error, and thus a decrement in associative strength.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1960" y="1392511"/>
                <a:ext cx="184056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Absolute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US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" y="1392511"/>
                <a:ext cx="1840568" cy="27699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770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63328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52228" y="2898598"/>
            <a:ext cx="51933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C000"/>
                </a:solidFill>
              </a:rPr>
              <a:t>Dopamine neurons encode prediction errors!</a:t>
            </a:r>
          </a:p>
          <a:p>
            <a:pPr algn="ctr"/>
            <a:endParaRPr lang="en-US" sz="2000" dirty="0">
              <a:solidFill>
                <a:srgbClr val="FFC000"/>
              </a:solidFill>
            </a:endParaRPr>
          </a:p>
          <a:p>
            <a:pPr algn="ctr"/>
            <a:r>
              <a:rPr lang="en-US" sz="2000" dirty="0" smtClean="0">
                <a:solidFill>
                  <a:srgbClr val="FFC000"/>
                </a:solidFill>
              </a:rPr>
              <a:t>…although the data are explained by a more sophisticated algorithm than the RW model.</a:t>
            </a:r>
          </a:p>
        </p:txBody>
      </p:sp>
    </p:spTree>
    <p:extLst>
      <p:ext uri="{BB962C8B-B14F-4D97-AF65-F5344CB8AC3E}">
        <p14:creationId xmlns:p14="http://schemas.microsoft.com/office/powerpoint/2010/main" val="304059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348" y="0"/>
            <a:ext cx="5837590" cy="34792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900" y="3891371"/>
            <a:ext cx="8897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C000"/>
                </a:solidFill>
              </a:rPr>
              <a:t>Dopamine encodes prediction errors, and </a:t>
            </a:r>
            <a:r>
              <a:rPr lang="en-US" sz="2000" dirty="0">
                <a:solidFill>
                  <a:srgbClr val="FFC000"/>
                </a:solidFill>
              </a:rPr>
              <a:t>addictive drugs </a:t>
            </a:r>
            <a:r>
              <a:rPr lang="en-US" sz="2000" dirty="0" smtClean="0">
                <a:solidFill>
                  <a:srgbClr val="FFC000"/>
                </a:solidFill>
              </a:rPr>
              <a:t>increase dopamine levels.</a:t>
            </a:r>
          </a:p>
          <a:p>
            <a:pPr algn="ctr"/>
            <a:endParaRPr lang="en-US" sz="2000" dirty="0">
              <a:solidFill>
                <a:srgbClr val="FFC000"/>
              </a:solidFill>
            </a:endParaRPr>
          </a:p>
          <a:p>
            <a:pPr algn="ctr"/>
            <a:endParaRPr lang="en-US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17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348" y="0"/>
            <a:ext cx="5837590" cy="34792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900" y="3891371"/>
            <a:ext cx="88978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C000"/>
                </a:solidFill>
              </a:rPr>
              <a:t>Dopamine encodes prediction errors, and </a:t>
            </a:r>
            <a:r>
              <a:rPr lang="en-US" sz="2000" dirty="0">
                <a:solidFill>
                  <a:srgbClr val="FFC000"/>
                </a:solidFill>
              </a:rPr>
              <a:t>addictive drugs </a:t>
            </a:r>
            <a:r>
              <a:rPr lang="en-US" sz="2000" dirty="0" smtClean="0">
                <a:solidFill>
                  <a:srgbClr val="FFC000"/>
                </a:solidFill>
              </a:rPr>
              <a:t>increase dopamine levels.</a:t>
            </a:r>
          </a:p>
          <a:p>
            <a:pPr algn="ctr"/>
            <a:endParaRPr lang="en-US" sz="2000" dirty="0">
              <a:solidFill>
                <a:srgbClr val="FFC000"/>
              </a:solidFill>
            </a:endParaRPr>
          </a:p>
          <a:p>
            <a:pPr algn="ctr"/>
            <a:r>
              <a:rPr lang="en-US" sz="2000" dirty="0" smtClean="0">
                <a:solidFill>
                  <a:srgbClr val="FFC000"/>
                </a:solidFill>
              </a:rPr>
              <a:t>Is it possible to explain addiction in terms of prediction errors?</a:t>
            </a:r>
          </a:p>
          <a:p>
            <a:pPr algn="ctr"/>
            <a:endParaRPr lang="en-US" sz="2000" dirty="0">
              <a:solidFill>
                <a:srgbClr val="FFC000"/>
              </a:solidFill>
            </a:endParaRPr>
          </a:p>
          <a:p>
            <a:pPr algn="ctr"/>
            <a:endParaRPr lang="en-US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27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348" y="0"/>
            <a:ext cx="5837590" cy="34792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900" y="3891371"/>
            <a:ext cx="88978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C000"/>
                </a:solidFill>
              </a:rPr>
              <a:t>Dopamine encodes prediction errors, and </a:t>
            </a:r>
            <a:r>
              <a:rPr lang="en-US" sz="2000" dirty="0">
                <a:solidFill>
                  <a:srgbClr val="FFC000"/>
                </a:solidFill>
              </a:rPr>
              <a:t>addictive drugs </a:t>
            </a:r>
            <a:r>
              <a:rPr lang="en-US" sz="2000" dirty="0" smtClean="0">
                <a:solidFill>
                  <a:srgbClr val="FFC000"/>
                </a:solidFill>
              </a:rPr>
              <a:t>increase dopamine levels.</a:t>
            </a:r>
          </a:p>
          <a:p>
            <a:pPr algn="ctr"/>
            <a:endParaRPr lang="en-US" sz="2000" dirty="0">
              <a:solidFill>
                <a:srgbClr val="FFC000"/>
              </a:solidFill>
            </a:endParaRPr>
          </a:p>
          <a:p>
            <a:pPr algn="ctr"/>
            <a:r>
              <a:rPr lang="en-US" sz="2000" dirty="0" smtClean="0">
                <a:solidFill>
                  <a:srgbClr val="FFC000"/>
                </a:solidFill>
              </a:rPr>
              <a:t>Is it possible to explain addiction in terms of prediction errors?</a:t>
            </a:r>
          </a:p>
          <a:p>
            <a:pPr algn="ctr"/>
            <a:endParaRPr lang="en-US" sz="2000" dirty="0">
              <a:solidFill>
                <a:srgbClr val="FFC000"/>
              </a:solidFill>
            </a:endParaRPr>
          </a:p>
          <a:p>
            <a:pPr algn="ctr"/>
            <a:r>
              <a:rPr lang="en-US" sz="2000" dirty="0" smtClean="0">
                <a:solidFill>
                  <a:srgbClr val="FFC000"/>
                </a:solidFill>
              </a:rPr>
              <a:t>The stimuli that are associated with drug intake are capable of acquiring infinite associative </a:t>
            </a:r>
            <a:r>
              <a:rPr lang="en-US" sz="2000" dirty="0" smtClean="0">
                <a:solidFill>
                  <a:srgbClr val="FFC000"/>
                </a:solidFill>
              </a:rPr>
              <a:t>strength </a:t>
            </a:r>
            <a:r>
              <a:rPr lang="en-US" sz="2000" dirty="0" smtClean="0">
                <a:solidFill>
                  <a:srgbClr val="FFC000"/>
                </a:solidFill>
              </a:rPr>
              <a:t>because drug intake produces a surge in dopamine, which means that the prediction error at the time of drug intake will always be positive.</a:t>
            </a:r>
            <a:endParaRPr lang="en-US" sz="2000" dirty="0">
              <a:solidFill>
                <a:srgbClr val="FFC000"/>
              </a:solidFill>
            </a:endParaRPr>
          </a:p>
          <a:p>
            <a:pPr algn="ctr"/>
            <a:endParaRPr lang="en-US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56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348" y="0"/>
            <a:ext cx="5837590" cy="34792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3267" y="4370012"/>
            <a:ext cx="7286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C000"/>
                </a:solidFill>
              </a:rPr>
              <a:t>Drug addiction is simply a case of getting tricked into believing the state of the world is better than expected, even when it is not</a:t>
            </a:r>
            <a:r>
              <a:rPr lang="en-US" sz="2000" smtClean="0">
                <a:solidFill>
                  <a:srgbClr val="FFC000"/>
                </a:solidFill>
              </a:rPr>
              <a:t>. </a:t>
            </a:r>
            <a:endParaRPr lang="en-US" sz="2000" dirty="0">
              <a:solidFill>
                <a:srgbClr val="FFC000"/>
              </a:solidFill>
            </a:endParaRPr>
          </a:p>
          <a:p>
            <a:pPr algn="ctr"/>
            <a:endParaRPr lang="en-US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12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Failures of 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22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Failures of 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41300" y="1316038"/>
            <a:ext cx="9055100" cy="5694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Extinction of conditioned inhibition	</a:t>
            </a:r>
          </a:p>
          <a:p>
            <a:pPr marL="0" indent="0">
              <a:buFont typeface="Arial" pitchFamily="34" charset="0"/>
              <a:buNone/>
            </a:pP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254840" y="2205202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A+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800182" y="2389868"/>
            <a:ext cx="122439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99027" y="2205202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US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85358" y="2872444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AB-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800182" y="3057110"/>
            <a:ext cx="122439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199027" y="2872444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nothing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2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Failures of 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41300" y="1316038"/>
            <a:ext cx="9055100" cy="5694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Extinction of conditioned inhibition	</a:t>
            </a:r>
          </a:p>
          <a:p>
            <a:pPr marL="0" indent="0">
              <a:buFont typeface="Arial" pitchFamily="34" charset="0"/>
              <a:buNone/>
            </a:pP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254840" y="2205202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A+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800182" y="2389868"/>
            <a:ext cx="122439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99027" y="2205202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US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85358" y="2872444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AB-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800182" y="3057110"/>
            <a:ext cx="122439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199027" y="2872444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nothing</a:t>
            </a: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24" y="3426442"/>
            <a:ext cx="7653885" cy="317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332411" y="3518263"/>
            <a:ext cx="1297578" cy="3483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116285" y="3537624"/>
            <a:ext cx="1297578" cy="3483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14800" y="4398865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146768" y="5498697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159830" y="4393090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160618" y="5495809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537006" y="5117947"/>
            <a:ext cx="857955" cy="2022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641669" y="3467954"/>
            <a:ext cx="3760540" cy="31131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999450" y="4359774"/>
            <a:ext cx="478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A+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8831" y="5058151"/>
            <a:ext cx="549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AB-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99450" y="5791882"/>
            <a:ext cx="549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B-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59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Failures of 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41300" y="1316038"/>
            <a:ext cx="9055100" cy="5694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Extinction of conditioned inhibition	</a:t>
            </a:r>
          </a:p>
          <a:p>
            <a:pPr marL="0" indent="0">
              <a:buFont typeface="Arial" pitchFamily="34" charset="0"/>
              <a:buNone/>
            </a:pP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254840" y="2205202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A+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800182" y="2389868"/>
            <a:ext cx="122439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99027" y="2205202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US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85358" y="2872444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AB-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800182" y="3057110"/>
            <a:ext cx="122439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199027" y="2872444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nothing</a:t>
            </a: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24" y="3426442"/>
            <a:ext cx="7653885" cy="317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332411" y="3518263"/>
            <a:ext cx="1297578" cy="3483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116285" y="3537624"/>
            <a:ext cx="1297578" cy="3483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14800" y="4398865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146768" y="5498697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159830" y="4393090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160618" y="5495809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537006" y="5117947"/>
            <a:ext cx="857955" cy="2022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641669" y="3467954"/>
            <a:ext cx="3760540" cy="31131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999450" y="4359774"/>
            <a:ext cx="478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A+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8831" y="5058151"/>
            <a:ext cx="549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AB-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99450" y="5791882"/>
            <a:ext cx="549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B-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2743200" y="2402296"/>
            <a:ext cx="44215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758440" y="2374251"/>
            <a:ext cx="1" cy="198552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411522" y="3187875"/>
            <a:ext cx="1" cy="168674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4460925" y="5760261"/>
            <a:ext cx="135026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851245" y="5593780"/>
            <a:ext cx="104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Inferred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28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Failures of 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41300" y="1316038"/>
            <a:ext cx="9055100" cy="5694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Extinction of conditioned inhibition	</a:t>
            </a:r>
          </a:p>
          <a:p>
            <a:pPr marL="0" indent="0">
              <a:buFont typeface="Arial" pitchFamily="34" charset="0"/>
              <a:buNone/>
            </a:pP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254840" y="2205202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A+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800182" y="2389868"/>
            <a:ext cx="122439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99027" y="2205202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US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85358" y="2872444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AB-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800182" y="3057110"/>
            <a:ext cx="122439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199027" y="2872444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nothing</a:t>
            </a: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24" y="3426442"/>
            <a:ext cx="7653885" cy="317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332411" y="3518263"/>
            <a:ext cx="1297578" cy="3483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116285" y="3537624"/>
            <a:ext cx="1297578" cy="3483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14800" y="4398865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146768" y="5498697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159830" y="4393090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160618" y="5495809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537006" y="5117947"/>
            <a:ext cx="857955" cy="2022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999450" y="4359774"/>
            <a:ext cx="478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A+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48831" y="5058151"/>
            <a:ext cx="549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AB-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99450" y="5791882"/>
            <a:ext cx="549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B-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98445" y="4335575"/>
            <a:ext cx="478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A-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98445" y="5790393"/>
            <a:ext cx="549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B-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31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Failures of the Model</a:t>
            </a:r>
            <a:br>
              <a:rPr lang="en-US" dirty="0" smtClean="0"/>
            </a:br>
            <a:endParaRPr lang="en-US" sz="4000" i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900" y="1163638"/>
            <a:ext cx="9055100" cy="5694362"/>
          </a:xfrm>
        </p:spPr>
        <p:txBody>
          <a:bodyPr/>
          <a:lstStyle/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869474" y="1961606"/>
            <a:ext cx="3757749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>
              <a:latin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41300" y="1316038"/>
            <a:ext cx="9055100" cy="5694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Extinction of conditioned inhibition	</a:t>
            </a:r>
          </a:p>
          <a:p>
            <a:pPr marL="0" indent="0">
              <a:buFont typeface="Arial" pitchFamily="34" charset="0"/>
              <a:buNone/>
            </a:pPr>
            <a:endParaRPr lang="en-US" sz="2000" dirty="0" smtClean="0"/>
          </a:p>
          <a:p>
            <a:pPr marL="0" indent="0">
              <a:buFont typeface="Arial" pitchFamily="34" charset="0"/>
              <a:buNone/>
            </a:pP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254840" y="2205202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A+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800182" y="2389868"/>
            <a:ext cx="122439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99027" y="2205202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US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85358" y="2872444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AB-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800182" y="3057110"/>
            <a:ext cx="122439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199027" y="2872444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nothing</a:t>
            </a: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24" y="3426442"/>
            <a:ext cx="7653885" cy="317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332411" y="3518263"/>
            <a:ext cx="1297578" cy="3483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116285" y="3537624"/>
            <a:ext cx="1297578" cy="3483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14800" y="4398865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146768" y="5498697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159830" y="4393090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160618" y="5495809"/>
            <a:ext cx="248194" cy="1959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537006" y="5117947"/>
            <a:ext cx="857955" cy="2022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7090881" y="2278979"/>
            <a:ext cx="650258" cy="28552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239612" y="1480248"/>
            <a:ext cx="3508761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Extinguishing the conditioned inhibitor (B-) does not actually result in a return to neutrality (i.e. an associative strength of 0).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99450" y="4359774"/>
            <a:ext cx="478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A+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48831" y="5058151"/>
            <a:ext cx="549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AB-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99450" y="5791882"/>
            <a:ext cx="549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B-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98445" y="4335575"/>
            <a:ext cx="478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A-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98445" y="5790393"/>
            <a:ext cx="549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B- </a:t>
            </a:r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22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5749</TotalTime>
  <Words>1690</Words>
  <Application>Microsoft Macintosh PowerPoint</Application>
  <PresentationFormat>On-screen Show (4:3)</PresentationFormat>
  <Paragraphs>736</Paragraphs>
  <Slides>40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Calibri</vt:lpstr>
      <vt:lpstr>Cambria Math</vt:lpstr>
      <vt:lpstr>Georgia</vt:lpstr>
      <vt:lpstr>Times New Roman</vt:lpstr>
      <vt:lpstr>Wingdings</vt:lpstr>
      <vt:lpstr>Arial</vt:lpstr>
      <vt:lpstr>Black</vt:lpstr>
      <vt:lpstr>Equation</vt:lpstr>
      <vt:lpstr>Rescorla &amp; Wagner (1972)</vt:lpstr>
      <vt:lpstr>Blocking </vt:lpstr>
      <vt:lpstr>Blocking </vt:lpstr>
      <vt:lpstr>Blocking </vt:lpstr>
      <vt:lpstr>Wagner (1969)</vt:lpstr>
      <vt:lpstr>PowerPoint Presentation</vt:lpstr>
      <vt:lpstr>PowerPoint Presentation</vt:lpstr>
      <vt:lpstr>Wagner (1969)</vt:lpstr>
      <vt:lpstr>Wagner (1969)</vt:lpstr>
      <vt:lpstr>Wagner (1969)</vt:lpstr>
      <vt:lpstr>The Model </vt:lpstr>
      <vt:lpstr>The Model </vt:lpstr>
      <vt:lpstr>The Model </vt:lpstr>
      <vt:lpstr>The Model </vt:lpstr>
      <vt:lpstr>The Model </vt:lpstr>
      <vt:lpstr>The Model </vt:lpstr>
      <vt:lpstr>The Model </vt:lpstr>
      <vt:lpstr>The Model </vt:lpstr>
      <vt:lpstr>The Model </vt:lpstr>
      <vt:lpstr>The Model </vt:lpstr>
      <vt:lpstr>The Model </vt:lpstr>
      <vt:lpstr>The Model </vt:lpstr>
      <vt:lpstr>The Model </vt:lpstr>
      <vt:lpstr>The Model </vt:lpstr>
      <vt:lpstr>The Model </vt:lpstr>
      <vt:lpstr>The Model </vt:lpstr>
      <vt:lpstr>The Model </vt:lpstr>
      <vt:lpstr>The Model </vt:lpstr>
      <vt:lpstr>The Model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Failures of the Model </vt:lpstr>
      <vt:lpstr>Failures of the Model </vt:lpstr>
      <vt:lpstr>Failures of the Model </vt:lpstr>
      <vt:lpstr>Failures of the Model </vt:lpstr>
      <vt:lpstr>Failures of the Model </vt:lpstr>
      <vt:lpstr>Failures of the Model 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Rescorla &amp; Wagner (1972)</dc:title>
  <dc:creator>Eric Garr</dc:creator>
  <cp:lastModifiedBy>Eric Garr</cp:lastModifiedBy>
  <cp:revision>175</cp:revision>
  <dcterms:created xsi:type="dcterms:W3CDTF">2015-09-27T22:14:53Z</dcterms:created>
  <dcterms:modified xsi:type="dcterms:W3CDTF">2017-09-26T12:39:50Z</dcterms:modified>
</cp:coreProperties>
</file>