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6"/>
  </p:notesMasterIdLst>
  <p:sldIdLst>
    <p:sldId id="256" r:id="rId2"/>
    <p:sldId id="257" r:id="rId3"/>
    <p:sldId id="259" r:id="rId4"/>
    <p:sldId id="262" r:id="rId5"/>
    <p:sldId id="265" r:id="rId6"/>
    <p:sldId id="267" r:id="rId7"/>
    <p:sldId id="264" r:id="rId8"/>
    <p:sldId id="309" r:id="rId9"/>
    <p:sldId id="266" r:id="rId10"/>
    <p:sldId id="312" r:id="rId11"/>
    <p:sldId id="311" r:id="rId12"/>
    <p:sldId id="268" r:id="rId13"/>
    <p:sldId id="269" r:id="rId14"/>
    <p:sldId id="270" r:id="rId15"/>
    <p:sldId id="274" r:id="rId16"/>
    <p:sldId id="278" r:id="rId17"/>
    <p:sldId id="275" r:id="rId18"/>
    <p:sldId id="276" r:id="rId19"/>
    <p:sldId id="277" r:id="rId20"/>
    <p:sldId id="313" r:id="rId21"/>
    <p:sldId id="314" r:id="rId22"/>
    <p:sldId id="315" r:id="rId23"/>
    <p:sldId id="316" r:id="rId24"/>
    <p:sldId id="279" r:id="rId25"/>
    <p:sldId id="281" r:id="rId26"/>
    <p:sldId id="294" r:id="rId27"/>
    <p:sldId id="271" r:id="rId28"/>
    <p:sldId id="293" r:id="rId29"/>
    <p:sldId id="302" r:id="rId30"/>
    <p:sldId id="303" r:id="rId31"/>
    <p:sldId id="296" r:id="rId32"/>
    <p:sldId id="295" r:id="rId33"/>
    <p:sldId id="298" r:id="rId34"/>
    <p:sldId id="310" r:id="rId35"/>
    <p:sldId id="297" r:id="rId36"/>
    <p:sldId id="299" r:id="rId37"/>
    <p:sldId id="300" r:id="rId38"/>
    <p:sldId id="301" r:id="rId39"/>
    <p:sldId id="304" r:id="rId40"/>
    <p:sldId id="305" r:id="rId41"/>
    <p:sldId id="306" r:id="rId42"/>
    <p:sldId id="307" r:id="rId43"/>
    <p:sldId id="308" r:id="rId44"/>
    <p:sldId id="283"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41"/>
    <p:restoredTop sz="94683"/>
  </p:normalViewPr>
  <p:slideViewPr>
    <p:cSldViewPr snapToGrid="0" snapToObjects="1">
      <p:cViewPr varScale="1">
        <p:scale>
          <a:sx n="110" d="100"/>
          <a:sy n="110" d="100"/>
        </p:scale>
        <p:origin x="1020"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501E01-12CA-794B-92B9-40C5FFDE5B18}" type="datetimeFigureOut">
              <a:rPr lang="en-US" smtClean="0"/>
              <a:t>2/1/2018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1287E-722C-994E-9AF6-F78AF1EDAC0B}" type="slidenum">
              <a:rPr lang="en-US" smtClean="0"/>
              <a:t>‹#›</a:t>
            </a:fld>
            <a:endParaRPr lang="en-US"/>
          </a:p>
        </p:txBody>
      </p:sp>
    </p:spTree>
    <p:extLst>
      <p:ext uri="{BB962C8B-B14F-4D97-AF65-F5344CB8AC3E}">
        <p14:creationId xmlns:p14="http://schemas.microsoft.com/office/powerpoint/2010/main" val="37388367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5</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6</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7</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8</a:t>
            </a:fld>
            <a:endParaRPr lang="en-US"/>
          </a:p>
        </p:txBody>
      </p:sp>
    </p:spTree>
    <p:extLst>
      <p:ext uri="{BB962C8B-B14F-4D97-AF65-F5344CB8AC3E}">
        <p14:creationId xmlns:p14="http://schemas.microsoft.com/office/powerpoint/2010/main" val="1516993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9</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10</a:t>
            </a:fld>
            <a:endParaRPr lang="en-US"/>
          </a:p>
        </p:txBody>
      </p:sp>
    </p:spTree>
    <p:extLst>
      <p:ext uri="{BB962C8B-B14F-4D97-AF65-F5344CB8AC3E}">
        <p14:creationId xmlns:p14="http://schemas.microsoft.com/office/powerpoint/2010/main" val="1745147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11</a:t>
            </a:fld>
            <a:endParaRPr lang="en-US"/>
          </a:p>
        </p:txBody>
      </p:sp>
    </p:spTree>
    <p:extLst>
      <p:ext uri="{BB962C8B-B14F-4D97-AF65-F5344CB8AC3E}">
        <p14:creationId xmlns:p14="http://schemas.microsoft.com/office/powerpoint/2010/main" val="276984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12</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13</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14</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15</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16</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17</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18</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19</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20</a:t>
            </a:fld>
            <a:endParaRPr lang="en-US"/>
          </a:p>
        </p:txBody>
      </p:sp>
    </p:spTree>
    <p:extLst>
      <p:ext uri="{BB962C8B-B14F-4D97-AF65-F5344CB8AC3E}">
        <p14:creationId xmlns:p14="http://schemas.microsoft.com/office/powerpoint/2010/main" val="927555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21</a:t>
            </a:fld>
            <a:endParaRPr lang="en-US"/>
          </a:p>
        </p:txBody>
      </p:sp>
    </p:spTree>
    <p:extLst>
      <p:ext uri="{BB962C8B-B14F-4D97-AF65-F5344CB8AC3E}">
        <p14:creationId xmlns:p14="http://schemas.microsoft.com/office/powerpoint/2010/main" val="303726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22</a:t>
            </a:fld>
            <a:endParaRPr lang="en-US"/>
          </a:p>
        </p:txBody>
      </p:sp>
    </p:spTree>
    <p:extLst>
      <p:ext uri="{BB962C8B-B14F-4D97-AF65-F5344CB8AC3E}">
        <p14:creationId xmlns:p14="http://schemas.microsoft.com/office/powerpoint/2010/main" val="3048334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23</a:t>
            </a:fld>
            <a:endParaRPr lang="en-US"/>
          </a:p>
        </p:txBody>
      </p:sp>
    </p:spTree>
    <p:extLst>
      <p:ext uri="{BB962C8B-B14F-4D97-AF65-F5344CB8AC3E}">
        <p14:creationId xmlns:p14="http://schemas.microsoft.com/office/powerpoint/2010/main" val="3535448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24</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25</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26</a:t>
            </a:fld>
            <a:endParaRPr lang="en-US"/>
          </a:p>
        </p:txBody>
      </p:sp>
    </p:spTree>
    <p:extLst>
      <p:ext uri="{BB962C8B-B14F-4D97-AF65-F5344CB8AC3E}">
        <p14:creationId xmlns:p14="http://schemas.microsoft.com/office/powerpoint/2010/main" val="16455991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27</a:t>
            </a:fld>
            <a:endParaRPr lang="en-US"/>
          </a:p>
        </p:txBody>
      </p:sp>
    </p:spTree>
    <p:extLst>
      <p:ext uri="{BB962C8B-B14F-4D97-AF65-F5344CB8AC3E}">
        <p14:creationId xmlns:p14="http://schemas.microsoft.com/office/powerpoint/2010/main" val="6079212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28</a:t>
            </a:fld>
            <a:endParaRPr lang="en-US"/>
          </a:p>
        </p:txBody>
      </p:sp>
    </p:spTree>
    <p:extLst>
      <p:ext uri="{BB962C8B-B14F-4D97-AF65-F5344CB8AC3E}">
        <p14:creationId xmlns:p14="http://schemas.microsoft.com/office/powerpoint/2010/main" val="18933649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29</a:t>
            </a:fld>
            <a:endParaRPr lang="en-US"/>
          </a:p>
        </p:txBody>
      </p:sp>
    </p:spTree>
    <p:extLst>
      <p:ext uri="{BB962C8B-B14F-4D97-AF65-F5344CB8AC3E}">
        <p14:creationId xmlns:p14="http://schemas.microsoft.com/office/powerpoint/2010/main" val="8231625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30</a:t>
            </a:fld>
            <a:endParaRPr lang="en-US"/>
          </a:p>
        </p:txBody>
      </p:sp>
    </p:spTree>
    <p:extLst>
      <p:ext uri="{BB962C8B-B14F-4D97-AF65-F5344CB8AC3E}">
        <p14:creationId xmlns:p14="http://schemas.microsoft.com/office/powerpoint/2010/main" val="821874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31</a:t>
            </a:fld>
            <a:endParaRPr lang="en-US"/>
          </a:p>
        </p:txBody>
      </p:sp>
    </p:spTree>
    <p:extLst>
      <p:ext uri="{BB962C8B-B14F-4D97-AF65-F5344CB8AC3E}">
        <p14:creationId xmlns:p14="http://schemas.microsoft.com/office/powerpoint/2010/main" val="11032596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32</a:t>
            </a:fld>
            <a:endParaRPr lang="en-US"/>
          </a:p>
        </p:txBody>
      </p:sp>
    </p:spTree>
    <p:extLst>
      <p:ext uri="{BB962C8B-B14F-4D97-AF65-F5344CB8AC3E}">
        <p14:creationId xmlns:p14="http://schemas.microsoft.com/office/powerpoint/2010/main" val="2284275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33</a:t>
            </a:fld>
            <a:endParaRPr lang="en-US"/>
          </a:p>
        </p:txBody>
      </p:sp>
    </p:spTree>
    <p:extLst>
      <p:ext uri="{BB962C8B-B14F-4D97-AF65-F5344CB8AC3E}">
        <p14:creationId xmlns:p14="http://schemas.microsoft.com/office/powerpoint/2010/main" val="19408906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34</a:t>
            </a:fld>
            <a:endParaRPr lang="en-US"/>
          </a:p>
        </p:txBody>
      </p:sp>
    </p:spTree>
    <p:extLst>
      <p:ext uri="{BB962C8B-B14F-4D97-AF65-F5344CB8AC3E}">
        <p14:creationId xmlns:p14="http://schemas.microsoft.com/office/powerpoint/2010/main" val="14687065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35</a:t>
            </a:fld>
            <a:endParaRPr lang="en-US"/>
          </a:p>
        </p:txBody>
      </p:sp>
    </p:spTree>
    <p:extLst>
      <p:ext uri="{BB962C8B-B14F-4D97-AF65-F5344CB8AC3E}">
        <p14:creationId xmlns:p14="http://schemas.microsoft.com/office/powerpoint/2010/main" val="8758293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36</a:t>
            </a:fld>
            <a:endParaRPr lang="en-US"/>
          </a:p>
        </p:txBody>
      </p:sp>
    </p:spTree>
    <p:extLst>
      <p:ext uri="{BB962C8B-B14F-4D97-AF65-F5344CB8AC3E}">
        <p14:creationId xmlns:p14="http://schemas.microsoft.com/office/powerpoint/2010/main" val="15671263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37</a:t>
            </a:fld>
            <a:endParaRPr lang="en-US"/>
          </a:p>
        </p:txBody>
      </p:sp>
    </p:spTree>
    <p:extLst>
      <p:ext uri="{BB962C8B-B14F-4D97-AF65-F5344CB8AC3E}">
        <p14:creationId xmlns:p14="http://schemas.microsoft.com/office/powerpoint/2010/main" val="8042631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38</a:t>
            </a:fld>
            <a:endParaRPr lang="en-US"/>
          </a:p>
        </p:txBody>
      </p:sp>
    </p:spTree>
    <p:extLst>
      <p:ext uri="{BB962C8B-B14F-4D97-AF65-F5344CB8AC3E}">
        <p14:creationId xmlns:p14="http://schemas.microsoft.com/office/powerpoint/2010/main" val="10636669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39</a:t>
            </a:fld>
            <a:endParaRPr lang="en-US"/>
          </a:p>
        </p:txBody>
      </p:sp>
    </p:spTree>
    <p:extLst>
      <p:ext uri="{BB962C8B-B14F-4D97-AF65-F5344CB8AC3E}">
        <p14:creationId xmlns:p14="http://schemas.microsoft.com/office/powerpoint/2010/main" val="15347834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40</a:t>
            </a:fld>
            <a:endParaRPr lang="en-US"/>
          </a:p>
        </p:txBody>
      </p:sp>
    </p:spTree>
    <p:extLst>
      <p:ext uri="{BB962C8B-B14F-4D97-AF65-F5344CB8AC3E}">
        <p14:creationId xmlns:p14="http://schemas.microsoft.com/office/powerpoint/2010/main" val="5714567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41</a:t>
            </a:fld>
            <a:endParaRPr lang="en-US"/>
          </a:p>
        </p:txBody>
      </p:sp>
    </p:spTree>
    <p:extLst>
      <p:ext uri="{BB962C8B-B14F-4D97-AF65-F5344CB8AC3E}">
        <p14:creationId xmlns:p14="http://schemas.microsoft.com/office/powerpoint/2010/main" val="20257369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42</a:t>
            </a:fld>
            <a:endParaRPr lang="en-US"/>
          </a:p>
        </p:txBody>
      </p:sp>
    </p:spTree>
    <p:extLst>
      <p:ext uri="{BB962C8B-B14F-4D97-AF65-F5344CB8AC3E}">
        <p14:creationId xmlns:p14="http://schemas.microsoft.com/office/powerpoint/2010/main" val="7363748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43</a:t>
            </a:fld>
            <a:endParaRPr lang="en-US"/>
          </a:p>
        </p:txBody>
      </p:sp>
    </p:spTree>
    <p:extLst>
      <p:ext uri="{BB962C8B-B14F-4D97-AF65-F5344CB8AC3E}">
        <p14:creationId xmlns:p14="http://schemas.microsoft.com/office/powerpoint/2010/main" val="19495376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44</a:t>
            </a:fld>
            <a:endParaRPr lang="en-US"/>
          </a:p>
        </p:txBody>
      </p:sp>
    </p:spTree>
    <p:extLst>
      <p:ext uri="{BB962C8B-B14F-4D97-AF65-F5344CB8AC3E}">
        <p14:creationId xmlns:p14="http://schemas.microsoft.com/office/powerpoint/2010/main" val="607921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521B1AB3-4BE6-C34E-9D59-6F8F871313C7}" type="datetimeFigureOut">
              <a:rPr lang="en-US" smtClean="0"/>
              <a:t>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1B1AB3-4BE6-C34E-9D59-6F8F871313C7}" type="datetimeFigureOut">
              <a:rPr lang="en-US" smtClean="0"/>
              <a:t>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21B1AB3-4BE6-C34E-9D59-6F8F871313C7}" type="datetimeFigureOut">
              <a:rPr lang="en-US" smtClean="0"/>
              <a:t>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1B1AB3-4BE6-C34E-9D59-6F8F871313C7}" type="datetimeFigureOut">
              <a:rPr lang="en-US" smtClean="0"/>
              <a:t>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21B1AB3-4BE6-C34E-9D59-6F8F871313C7}" type="datetimeFigureOut">
              <a:rPr lang="en-US" smtClean="0"/>
              <a:t>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21B1AB3-4BE6-C34E-9D59-6F8F871313C7}" type="datetimeFigureOut">
              <a:rPr lang="en-US" smtClean="0"/>
              <a:t>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B1AB3-4BE6-C34E-9D59-6F8F871313C7}" type="datetimeFigureOut">
              <a:rPr lang="en-US" smtClean="0"/>
              <a:t>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21B1AB3-4BE6-C34E-9D59-6F8F871313C7}" type="datetimeFigureOut">
              <a:rPr lang="en-US" smtClean="0"/>
              <a:t>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144B74-D197-224B-8551-3162F4407790}"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521B1AB3-4BE6-C34E-9D59-6F8F871313C7}" type="datetimeFigureOut">
              <a:rPr lang="en-US" smtClean="0"/>
              <a:t>2/1/2018</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46144B74-D197-224B-8551-3162F440779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1B1AB3-4BE6-C34E-9D59-6F8F871313C7}" type="datetimeFigureOut">
              <a:rPr lang="en-US" smtClean="0"/>
              <a:t>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1B1AB3-4BE6-C34E-9D59-6F8F871313C7}" type="datetimeFigureOut">
              <a:rPr lang="en-US" smtClean="0"/>
              <a:t>2/1/2018</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521B1AB3-4BE6-C34E-9D59-6F8F871313C7}" type="datetimeFigureOut">
              <a:rPr lang="en-US" smtClean="0"/>
              <a:t>2/1/2018</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46144B74-D197-224B-8551-3162F440779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Th1SVdrubsY"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youtube.com/watch?v=l3Es9cNH7I8"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Th1SVdrubsY"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youtube.com/watch?v=l3Es9cNH7I8"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smtClean="0">
                <a:latin typeface="Georgia"/>
                <a:cs typeface="Georgia"/>
              </a:rPr>
              <a:t>PSYC 3510 – Lecture 2</a:t>
            </a:r>
            <a:endParaRPr lang="en-US" sz="4400" dirty="0">
              <a:latin typeface="Georgia"/>
              <a:cs typeface="Georgia"/>
            </a:endParaRPr>
          </a:p>
        </p:txBody>
      </p:sp>
    </p:spTree>
    <p:extLst>
      <p:ext uri="{BB962C8B-B14F-4D97-AF65-F5344CB8AC3E}">
        <p14:creationId xmlns:p14="http://schemas.microsoft.com/office/powerpoint/2010/main" val="9073054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Elicited behavior</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r>
              <a:rPr lang="en-US" sz="2800" dirty="0" smtClean="0">
                <a:latin typeface="Georgia"/>
                <a:cs typeface="Georgia"/>
              </a:rPr>
              <a:t>Simple reflexes</a:t>
            </a:r>
          </a:p>
        </p:txBody>
      </p:sp>
      <p:pic>
        <p:nvPicPr>
          <p:cNvPr id="4" name="Picture 3" descr="patella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4603" y="2515689"/>
            <a:ext cx="4853086" cy="3664243"/>
          </a:xfrm>
          <a:prstGeom prst="rect">
            <a:avLst/>
          </a:prstGeom>
        </p:spPr>
      </p:pic>
    </p:spTree>
    <p:extLst>
      <p:ext uri="{BB962C8B-B14F-4D97-AF65-F5344CB8AC3E}">
        <p14:creationId xmlns:p14="http://schemas.microsoft.com/office/powerpoint/2010/main" val="3026771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Elicited behavior</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r>
              <a:rPr lang="en-US" sz="2800" dirty="0" smtClean="0">
                <a:latin typeface="Georgia"/>
                <a:cs typeface="Georgia"/>
              </a:rPr>
              <a:t>Simple reflexes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9987" y="2515689"/>
            <a:ext cx="4582317" cy="3664243"/>
          </a:xfrm>
          <a:prstGeom prst="rect">
            <a:avLst/>
          </a:prstGeom>
        </p:spPr>
      </p:pic>
    </p:spTree>
    <p:extLst>
      <p:ext uri="{BB962C8B-B14F-4D97-AF65-F5344CB8AC3E}">
        <p14:creationId xmlns:p14="http://schemas.microsoft.com/office/powerpoint/2010/main" val="3409606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Elicited behavior</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r>
              <a:rPr lang="en-US" sz="2800" dirty="0" smtClean="0">
                <a:latin typeface="Georgia"/>
                <a:cs typeface="Georgia"/>
              </a:rPr>
              <a:t>Simple reflexes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9987" y="2908963"/>
            <a:ext cx="4582317" cy="2877695"/>
          </a:xfrm>
          <a:prstGeom prst="rect">
            <a:avLst/>
          </a:prstGeom>
        </p:spPr>
      </p:pic>
    </p:spTree>
    <p:extLst>
      <p:ext uri="{BB962C8B-B14F-4D97-AF65-F5344CB8AC3E}">
        <p14:creationId xmlns:p14="http://schemas.microsoft.com/office/powerpoint/2010/main" val="35192870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Elicited behavior</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r>
              <a:rPr lang="en-US" sz="2400" dirty="0" smtClean="0">
                <a:latin typeface="Georgia"/>
                <a:cs typeface="Georgia"/>
              </a:rPr>
              <a:t>Complex reflexes (i.e. modal action patterns)</a:t>
            </a:r>
          </a:p>
          <a:p>
            <a:pPr marL="457200" lvl="1" indent="0">
              <a:buNone/>
            </a:pPr>
            <a:r>
              <a:rPr lang="en-US" sz="2000" dirty="0" smtClean="0">
                <a:latin typeface="Georgia"/>
                <a:cs typeface="Georgia"/>
              </a:rPr>
              <a:t>	</a:t>
            </a:r>
            <a:endParaRPr lang="en-US" sz="2200" dirty="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spTree>
    <p:extLst>
      <p:ext uri="{BB962C8B-B14F-4D97-AF65-F5344CB8AC3E}">
        <p14:creationId xmlns:p14="http://schemas.microsoft.com/office/powerpoint/2010/main" val="30988804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Elicited behavior</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r>
              <a:rPr lang="en-US" sz="2400" dirty="0" smtClean="0">
                <a:latin typeface="Georgia"/>
                <a:cs typeface="Georgia"/>
              </a:rPr>
              <a:t>Complex reflexes (i.e. modal action patterns)</a:t>
            </a:r>
          </a:p>
          <a:p>
            <a:pPr marL="457200" lvl="1" indent="0">
              <a:buNone/>
            </a:pPr>
            <a:r>
              <a:rPr lang="en-US" sz="2000" dirty="0" smtClean="0">
                <a:latin typeface="Georgia"/>
                <a:cs typeface="Georgia"/>
              </a:rPr>
              <a:t>	- Stereotyped sequences</a:t>
            </a:r>
          </a:p>
          <a:p>
            <a:pPr marL="457200" lvl="1" indent="0">
              <a:buNone/>
            </a:pPr>
            <a:r>
              <a:rPr lang="en-US" sz="2000" dirty="0" smtClean="0">
                <a:latin typeface="Georgia"/>
                <a:cs typeface="Georgia"/>
              </a:rPr>
              <a:t>	- Species-specific</a:t>
            </a:r>
          </a:p>
          <a:p>
            <a:pPr marL="457200" lvl="1" indent="0">
              <a:buNone/>
            </a:pPr>
            <a:endParaRPr lang="en-US" sz="2200" dirty="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spTree>
    <p:extLst>
      <p:ext uri="{BB962C8B-B14F-4D97-AF65-F5344CB8AC3E}">
        <p14:creationId xmlns:p14="http://schemas.microsoft.com/office/powerpoint/2010/main" val="3170604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Elicited behavior</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r>
              <a:rPr lang="en-US" sz="2400" dirty="0" smtClean="0">
                <a:latin typeface="Georgia"/>
                <a:cs typeface="Georgia"/>
              </a:rPr>
              <a:t>Complex reflexes (i.e. modal action patterns)</a:t>
            </a:r>
          </a:p>
          <a:p>
            <a:pPr marL="457200" lvl="1" indent="0">
              <a:buNone/>
            </a:pPr>
            <a:r>
              <a:rPr lang="en-US" sz="2000" dirty="0" smtClean="0">
                <a:latin typeface="Georgia"/>
                <a:cs typeface="Georgia"/>
              </a:rPr>
              <a:t>	- Stereotyped sequences</a:t>
            </a:r>
          </a:p>
          <a:p>
            <a:pPr marL="457200" lvl="1" indent="0">
              <a:buNone/>
            </a:pPr>
            <a:r>
              <a:rPr lang="en-US" sz="2000" dirty="0" smtClean="0">
                <a:latin typeface="Georgia"/>
                <a:cs typeface="Georgia"/>
              </a:rPr>
              <a:t>	- Species-specific</a:t>
            </a:r>
          </a:p>
          <a:p>
            <a:pPr marL="457200" lvl="1" indent="0">
              <a:buNone/>
            </a:pPr>
            <a:endParaRPr lang="en-US" sz="2200" dirty="0" smtClean="0">
              <a:latin typeface="Georgia"/>
              <a:cs typeface="Georgia"/>
            </a:endParaRPr>
          </a:p>
          <a:p>
            <a:pPr lvl="0">
              <a:buClr>
                <a:srgbClr val="F0AD00"/>
              </a:buClr>
            </a:pPr>
            <a:r>
              <a:rPr lang="en-US" sz="2400" dirty="0" smtClean="0">
                <a:solidFill>
                  <a:prstClr val="black"/>
                </a:solidFill>
                <a:latin typeface="Georgia"/>
                <a:cs typeface="Georgia"/>
              </a:rPr>
              <a:t>Herring gulls</a:t>
            </a:r>
          </a:p>
          <a:p>
            <a:pPr marL="457200" lvl="1" indent="0">
              <a:buClr>
                <a:srgbClr val="60B5CC"/>
              </a:buClr>
              <a:buNone/>
            </a:pPr>
            <a:r>
              <a:rPr lang="en-US" sz="2000" dirty="0" smtClean="0">
                <a:solidFill>
                  <a:prstClr val="black"/>
                </a:solidFill>
                <a:latin typeface="Georgia"/>
                <a:cs typeface="Georgia"/>
              </a:rPr>
              <a:t>	</a:t>
            </a:r>
            <a:r>
              <a:rPr lang="en-US" sz="2000" dirty="0">
                <a:solidFill>
                  <a:prstClr val="black"/>
                </a:solidFill>
                <a:latin typeface="Georgia"/>
                <a:cs typeface="Georgia"/>
              </a:rPr>
              <a:t>- </a:t>
            </a:r>
            <a:r>
              <a:rPr lang="en-US" sz="2000" dirty="0">
                <a:solidFill>
                  <a:prstClr val="black"/>
                </a:solidFill>
                <a:latin typeface="Georgia"/>
                <a:cs typeface="Georgia"/>
                <a:hlinkClick r:id="rId3"/>
              </a:rPr>
              <a:t>https://</a:t>
            </a:r>
            <a:r>
              <a:rPr lang="en-US" sz="2000" dirty="0" smtClean="0">
                <a:solidFill>
                  <a:prstClr val="black"/>
                </a:solidFill>
                <a:latin typeface="Georgia"/>
                <a:cs typeface="Georgia"/>
                <a:hlinkClick r:id="rId3"/>
              </a:rPr>
              <a:t>www.youtube.com/watch?v=Th1SVdrubsY</a:t>
            </a:r>
            <a:endParaRPr lang="en-US" sz="2000" dirty="0" smtClean="0">
              <a:solidFill>
                <a:prstClr val="black"/>
              </a:solidFill>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a:buClr>
                <a:srgbClr val="F0AD00"/>
              </a:buClr>
            </a:pPr>
            <a:r>
              <a:rPr lang="en-US" sz="2400" dirty="0" smtClean="0">
                <a:solidFill>
                  <a:prstClr val="black"/>
                </a:solidFill>
                <a:latin typeface="Georgia"/>
                <a:cs typeface="Georgia"/>
              </a:rPr>
              <a:t>Toads</a:t>
            </a:r>
          </a:p>
          <a:p>
            <a:pPr marL="118872" lvl="0" indent="0">
              <a:buClr>
                <a:srgbClr val="F0AD00"/>
              </a:buClr>
              <a:buNone/>
            </a:pPr>
            <a:r>
              <a:rPr lang="en-US" sz="2400" dirty="0">
                <a:solidFill>
                  <a:prstClr val="black"/>
                </a:solidFill>
                <a:latin typeface="Georgia"/>
                <a:cs typeface="Georgia"/>
              </a:rPr>
              <a:t>	- </a:t>
            </a:r>
            <a:r>
              <a:rPr lang="en-US" sz="2000" dirty="0">
                <a:solidFill>
                  <a:prstClr val="black"/>
                </a:solidFill>
                <a:latin typeface="Georgia"/>
                <a:cs typeface="Georgia"/>
                <a:hlinkClick r:id="rId4"/>
              </a:rPr>
              <a:t>https://</a:t>
            </a:r>
            <a:r>
              <a:rPr lang="en-US" sz="2000" dirty="0" smtClean="0">
                <a:solidFill>
                  <a:prstClr val="black"/>
                </a:solidFill>
                <a:latin typeface="Georgia"/>
                <a:cs typeface="Georgia"/>
                <a:hlinkClick r:id="rId4"/>
              </a:rPr>
              <a:t>www.youtube.com/watch?v=l3Es9cNH7I8</a:t>
            </a:r>
            <a:r>
              <a:rPr lang="en-US" sz="2000" dirty="0" smtClean="0">
                <a:solidFill>
                  <a:prstClr val="black"/>
                </a:solidFill>
                <a:latin typeface="Georgia"/>
                <a:cs typeface="Georgia"/>
              </a:rPr>
              <a:t> </a:t>
            </a:r>
            <a:endParaRPr lang="en-US" sz="2000" dirty="0">
              <a:solidFill>
                <a:prstClr val="black"/>
              </a:solidFill>
              <a:latin typeface="Georgia"/>
              <a:cs typeface="Georgia"/>
            </a:endParaRPr>
          </a:p>
          <a:p>
            <a:pPr marL="118872" lvl="0" indent="0">
              <a:buClr>
                <a:srgbClr val="F0AD00"/>
              </a:buClr>
              <a:buNone/>
            </a:pPr>
            <a:endParaRPr lang="en-US" sz="2400" dirty="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spTree>
    <p:extLst>
      <p:ext uri="{BB962C8B-B14F-4D97-AF65-F5344CB8AC3E}">
        <p14:creationId xmlns:p14="http://schemas.microsoft.com/office/powerpoint/2010/main" val="17014670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Elicited behavior</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r>
              <a:rPr lang="en-US" sz="2400" dirty="0" smtClean="0">
                <a:latin typeface="Georgia"/>
                <a:cs typeface="Georgia"/>
              </a:rPr>
              <a:t>Complex reflexes (i.e. modal action patterns)</a:t>
            </a:r>
          </a:p>
          <a:p>
            <a:pPr marL="457200" lvl="1" indent="0">
              <a:buNone/>
            </a:pPr>
            <a:r>
              <a:rPr lang="en-US" sz="2000" dirty="0" smtClean="0">
                <a:latin typeface="Georgia"/>
                <a:cs typeface="Georgia"/>
              </a:rPr>
              <a:t>	- Stereotyped sequences</a:t>
            </a:r>
          </a:p>
          <a:p>
            <a:pPr marL="457200" lvl="1" indent="0">
              <a:buNone/>
            </a:pPr>
            <a:r>
              <a:rPr lang="en-US" sz="2000" dirty="0" smtClean="0">
                <a:latin typeface="Georgia"/>
                <a:cs typeface="Georgia"/>
              </a:rPr>
              <a:t>	- Species-specific</a:t>
            </a:r>
          </a:p>
          <a:p>
            <a:pPr marL="457200" lvl="1" indent="0">
              <a:buNone/>
            </a:pPr>
            <a:endParaRPr lang="en-US" sz="2200" dirty="0" smtClean="0">
              <a:latin typeface="Georgia"/>
              <a:cs typeface="Georgia"/>
            </a:endParaRPr>
          </a:p>
          <a:p>
            <a:pPr lvl="0">
              <a:buClr>
                <a:srgbClr val="F0AD00"/>
              </a:buClr>
            </a:pPr>
            <a:r>
              <a:rPr lang="en-US" sz="2400" dirty="0" smtClean="0">
                <a:solidFill>
                  <a:prstClr val="black"/>
                </a:solidFill>
                <a:latin typeface="Georgia"/>
                <a:cs typeface="Georgia"/>
              </a:rPr>
              <a:t>Herring gulls</a:t>
            </a:r>
          </a:p>
          <a:p>
            <a:pPr marL="457200" lvl="1" indent="0">
              <a:buClr>
                <a:srgbClr val="60B5CC"/>
              </a:buClr>
              <a:buNone/>
            </a:pPr>
            <a:r>
              <a:rPr lang="en-US" sz="2000" dirty="0" smtClean="0">
                <a:solidFill>
                  <a:prstClr val="black"/>
                </a:solidFill>
                <a:latin typeface="Georgia"/>
                <a:cs typeface="Georgia"/>
              </a:rPr>
              <a:t>	</a:t>
            </a:r>
            <a:r>
              <a:rPr lang="en-US" sz="2000" dirty="0">
                <a:solidFill>
                  <a:prstClr val="black"/>
                </a:solidFill>
                <a:latin typeface="Georgia"/>
                <a:cs typeface="Georgia"/>
              </a:rPr>
              <a:t>- </a:t>
            </a:r>
            <a:r>
              <a:rPr lang="en-US" sz="2000" dirty="0">
                <a:solidFill>
                  <a:prstClr val="black"/>
                </a:solidFill>
                <a:latin typeface="Georgia"/>
                <a:cs typeface="Georgia"/>
                <a:hlinkClick r:id="rId3"/>
              </a:rPr>
              <a:t>https://</a:t>
            </a:r>
            <a:r>
              <a:rPr lang="en-US" sz="2000" dirty="0" smtClean="0">
                <a:solidFill>
                  <a:prstClr val="black"/>
                </a:solidFill>
                <a:latin typeface="Georgia"/>
                <a:cs typeface="Georgia"/>
                <a:hlinkClick r:id="rId3"/>
              </a:rPr>
              <a:t>www.youtube.com/watch?v=Th1SVdrubsY</a:t>
            </a:r>
            <a:endParaRPr lang="en-US" sz="2000" dirty="0" smtClean="0">
              <a:solidFill>
                <a:prstClr val="black"/>
              </a:solidFill>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a:buClr>
                <a:srgbClr val="F0AD00"/>
              </a:buClr>
            </a:pPr>
            <a:r>
              <a:rPr lang="en-US" sz="2400" dirty="0" smtClean="0">
                <a:solidFill>
                  <a:prstClr val="black"/>
                </a:solidFill>
                <a:latin typeface="Georgia"/>
                <a:cs typeface="Georgia"/>
              </a:rPr>
              <a:t>Toads</a:t>
            </a:r>
          </a:p>
          <a:p>
            <a:pPr marL="118872" lvl="0" indent="0">
              <a:buClr>
                <a:srgbClr val="F0AD00"/>
              </a:buClr>
              <a:buNone/>
            </a:pPr>
            <a:r>
              <a:rPr lang="en-US" sz="2400" dirty="0">
                <a:solidFill>
                  <a:prstClr val="black"/>
                </a:solidFill>
                <a:latin typeface="Georgia"/>
                <a:cs typeface="Georgia"/>
              </a:rPr>
              <a:t>	- </a:t>
            </a:r>
            <a:r>
              <a:rPr lang="en-US" sz="2000" dirty="0">
                <a:solidFill>
                  <a:prstClr val="black"/>
                </a:solidFill>
                <a:latin typeface="Georgia"/>
                <a:cs typeface="Georgia"/>
                <a:hlinkClick r:id="rId4"/>
              </a:rPr>
              <a:t>https://</a:t>
            </a:r>
            <a:r>
              <a:rPr lang="en-US" sz="2000" dirty="0" smtClean="0">
                <a:solidFill>
                  <a:prstClr val="black"/>
                </a:solidFill>
                <a:latin typeface="Georgia"/>
                <a:cs typeface="Georgia"/>
                <a:hlinkClick r:id="rId4"/>
              </a:rPr>
              <a:t>www.youtube.com/watch?v=l3Es9cNH7I8</a:t>
            </a:r>
            <a:r>
              <a:rPr lang="en-US" sz="2000" dirty="0" smtClean="0">
                <a:solidFill>
                  <a:prstClr val="black"/>
                </a:solidFill>
                <a:latin typeface="Georgia"/>
                <a:cs typeface="Georgia"/>
              </a:rPr>
              <a:t> </a:t>
            </a:r>
            <a:endParaRPr lang="en-US" sz="2000" dirty="0">
              <a:solidFill>
                <a:prstClr val="black"/>
              </a:solidFill>
              <a:latin typeface="Georgia"/>
              <a:cs typeface="Georgia"/>
            </a:endParaRPr>
          </a:p>
          <a:p>
            <a:pPr marL="118872" lvl="0" indent="0">
              <a:buClr>
                <a:srgbClr val="F0AD00"/>
              </a:buClr>
              <a:buNone/>
            </a:pPr>
            <a:endParaRPr lang="en-US" sz="2400" dirty="0">
              <a:solidFill>
                <a:prstClr val="black"/>
              </a:solidFill>
              <a:latin typeface="Georgia"/>
              <a:cs typeface="Georgia"/>
            </a:endParaRPr>
          </a:p>
          <a:p>
            <a:pPr marL="118872" lvl="0" indent="0">
              <a:buClr>
                <a:srgbClr val="F0AD00"/>
              </a:buClr>
              <a:buNone/>
            </a:pPr>
            <a:r>
              <a:rPr lang="en-US" sz="2400" dirty="0">
                <a:solidFill>
                  <a:prstClr val="black"/>
                </a:solidFill>
                <a:latin typeface="Georgia"/>
                <a:cs typeface="Georgia"/>
              </a:rPr>
              <a:t> </a:t>
            </a:r>
            <a:r>
              <a:rPr lang="en-US" sz="2400" dirty="0" smtClean="0">
                <a:solidFill>
                  <a:prstClr val="black"/>
                </a:solidFill>
                <a:latin typeface="Georgia"/>
                <a:cs typeface="Georgia"/>
              </a:rPr>
              <a:t>   </a:t>
            </a:r>
            <a:r>
              <a:rPr lang="en-US" sz="2400" u="sng" dirty="0" smtClean="0">
                <a:solidFill>
                  <a:prstClr val="black"/>
                </a:solidFill>
                <a:latin typeface="Georgia"/>
                <a:cs typeface="Georgia"/>
              </a:rPr>
              <a:t>Input  </a:t>
            </a:r>
            <a:r>
              <a:rPr lang="en-US" sz="2400" dirty="0" smtClean="0">
                <a:solidFill>
                  <a:prstClr val="black"/>
                </a:solidFill>
                <a:latin typeface="Georgia"/>
                <a:cs typeface="Georgia"/>
              </a:rPr>
              <a:t>                    		                       </a:t>
            </a:r>
            <a:r>
              <a:rPr lang="en-US" sz="2400" u="sng" dirty="0" smtClean="0">
                <a:solidFill>
                  <a:prstClr val="black"/>
                </a:solidFill>
                <a:latin typeface="Georgia"/>
                <a:cs typeface="Georgia"/>
              </a:rPr>
              <a:t>Output</a:t>
            </a: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sp>
        <p:nvSpPr>
          <p:cNvPr id="4" name="TextBox 3"/>
          <p:cNvSpPr txBox="1"/>
          <p:nvPr/>
        </p:nvSpPr>
        <p:spPr>
          <a:xfrm>
            <a:off x="622570" y="6281452"/>
            <a:ext cx="1460105" cy="369332"/>
          </a:xfrm>
          <a:prstGeom prst="rect">
            <a:avLst/>
          </a:prstGeom>
          <a:noFill/>
          <a:effectLst/>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Sign stimulus</a:t>
            </a:r>
            <a:endParaRPr lang="en-US" dirty="0"/>
          </a:p>
        </p:txBody>
      </p:sp>
      <p:cxnSp>
        <p:nvCxnSpPr>
          <p:cNvPr id="6" name="Straight Connector 5"/>
          <p:cNvCxnSpPr/>
          <p:nvPr/>
        </p:nvCxnSpPr>
        <p:spPr>
          <a:xfrm>
            <a:off x="2215766" y="6502915"/>
            <a:ext cx="710314" cy="0"/>
          </a:xfrm>
          <a:prstGeom prst="line">
            <a:avLst/>
          </a:prstGeom>
          <a:ln>
            <a:tailEnd type="triangle" w="lg"/>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028674" y="6307215"/>
            <a:ext cx="2253479" cy="369332"/>
          </a:xfrm>
          <a:prstGeom prst="rect">
            <a:avLst/>
          </a:prstGeom>
          <a:noFill/>
          <a:effectLst/>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Releasing mechanism</a:t>
            </a:r>
            <a:endParaRPr lang="en-US" dirty="0"/>
          </a:p>
        </p:txBody>
      </p:sp>
      <p:sp>
        <p:nvSpPr>
          <p:cNvPr id="12" name="TextBox 11"/>
          <p:cNvSpPr txBox="1"/>
          <p:nvPr/>
        </p:nvSpPr>
        <p:spPr>
          <a:xfrm>
            <a:off x="6166427" y="6281452"/>
            <a:ext cx="2182584" cy="369332"/>
          </a:xfrm>
          <a:prstGeom prst="rect">
            <a:avLst/>
          </a:prstGeom>
          <a:noFill/>
          <a:effectLst/>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Modal action pattern</a:t>
            </a:r>
            <a:endParaRPr lang="en-US" dirty="0"/>
          </a:p>
        </p:txBody>
      </p:sp>
      <p:cxnSp>
        <p:nvCxnSpPr>
          <p:cNvPr id="13" name="Straight Connector 12"/>
          <p:cNvCxnSpPr/>
          <p:nvPr/>
        </p:nvCxnSpPr>
        <p:spPr>
          <a:xfrm>
            <a:off x="5369310" y="6480426"/>
            <a:ext cx="710314" cy="0"/>
          </a:xfrm>
          <a:prstGeom prst="line">
            <a:avLst/>
          </a:prstGeom>
          <a:ln>
            <a:tailEnd type="triangle" w="lg"/>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12871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Repeated stimulation</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pPr marL="118872" lvl="0" indent="0" algn="ctr">
              <a:buClr>
                <a:srgbClr val="F0AD00"/>
              </a:buClr>
              <a:buNone/>
            </a:pPr>
            <a:r>
              <a:rPr lang="en-US" sz="2400" dirty="0" smtClean="0">
                <a:solidFill>
                  <a:prstClr val="black"/>
                </a:solidFill>
                <a:latin typeface="Georgia"/>
                <a:cs typeface="Georgia"/>
              </a:rPr>
              <a:t>How can reflexes be modified over time?</a:t>
            </a:r>
          </a:p>
          <a:p>
            <a:pPr marL="118872" indent="0">
              <a:buClr>
                <a:srgbClr val="F0AD00"/>
              </a:buClr>
              <a:buNone/>
            </a:pPr>
            <a:endParaRPr lang="en-US" sz="2400" dirty="0">
              <a:solidFill>
                <a:prstClr val="black"/>
              </a:solidFill>
              <a:latin typeface="Georgia"/>
              <a:cs typeface="Georgia"/>
            </a:endParaRPr>
          </a:p>
        </p:txBody>
      </p:sp>
    </p:spTree>
    <p:extLst>
      <p:ext uri="{BB962C8B-B14F-4D97-AF65-F5344CB8AC3E}">
        <p14:creationId xmlns:p14="http://schemas.microsoft.com/office/powerpoint/2010/main" val="21995061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Repeated stimulation</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pPr marL="118872" lvl="0" indent="0" algn="ctr">
              <a:buClr>
                <a:srgbClr val="F0AD00"/>
              </a:buClr>
              <a:buNone/>
            </a:pPr>
            <a:r>
              <a:rPr lang="en-US" sz="2400" dirty="0" smtClean="0">
                <a:solidFill>
                  <a:prstClr val="black"/>
                </a:solidFill>
                <a:latin typeface="Georgia"/>
                <a:cs typeface="Georgia"/>
              </a:rPr>
              <a:t>How can reflexes be modified over time?</a:t>
            </a:r>
          </a:p>
          <a:p>
            <a:pPr marL="118872" indent="0">
              <a:buClr>
                <a:srgbClr val="F0AD00"/>
              </a:buClr>
              <a:buNone/>
            </a:pPr>
            <a:endParaRPr lang="en-US" sz="2400" dirty="0">
              <a:solidFill>
                <a:prstClr val="black"/>
              </a:solidFill>
              <a:latin typeface="Georgia"/>
              <a:cs typeface="Georgia"/>
            </a:endParaRPr>
          </a:p>
        </p:txBody>
      </p:sp>
      <p:sp>
        <p:nvSpPr>
          <p:cNvPr id="4" name="TextBox 3"/>
          <p:cNvSpPr txBox="1"/>
          <p:nvPr/>
        </p:nvSpPr>
        <p:spPr>
          <a:xfrm>
            <a:off x="457201" y="3251327"/>
            <a:ext cx="8229600" cy="646331"/>
          </a:xfrm>
          <a:prstGeom prst="rect">
            <a:avLst/>
          </a:prstGeom>
          <a:noFill/>
        </p:spPr>
        <p:txBody>
          <a:bodyPr wrap="square" rtlCol="0">
            <a:spAutoFit/>
          </a:bodyPr>
          <a:lstStyle/>
          <a:p>
            <a:pPr algn="ctr"/>
            <a:r>
              <a:rPr lang="en-US" b="1" i="1" dirty="0" smtClean="0">
                <a:solidFill>
                  <a:srgbClr val="FF0000"/>
                </a:solidFill>
                <a:latin typeface="Georgia" charset="0"/>
                <a:ea typeface="Georgia" charset="0"/>
                <a:cs typeface="Georgia" charset="0"/>
              </a:rPr>
              <a:t>Simplest form of learning. Even single-celled organisms show modification of reflexes with repeated stimulation </a:t>
            </a:r>
            <a:endParaRPr lang="en-US" b="1" i="1" dirty="0">
              <a:solidFill>
                <a:srgbClr val="FF0000"/>
              </a:solidFill>
              <a:latin typeface="Georgia" charset="0"/>
              <a:ea typeface="Georgia" charset="0"/>
              <a:cs typeface="Georgia" charset="0"/>
            </a:endParaRPr>
          </a:p>
        </p:txBody>
      </p:sp>
      <p:sp>
        <p:nvSpPr>
          <p:cNvPr id="5" name="Up Arrow 4"/>
          <p:cNvSpPr/>
          <p:nvPr/>
        </p:nvSpPr>
        <p:spPr>
          <a:xfrm>
            <a:off x="4386804" y="2384384"/>
            <a:ext cx="266219" cy="684594"/>
          </a:xfrm>
          <a:prstGeom prst="upArrow">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4656620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Repeated stimulation</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r>
              <a:rPr lang="en-US" sz="2400" b="1" dirty="0" smtClean="0">
                <a:latin typeface="Georgia"/>
                <a:cs typeface="Georgia"/>
              </a:rPr>
              <a:t>Habituation</a:t>
            </a:r>
          </a:p>
          <a:p>
            <a:pPr marL="457200" lvl="1" indent="0">
              <a:buNone/>
            </a:pPr>
            <a:r>
              <a:rPr lang="en-US" sz="2000" dirty="0" smtClean="0">
                <a:latin typeface="Georgia"/>
                <a:cs typeface="Georgia"/>
              </a:rPr>
              <a:t>	- Decline in behavioral responding that occurs with repeated 	   stimulation</a:t>
            </a:r>
            <a:endParaRPr lang="en-US" sz="2200" dirty="0" smtClean="0">
              <a:latin typeface="Georgia"/>
              <a:cs typeface="Georgia"/>
            </a:endParaRPr>
          </a:p>
          <a:p>
            <a:pPr marL="118872" lvl="0" indent="0">
              <a:buClr>
                <a:srgbClr val="F0AD00"/>
              </a:buClr>
              <a:buNone/>
            </a:pPr>
            <a:endParaRPr lang="en-US" sz="2400" dirty="0" smtClean="0">
              <a:solidFill>
                <a:prstClr val="black"/>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spTree>
    <p:extLst>
      <p:ext uri="{BB962C8B-B14F-4D97-AF65-F5344CB8AC3E}">
        <p14:creationId xmlns:p14="http://schemas.microsoft.com/office/powerpoint/2010/main" val="1058126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Repeated stimulation</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r>
              <a:rPr lang="en-US" sz="2400" b="1" dirty="0" smtClean="0">
                <a:latin typeface="Georgia"/>
                <a:cs typeface="Georgia"/>
              </a:rPr>
              <a:t>Habituation</a:t>
            </a:r>
          </a:p>
          <a:p>
            <a:pPr marL="457200" lvl="1" indent="0">
              <a:buNone/>
            </a:pPr>
            <a:r>
              <a:rPr lang="en-US" sz="2000" dirty="0" smtClean="0">
                <a:latin typeface="Georgia"/>
                <a:cs typeface="Georgia"/>
              </a:rPr>
              <a:t>	- Decline in behavioral responding that occurs with repeated 	   stimulation</a:t>
            </a: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r>
              <a:rPr lang="en-US" sz="2400" b="1" dirty="0" smtClean="0">
                <a:latin typeface="Georgia"/>
                <a:cs typeface="Georgia"/>
              </a:rPr>
              <a:t>Sensitization</a:t>
            </a:r>
            <a:endParaRPr lang="en-US" sz="2400" b="1" dirty="0">
              <a:latin typeface="Georgia"/>
              <a:cs typeface="Georgia"/>
            </a:endParaRPr>
          </a:p>
          <a:p>
            <a:pPr marL="457200" lvl="1" indent="0">
              <a:buNone/>
            </a:pPr>
            <a:r>
              <a:rPr lang="en-US" sz="2000" dirty="0">
                <a:latin typeface="Georgia"/>
                <a:cs typeface="Georgia"/>
              </a:rPr>
              <a:t>	- </a:t>
            </a:r>
            <a:r>
              <a:rPr lang="en-US" sz="2000" dirty="0" smtClean="0">
                <a:latin typeface="Georgia"/>
                <a:cs typeface="Georgia"/>
              </a:rPr>
              <a:t>Increase </a:t>
            </a:r>
            <a:r>
              <a:rPr lang="en-US" sz="2000" dirty="0">
                <a:latin typeface="Georgia"/>
                <a:cs typeface="Georgia"/>
              </a:rPr>
              <a:t>in behavioral responding that occurs with repeated 	   stimulation</a:t>
            </a:r>
            <a:endParaRPr lang="en-US" sz="2200" dirty="0">
              <a:latin typeface="Georgia"/>
              <a:cs typeface="Georgia"/>
            </a:endParaRPr>
          </a:p>
          <a:p>
            <a:pPr marL="118872" lvl="0" indent="0">
              <a:buClr>
                <a:srgbClr val="F0AD00"/>
              </a:buClr>
              <a:buNone/>
            </a:pPr>
            <a:endParaRPr lang="en-US" sz="2400" dirty="0" smtClean="0">
              <a:solidFill>
                <a:prstClr val="black"/>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spTree>
    <p:extLst>
      <p:ext uri="{BB962C8B-B14F-4D97-AF65-F5344CB8AC3E}">
        <p14:creationId xmlns:p14="http://schemas.microsoft.com/office/powerpoint/2010/main" val="40016906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Habituation</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endParaRPr lang="en-US" sz="2400" dirty="0" smtClean="0">
              <a:solidFill>
                <a:prstClr val="black"/>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l="23450"/>
          <a:stretch>
            <a:fillRect/>
          </a:stretch>
        </p:blipFill>
        <p:spPr bwMode="auto">
          <a:xfrm>
            <a:off x="136965" y="3498910"/>
            <a:ext cx="5478618" cy="335909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l="31392"/>
          <a:stretch>
            <a:fillRect/>
          </a:stretch>
        </p:blipFill>
        <p:spPr bwMode="auto">
          <a:xfrm>
            <a:off x="0" y="1609519"/>
            <a:ext cx="2421754" cy="16022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TextBox 6"/>
          <p:cNvSpPr txBox="1"/>
          <p:nvPr/>
        </p:nvSpPr>
        <p:spPr>
          <a:xfrm>
            <a:off x="2899394" y="1609519"/>
            <a:ext cx="6081033" cy="954107"/>
          </a:xfrm>
          <a:prstGeom prst="rect">
            <a:avLst/>
          </a:prstGeom>
          <a:noFill/>
        </p:spPr>
        <p:txBody>
          <a:bodyPr wrap="square" rtlCol="0">
            <a:spAutoFit/>
          </a:bodyPr>
          <a:lstStyle/>
          <a:p>
            <a:r>
              <a:rPr lang="en-US" sz="1400" dirty="0" err="1" smtClean="0">
                <a:latin typeface="Georgia"/>
                <a:cs typeface="Georgia"/>
              </a:rPr>
              <a:t>Leaton</a:t>
            </a:r>
            <a:r>
              <a:rPr lang="en-US" sz="1400" dirty="0" smtClean="0">
                <a:latin typeface="Georgia"/>
                <a:cs typeface="Georgia"/>
              </a:rPr>
              <a:t>, R.N. (1976). Long-Term Retention of the Habituation of Lick Suppression and </a:t>
            </a:r>
            <a:r>
              <a:rPr lang="en-US" sz="1400" dirty="0" err="1" smtClean="0">
                <a:latin typeface="Georgia"/>
                <a:cs typeface="Georgia"/>
              </a:rPr>
              <a:t>Starte</a:t>
            </a:r>
            <a:r>
              <a:rPr lang="en-US" sz="1400" dirty="0" smtClean="0">
                <a:latin typeface="Georgia"/>
                <a:cs typeface="Georgia"/>
              </a:rPr>
              <a:t> Response Produced by a Single Auditory Stimulus. </a:t>
            </a:r>
            <a:r>
              <a:rPr lang="en-US" sz="1400" i="1" dirty="0" smtClean="0">
                <a:latin typeface="Georgia"/>
                <a:cs typeface="Georgia"/>
              </a:rPr>
              <a:t>Journal of Experimental Psychology: Animal Behavior Processes</a:t>
            </a:r>
            <a:r>
              <a:rPr lang="en-US" sz="1400" dirty="0" smtClean="0">
                <a:latin typeface="Georgia"/>
                <a:cs typeface="Georgia"/>
              </a:rPr>
              <a:t>, </a:t>
            </a:r>
            <a:r>
              <a:rPr lang="en-US" sz="1400" i="1" dirty="0" smtClean="0">
                <a:latin typeface="Georgia"/>
                <a:cs typeface="Georgia"/>
              </a:rPr>
              <a:t>2</a:t>
            </a:r>
            <a:r>
              <a:rPr lang="en-US" sz="1400" dirty="0" smtClean="0">
                <a:latin typeface="Georgia"/>
                <a:cs typeface="Georgia"/>
              </a:rPr>
              <a:t>, 248-259.</a:t>
            </a:r>
            <a:endParaRPr lang="en-US" sz="1400" dirty="0">
              <a:latin typeface="Georgia"/>
              <a:cs typeface="Georgia"/>
            </a:endParaRPr>
          </a:p>
        </p:txBody>
      </p:sp>
      <p:pic>
        <p:nvPicPr>
          <p:cNvPr id="10" name="Picture 9"/>
          <p:cNvPicPr>
            <a:picLocks noChangeAspect="1"/>
          </p:cNvPicPr>
          <p:nvPr/>
        </p:nvPicPr>
        <p:blipFill>
          <a:blip r:embed="rId5"/>
          <a:stretch>
            <a:fillRect/>
          </a:stretch>
        </p:blipFill>
        <p:spPr>
          <a:xfrm rot="10800000">
            <a:off x="2075501" y="1596219"/>
            <a:ext cx="649110" cy="607803"/>
          </a:xfrm>
          <a:prstGeom prst="rect">
            <a:avLst/>
          </a:prstGeom>
        </p:spPr>
      </p:pic>
    </p:spTree>
    <p:extLst>
      <p:ext uri="{BB962C8B-B14F-4D97-AF65-F5344CB8AC3E}">
        <p14:creationId xmlns:p14="http://schemas.microsoft.com/office/powerpoint/2010/main" val="12349064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Habituation</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endParaRPr lang="en-US" sz="2400" dirty="0" smtClean="0">
              <a:solidFill>
                <a:prstClr val="black"/>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l="23450"/>
          <a:stretch>
            <a:fillRect/>
          </a:stretch>
        </p:blipFill>
        <p:spPr bwMode="auto">
          <a:xfrm>
            <a:off x="136965" y="3498910"/>
            <a:ext cx="5478618" cy="335909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l="31392"/>
          <a:stretch>
            <a:fillRect/>
          </a:stretch>
        </p:blipFill>
        <p:spPr bwMode="auto">
          <a:xfrm>
            <a:off x="0" y="1609519"/>
            <a:ext cx="2421754" cy="16022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TextBox 6"/>
          <p:cNvSpPr txBox="1"/>
          <p:nvPr/>
        </p:nvSpPr>
        <p:spPr>
          <a:xfrm>
            <a:off x="2899394" y="1609519"/>
            <a:ext cx="6081033" cy="954107"/>
          </a:xfrm>
          <a:prstGeom prst="rect">
            <a:avLst/>
          </a:prstGeom>
          <a:noFill/>
        </p:spPr>
        <p:txBody>
          <a:bodyPr wrap="square" rtlCol="0">
            <a:spAutoFit/>
          </a:bodyPr>
          <a:lstStyle/>
          <a:p>
            <a:r>
              <a:rPr lang="en-US" sz="1400" dirty="0" err="1" smtClean="0">
                <a:latin typeface="Georgia"/>
                <a:cs typeface="Georgia"/>
              </a:rPr>
              <a:t>Leaton</a:t>
            </a:r>
            <a:r>
              <a:rPr lang="en-US" sz="1400" dirty="0" smtClean="0">
                <a:latin typeface="Georgia"/>
                <a:cs typeface="Georgia"/>
              </a:rPr>
              <a:t>, R.N. (1976). Long-Term Retention of the Habituation of Lick Suppression and </a:t>
            </a:r>
            <a:r>
              <a:rPr lang="en-US" sz="1400" dirty="0" err="1" smtClean="0">
                <a:latin typeface="Georgia"/>
                <a:cs typeface="Georgia"/>
              </a:rPr>
              <a:t>Starte</a:t>
            </a:r>
            <a:r>
              <a:rPr lang="en-US" sz="1400" dirty="0" smtClean="0">
                <a:latin typeface="Georgia"/>
                <a:cs typeface="Georgia"/>
              </a:rPr>
              <a:t> Response Produced by a Single Auditory Stimulus. </a:t>
            </a:r>
            <a:r>
              <a:rPr lang="en-US" sz="1400" i="1" dirty="0" smtClean="0">
                <a:latin typeface="Georgia"/>
                <a:cs typeface="Georgia"/>
              </a:rPr>
              <a:t>Journal of Experimental Psychology: Animal Behavior Processes</a:t>
            </a:r>
            <a:r>
              <a:rPr lang="en-US" sz="1400" dirty="0" smtClean="0">
                <a:latin typeface="Georgia"/>
                <a:cs typeface="Georgia"/>
              </a:rPr>
              <a:t>, </a:t>
            </a:r>
            <a:r>
              <a:rPr lang="en-US" sz="1400" i="1" dirty="0" smtClean="0">
                <a:latin typeface="Georgia"/>
                <a:cs typeface="Georgia"/>
              </a:rPr>
              <a:t>2</a:t>
            </a:r>
            <a:r>
              <a:rPr lang="en-US" sz="1400" dirty="0" smtClean="0">
                <a:latin typeface="Georgia"/>
                <a:cs typeface="Georgia"/>
              </a:rPr>
              <a:t>, 248-259.</a:t>
            </a:r>
            <a:endParaRPr lang="en-US" sz="1400" dirty="0">
              <a:latin typeface="Georgia"/>
              <a:cs typeface="Georgia"/>
            </a:endParaRPr>
          </a:p>
        </p:txBody>
      </p:sp>
      <p:cxnSp>
        <p:nvCxnSpPr>
          <p:cNvPr id="14" name="Straight Connector 13"/>
          <p:cNvCxnSpPr/>
          <p:nvPr/>
        </p:nvCxnSpPr>
        <p:spPr>
          <a:xfrm flipV="1">
            <a:off x="4420249" y="5332700"/>
            <a:ext cx="323736" cy="809388"/>
          </a:xfrm>
          <a:prstGeom prst="line">
            <a:avLst/>
          </a:prstGeom>
          <a:ln w="38100" cmpd="sng">
            <a:solidFill>
              <a:srgbClr val="FF0000"/>
            </a:solidFill>
            <a:tailEnd type="triangle" w="lg"/>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615583" y="5741978"/>
            <a:ext cx="2811249" cy="400110"/>
          </a:xfrm>
          <a:prstGeom prst="rect">
            <a:avLst/>
          </a:prstGeom>
          <a:noFill/>
        </p:spPr>
        <p:txBody>
          <a:bodyPr wrap="none" rtlCol="0">
            <a:spAutoFit/>
          </a:bodyPr>
          <a:lstStyle/>
          <a:p>
            <a:r>
              <a:rPr lang="en-US" sz="2000" i="1" dirty="0" smtClean="0">
                <a:solidFill>
                  <a:srgbClr val="FF0000"/>
                </a:solidFill>
                <a:latin typeface="Georgia"/>
                <a:cs typeface="Georgia"/>
              </a:rPr>
              <a:t>Spontaneous recovery</a:t>
            </a:r>
            <a:endParaRPr lang="en-US" sz="2000" i="1" dirty="0">
              <a:solidFill>
                <a:srgbClr val="FF0000"/>
              </a:solidFill>
              <a:latin typeface="Georgia"/>
              <a:cs typeface="Georgia"/>
            </a:endParaRPr>
          </a:p>
        </p:txBody>
      </p:sp>
      <p:pic>
        <p:nvPicPr>
          <p:cNvPr id="27" name="Picture 26"/>
          <p:cNvPicPr>
            <a:picLocks noChangeAspect="1"/>
          </p:cNvPicPr>
          <p:nvPr/>
        </p:nvPicPr>
        <p:blipFill>
          <a:blip r:embed="rId5"/>
          <a:stretch>
            <a:fillRect/>
          </a:stretch>
        </p:blipFill>
        <p:spPr>
          <a:xfrm rot="10800000">
            <a:off x="2075501" y="1596219"/>
            <a:ext cx="649110" cy="607803"/>
          </a:xfrm>
          <a:prstGeom prst="rect">
            <a:avLst/>
          </a:prstGeom>
        </p:spPr>
      </p:pic>
    </p:spTree>
    <p:extLst>
      <p:ext uri="{BB962C8B-B14F-4D97-AF65-F5344CB8AC3E}">
        <p14:creationId xmlns:p14="http://schemas.microsoft.com/office/powerpoint/2010/main" val="39278972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Habituation</a:t>
            </a:r>
            <a:endParaRPr lang="en-US" sz="4000" dirty="0">
              <a:latin typeface="Georgia"/>
              <a:cs typeface="Georgia"/>
            </a:endParaRPr>
          </a:p>
        </p:txBody>
      </p:sp>
      <p:sp>
        <p:nvSpPr>
          <p:cNvPr id="3" name="Content Placeholder 2"/>
          <p:cNvSpPr>
            <a:spLocks noGrp="1"/>
          </p:cNvSpPr>
          <p:nvPr>
            <p:ph idx="1"/>
          </p:nvPr>
        </p:nvSpPr>
        <p:spPr>
          <a:xfrm>
            <a:off x="457200" y="3111983"/>
            <a:ext cx="8229600" cy="4625609"/>
          </a:xfrm>
        </p:spPr>
        <p:txBody>
          <a:bodyPr>
            <a:normAutofit/>
          </a:bodyPr>
          <a:lstStyle/>
          <a:p>
            <a:pPr marL="118872" indent="0">
              <a:buNone/>
            </a:pPr>
            <a:endParaRPr lang="en-US" sz="2000" dirty="0">
              <a:latin typeface="Georgia"/>
              <a:cs typeface="Georgia"/>
            </a:endParaRPr>
          </a:p>
          <a:p>
            <a:pPr marL="457200" lvl="1" indent="0">
              <a:buNone/>
            </a:pPr>
            <a:r>
              <a:rPr lang="en-US" sz="2000" dirty="0" smtClean="0">
                <a:latin typeface="Georgia"/>
                <a:cs typeface="Georgia"/>
              </a:rPr>
              <a:t>	</a:t>
            </a:r>
            <a:endParaRPr lang="en-US" sz="2400" dirty="0" smtClean="0">
              <a:solidFill>
                <a:prstClr val="black"/>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0545" y="1507792"/>
            <a:ext cx="3747270" cy="1593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6939240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Habituation</a:t>
            </a:r>
            <a:endParaRPr lang="en-US" sz="4000" dirty="0">
              <a:latin typeface="Georgia"/>
              <a:cs typeface="Georgia"/>
            </a:endParaRPr>
          </a:p>
        </p:txBody>
      </p:sp>
      <p:sp>
        <p:nvSpPr>
          <p:cNvPr id="3" name="Content Placeholder 2"/>
          <p:cNvSpPr>
            <a:spLocks noGrp="1"/>
          </p:cNvSpPr>
          <p:nvPr>
            <p:ph idx="1"/>
          </p:nvPr>
        </p:nvSpPr>
        <p:spPr>
          <a:xfrm>
            <a:off x="457200" y="3111983"/>
            <a:ext cx="8229600" cy="4625609"/>
          </a:xfrm>
        </p:spPr>
        <p:txBody>
          <a:bodyPr>
            <a:normAutofit/>
          </a:bodyPr>
          <a:lstStyle/>
          <a:p>
            <a:r>
              <a:rPr lang="en-US" sz="2000" dirty="0" smtClean="0">
                <a:latin typeface="Georgia"/>
                <a:cs typeface="Georgia"/>
              </a:rPr>
              <a:t>Habituation is not the same thing as </a:t>
            </a:r>
            <a:r>
              <a:rPr lang="en-US" sz="2000" b="1" dirty="0" smtClean="0">
                <a:latin typeface="Georgia"/>
                <a:cs typeface="Georgia"/>
              </a:rPr>
              <a:t>sensory adaptation</a:t>
            </a:r>
            <a:r>
              <a:rPr lang="en-US" sz="2000" dirty="0" smtClean="0">
                <a:latin typeface="Georgia"/>
                <a:cs typeface="Georgia"/>
              </a:rPr>
              <a:t> or </a:t>
            </a:r>
            <a:r>
              <a:rPr lang="en-US" sz="2000" b="1" dirty="0" smtClean="0">
                <a:latin typeface="Georgia"/>
                <a:cs typeface="Georgia"/>
              </a:rPr>
              <a:t>fatigue</a:t>
            </a:r>
            <a:r>
              <a:rPr lang="en-US" sz="2000" dirty="0" smtClean="0">
                <a:latin typeface="Georgia"/>
                <a:cs typeface="Georgia"/>
              </a:rPr>
              <a:t>.</a:t>
            </a:r>
          </a:p>
          <a:p>
            <a:endParaRPr lang="en-US" sz="2000" dirty="0">
              <a:latin typeface="Georgia"/>
              <a:cs typeface="Georgia"/>
            </a:endParaRPr>
          </a:p>
          <a:p>
            <a:pPr marL="457200" lvl="1" indent="0">
              <a:buNone/>
            </a:pPr>
            <a:r>
              <a:rPr lang="en-US" sz="2000" dirty="0" smtClean="0">
                <a:latin typeface="Georgia"/>
                <a:cs typeface="Georgia"/>
              </a:rPr>
              <a:t>	</a:t>
            </a:r>
            <a:endParaRPr lang="en-US" sz="2400" dirty="0" smtClean="0">
              <a:solidFill>
                <a:prstClr val="black"/>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0545" y="1507792"/>
            <a:ext cx="3747270" cy="1593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700253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Habituation</a:t>
            </a:r>
            <a:endParaRPr lang="en-US" sz="4000" dirty="0">
              <a:latin typeface="Georgia"/>
              <a:cs typeface="Georgia"/>
            </a:endParaRPr>
          </a:p>
        </p:txBody>
      </p:sp>
      <p:sp>
        <p:nvSpPr>
          <p:cNvPr id="3" name="Content Placeholder 2"/>
          <p:cNvSpPr>
            <a:spLocks noGrp="1"/>
          </p:cNvSpPr>
          <p:nvPr>
            <p:ph idx="1"/>
          </p:nvPr>
        </p:nvSpPr>
        <p:spPr>
          <a:xfrm>
            <a:off x="457200" y="3111983"/>
            <a:ext cx="8229600" cy="4625609"/>
          </a:xfrm>
        </p:spPr>
        <p:txBody>
          <a:bodyPr>
            <a:normAutofit/>
          </a:bodyPr>
          <a:lstStyle/>
          <a:p>
            <a:r>
              <a:rPr lang="en-US" sz="2000" dirty="0" smtClean="0">
                <a:latin typeface="Georgia"/>
                <a:cs typeface="Georgia"/>
              </a:rPr>
              <a:t>Habituation is not the same thing as </a:t>
            </a:r>
            <a:r>
              <a:rPr lang="en-US" sz="2000" b="1" dirty="0" smtClean="0">
                <a:latin typeface="Georgia"/>
                <a:cs typeface="Georgia"/>
              </a:rPr>
              <a:t>sensory adaptation</a:t>
            </a:r>
            <a:r>
              <a:rPr lang="en-US" sz="2000" dirty="0" smtClean="0">
                <a:latin typeface="Georgia"/>
                <a:cs typeface="Georgia"/>
              </a:rPr>
              <a:t> or </a:t>
            </a:r>
            <a:r>
              <a:rPr lang="en-US" sz="2000" b="1" dirty="0" smtClean="0">
                <a:latin typeface="Georgia"/>
                <a:cs typeface="Georgia"/>
              </a:rPr>
              <a:t>fatigue</a:t>
            </a:r>
            <a:r>
              <a:rPr lang="en-US" sz="2000" dirty="0" smtClean="0">
                <a:latin typeface="Georgia"/>
                <a:cs typeface="Georgia"/>
              </a:rPr>
              <a:t>.</a:t>
            </a:r>
          </a:p>
          <a:p>
            <a:endParaRPr lang="en-US" sz="2000" dirty="0">
              <a:latin typeface="Georgia"/>
              <a:cs typeface="Georgia"/>
            </a:endParaRPr>
          </a:p>
          <a:p>
            <a:r>
              <a:rPr lang="en-US" sz="2000" b="1" dirty="0" smtClean="0">
                <a:latin typeface="Georgia"/>
                <a:cs typeface="Georgia"/>
              </a:rPr>
              <a:t>Sensory adaptation</a:t>
            </a:r>
            <a:r>
              <a:rPr lang="en-US" sz="2000" dirty="0" smtClean="0">
                <a:latin typeface="Georgia"/>
                <a:cs typeface="Georgia"/>
              </a:rPr>
              <a:t>: An adjustment of the sense organs to repeated stimulation.</a:t>
            </a:r>
          </a:p>
          <a:p>
            <a:endParaRPr lang="en-US" sz="2000" b="1" dirty="0">
              <a:latin typeface="Georgia"/>
              <a:cs typeface="Georgia"/>
            </a:endParaRPr>
          </a:p>
          <a:p>
            <a:pPr marL="457200" lvl="1" indent="0">
              <a:buNone/>
            </a:pPr>
            <a:r>
              <a:rPr lang="en-US" sz="2000" dirty="0" smtClean="0">
                <a:latin typeface="Georgia"/>
                <a:cs typeface="Georgia"/>
              </a:rPr>
              <a:t>	</a:t>
            </a:r>
            <a:endParaRPr lang="en-US" sz="2400" dirty="0" smtClean="0">
              <a:solidFill>
                <a:prstClr val="black"/>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0545" y="1507792"/>
            <a:ext cx="3747270" cy="1593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 name="Oval 5"/>
          <p:cNvSpPr/>
          <p:nvPr/>
        </p:nvSpPr>
        <p:spPr>
          <a:xfrm>
            <a:off x="1941834" y="1443885"/>
            <a:ext cx="1880747" cy="922016"/>
          </a:xfrm>
          <a:prstGeom prst="ellipse">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6939240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Habituation</a:t>
            </a:r>
            <a:endParaRPr lang="en-US" sz="4000" dirty="0">
              <a:latin typeface="Georgia"/>
              <a:cs typeface="Georgia"/>
            </a:endParaRPr>
          </a:p>
        </p:txBody>
      </p:sp>
      <p:sp>
        <p:nvSpPr>
          <p:cNvPr id="3" name="Content Placeholder 2"/>
          <p:cNvSpPr>
            <a:spLocks noGrp="1"/>
          </p:cNvSpPr>
          <p:nvPr>
            <p:ph idx="1"/>
          </p:nvPr>
        </p:nvSpPr>
        <p:spPr>
          <a:xfrm>
            <a:off x="457200" y="3111983"/>
            <a:ext cx="8229600" cy="4625609"/>
          </a:xfrm>
        </p:spPr>
        <p:txBody>
          <a:bodyPr>
            <a:normAutofit/>
          </a:bodyPr>
          <a:lstStyle/>
          <a:p>
            <a:r>
              <a:rPr lang="en-US" sz="2000" dirty="0" smtClean="0">
                <a:latin typeface="Georgia"/>
                <a:cs typeface="Georgia"/>
              </a:rPr>
              <a:t>Habituation is not the same thing as </a:t>
            </a:r>
            <a:r>
              <a:rPr lang="en-US" sz="2000" b="1" dirty="0" smtClean="0">
                <a:latin typeface="Georgia"/>
                <a:cs typeface="Georgia"/>
              </a:rPr>
              <a:t>sensory adaptation</a:t>
            </a:r>
            <a:r>
              <a:rPr lang="en-US" sz="2000" dirty="0" smtClean="0">
                <a:latin typeface="Georgia"/>
                <a:cs typeface="Georgia"/>
              </a:rPr>
              <a:t> or </a:t>
            </a:r>
            <a:r>
              <a:rPr lang="en-US" sz="2000" b="1" dirty="0" smtClean="0">
                <a:latin typeface="Georgia"/>
                <a:cs typeface="Georgia"/>
              </a:rPr>
              <a:t>fatigue</a:t>
            </a:r>
            <a:r>
              <a:rPr lang="en-US" sz="2000" dirty="0" smtClean="0">
                <a:latin typeface="Georgia"/>
                <a:cs typeface="Georgia"/>
              </a:rPr>
              <a:t>.</a:t>
            </a:r>
          </a:p>
          <a:p>
            <a:endParaRPr lang="en-US" sz="2000" dirty="0">
              <a:latin typeface="Georgia"/>
              <a:cs typeface="Georgia"/>
            </a:endParaRPr>
          </a:p>
          <a:p>
            <a:r>
              <a:rPr lang="en-US" sz="2000" b="1" dirty="0" smtClean="0">
                <a:latin typeface="Georgia"/>
                <a:cs typeface="Georgia"/>
              </a:rPr>
              <a:t>Sensory adaptation</a:t>
            </a:r>
            <a:r>
              <a:rPr lang="en-US" sz="2000" dirty="0" smtClean="0">
                <a:latin typeface="Georgia"/>
                <a:cs typeface="Georgia"/>
              </a:rPr>
              <a:t>: An adjustment of the sense organs to repeated stimulation.</a:t>
            </a:r>
          </a:p>
          <a:p>
            <a:endParaRPr lang="en-US" sz="2000" b="1" dirty="0">
              <a:latin typeface="Georgia"/>
              <a:cs typeface="Georgia"/>
            </a:endParaRPr>
          </a:p>
          <a:p>
            <a:r>
              <a:rPr lang="en-US" sz="2000" b="1" dirty="0" smtClean="0">
                <a:latin typeface="Georgia"/>
                <a:cs typeface="Georgia"/>
              </a:rPr>
              <a:t>Fatigue</a:t>
            </a:r>
            <a:r>
              <a:rPr lang="en-US" sz="2000" dirty="0" smtClean="0">
                <a:latin typeface="Georgia"/>
                <a:cs typeface="Georgia"/>
              </a:rPr>
              <a:t>: An adjustment of the muscles to repeated stimulation.</a:t>
            </a:r>
          </a:p>
          <a:p>
            <a:endParaRPr lang="en-US" sz="2000" b="1" dirty="0" smtClean="0">
              <a:latin typeface="Georgia"/>
              <a:cs typeface="Georgia"/>
            </a:endParaRPr>
          </a:p>
          <a:p>
            <a:pPr marL="457200" lvl="1" indent="0">
              <a:buNone/>
            </a:pPr>
            <a:r>
              <a:rPr lang="en-US" sz="2000" dirty="0" smtClean="0">
                <a:latin typeface="Georgia"/>
                <a:cs typeface="Georgia"/>
              </a:rPr>
              <a:t>	</a:t>
            </a:r>
            <a:endParaRPr lang="en-US" sz="2400" dirty="0" smtClean="0">
              <a:solidFill>
                <a:prstClr val="black"/>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0545" y="1507792"/>
            <a:ext cx="3747270" cy="1593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5" name="Oval 4"/>
          <p:cNvSpPr/>
          <p:nvPr/>
        </p:nvSpPr>
        <p:spPr>
          <a:xfrm>
            <a:off x="1941834" y="2291189"/>
            <a:ext cx="1880747" cy="922016"/>
          </a:xfrm>
          <a:prstGeom prst="ellipse">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6939240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Habituation</a:t>
            </a:r>
            <a:endParaRPr lang="en-US" sz="4000" dirty="0">
              <a:latin typeface="Georgia"/>
              <a:cs typeface="Georgia"/>
            </a:endParaRPr>
          </a:p>
        </p:txBody>
      </p:sp>
      <p:sp>
        <p:nvSpPr>
          <p:cNvPr id="3" name="Content Placeholder 2"/>
          <p:cNvSpPr>
            <a:spLocks noGrp="1"/>
          </p:cNvSpPr>
          <p:nvPr>
            <p:ph idx="1"/>
          </p:nvPr>
        </p:nvSpPr>
        <p:spPr>
          <a:xfrm>
            <a:off x="457200" y="3111983"/>
            <a:ext cx="8229600" cy="4625609"/>
          </a:xfrm>
        </p:spPr>
        <p:txBody>
          <a:bodyPr>
            <a:normAutofit/>
          </a:bodyPr>
          <a:lstStyle/>
          <a:p>
            <a:r>
              <a:rPr lang="en-US" sz="2000" dirty="0" smtClean="0">
                <a:latin typeface="Georgia"/>
                <a:cs typeface="Georgia"/>
              </a:rPr>
              <a:t>Habituation is not the same thing as </a:t>
            </a:r>
            <a:r>
              <a:rPr lang="en-US" sz="2000" b="1" dirty="0" smtClean="0">
                <a:latin typeface="Georgia"/>
                <a:cs typeface="Georgia"/>
              </a:rPr>
              <a:t>sensory adaptation</a:t>
            </a:r>
            <a:r>
              <a:rPr lang="en-US" sz="2000" dirty="0" smtClean="0">
                <a:latin typeface="Georgia"/>
                <a:cs typeface="Georgia"/>
              </a:rPr>
              <a:t> or </a:t>
            </a:r>
            <a:r>
              <a:rPr lang="en-US" sz="2000" b="1" dirty="0" smtClean="0">
                <a:latin typeface="Georgia"/>
                <a:cs typeface="Georgia"/>
              </a:rPr>
              <a:t>fatigue</a:t>
            </a:r>
            <a:r>
              <a:rPr lang="en-US" sz="2000" dirty="0" smtClean="0">
                <a:latin typeface="Georgia"/>
                <a:cs typeface="Georgia"/>
              </a:rPr>
              <a:t>.</a:t>
            </a:r>
          </a:p>
          <a:p>
            <a:endParaRPr lang="en-US" sz="2000" dirty="0">
              <a:latin typeface="Georgia"/>
              <a:cs typeface="Georgia"/>
            </a:endParaRPr>
          </a:p>
          <a:p>
            <a:r>
              <a:rPr lang="en-US" sz="2000" b="1" dirty="0" smtClean="0">
                <a:latin typeface="Georgia"/>
                <a:cs typeface="Georgia"/>
              </a:rPr>
              <a:t>Sensory adaptation</a:t>
            </a:r>
            <a:r>
              <a:rPr lang="en-US" sz="2000" dirty="0" smtClean="0">
                <a:latin typeface="Georgia"/>
                <a:cs typeface="Georgia"/>
              </a:rPr>
              <a:t>: An adjustment of the sense organs to repeated stimulation.</a:t>
            </a:r>
          </a:p>
          <a:p>
            <a:endParaRPr lang="en-US" sz="2000" b="1" dirty="0">
              <a:latin typeface="Georgia"/>
              <a:cs typeface="Georgia"/>
            </a:endParaRPr>
          </a:p>
          <a:p>
            <a:r>
              <a:rPr lang="en-US" sz="2000" b="1" dirty="0" smtClean="0">
                <a:latin typeface="Georgia"/>
                <a:cs typeface="Georgia"/>
              </a:rPr>
              <a:t>Fatigue</a:t>
            </a:r>
            <a:r>
              <a:rPr lang="en-US" sz="2000" dirty="0" smtClean="0">
                <a:latin typeface="Georgia"/>
                <a:cs typeface="Georgia"/>
              </a:rPr>
              <a:t>: An adjustment of the muscles to repeated stimulation.</a:t>
            </a:r>
          </a:p>
          <a:p>
            <a:endParaRPr lang="en-US" sz="2000" b="1" dirty="0" smtClean="0">
              <a:latin typeface="Georgia"/>
              <a:cs typeface="Georgia"/>
            </a:endParaRPr>
          </a:p>
          <a:p>
            <a:r>
              <a:rPr lang="en-US" sz="2000" dirty="0" smtClean="0">
                <a:latin typeface="Georgia"/>
                <a:cs typeface="Georgia"/>
              </a:rPr>
              <a:t>Habituation is an adjustment of the central nervous system to repeated stimulation.</a:t>
            </a:r>
          </a:p>
          <a:p>
            <a:pPr marL="457200" lvl="1" indent="0">
              <a:buNone/>
            </a:pPr>
            <a:r>
              <a:rPr lang="en-US" sz="2000" dirty="0" smtClean="0">
                <a:latin typeface="Georgia"/>
                <a:cs typeface="Georgia"/>
              </a:rPr>
              <a:t>	</a:t>
            </a:r>
            <a:endParaRPr lang="en-US" sz="2400" dirty="0" smtClean="0">
              <a:solidFill>
                <a:prstClr val="black"/>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0545" y="1507792"/>
            <a:ext cx="3747270" cy="1593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5" name="Oval 4"/>
          <p:cNvSpPr/>
          <p:nvPr/>
        </p:nvSpPr>
        <p:spPr>
          <a:xfrm>
            <a:off x="4793206" y="1495339"/>
            <a:ext cx="1669074" cy="1779565"/>
          </a:xfrm>
          <a:prstGeom prst="ellipse">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1727775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In-class writing (hypothetical)</a:t>
            </a:r>
            <a:endParaRPr lang="en-US" sz="4000" dirty="0">
              <a:latin typeface="Georgia"/>
              <a:cs typeface="Georgia"/>
            </a:endParaRPr>
          </a:p>
        </p:txBody>
      </p:sp>
      <p:sp>
        <p:nvSpPr>
          <p:cNvPr id="3" name="Content Placeholder 2"/>
          <p:cNvSpPr>
            <a:spLocks noGrp="1"/>
          </p:cNvSpPr>
          <p:nvPr>
            <p:ph idx="1"/>
          </p:nvPr>
        </p:nvSpPr>
        <p:spPr>
          <a:xfrm>
            <a:off x="457200" y="1560978"/>
            <a:ext cx="8229600" cy="4625609"/>
          </a:xfrm>
        </p:spPr>
        <p:txBody>
          <a:bodyPr>
            <a:normAutofit/>
          </a:bodyPr>
          <a:lstStyle/>
          <a:p>
            <a:pPr marL="457200" lvl="1" indent="0" algn="ctr">
              <a:buNone/>
            </a:pPr>
            <a:r>
              <a:rPr lang="en-US" sz="2000" dirty="0" smtClean="0">
                <a:solidFill>
                  <a:schemeClr val="bg1"/>
                </a:solidFill>
                <a:latin typeface="Georgia"/>
                <a:cs typeface="Georgia"/>
              </a:rPr>
              <a:t>Here is where I would normally ask you to take out paper and write a response to a question, like:</a:t>
            </a:r>
          </a:p>
          <a:p>
            <a:pPr marL="457200" lvl="1" indent="0" algn="ctr">
              <a:buNone/>
            </a:pPr>
            <a:endParaRPr lang="en-US" sz="2000" dirty="0">
              <a:solidFill>
                <a:schemeClr val="bg1"/>
              </a:solidFill>
              <a:latin typeface="Georgia"/>
              <a:cs typeface="Georgia"/>
            </a:endParaRPr>
          </a:p>
          <a:p>
            <a:pPr marL="457200" lvl="1" indent="0" algn="ctr">
              <a:buNone/>
            </a:pPr>
            <a:r>
              <a:rPr lang="en-US" sz="3200" dirty="0" smtClean="0">
                <a:solidFill>
                  <a:schemeClr val="bg1"/>
                </a:solidFill>
                <a:latin typeface="Georgia"/>
                <a:cs typeface="Georgia"/>
              </a:rPr>
              <a:t>If a rat shows a decline in its startle response as a result of repeatedly hearing the loud sound, how could you explain this in terms of sensory adaptation? How could you explain it in terms of fatigue? </a:t>
            </a:r>
          </a:p>
          <a:p>
            <a:pPr marL="457200" lvl="1" indent="0" algn="ctr">
              <a:buNone/>
            </a:pPr>
            <a:endParaRPr lang="en-US" sz="2000" dirty="0">
              <a:solidFill>
                <a:schemeClr val="bg1"/>
              </a:solidFill>
              <a:latin typeface="Georgia"/>
              <a:cs typeface="Georgia"/>
            </a:endParaRPr>
          </a:p>
          <a:p>
            <a:pPr marL="457200" lvl="1" indent="0" algn="ctr">
              <a:buNone/>
            </a:pPr>
            <a:endParaRPr lang="en-US" sz="2400" dirty="0" smtClean="0">
              <a:solidFill>
                <a:schemeClr val="bg1"/>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spTree>
    <p:extLst>
      <p:ext uri="{BB962C8B-B14F-4D97-AF65-F5344CB8AC3E}">
        <p14:creationId xmlns:p14="http://schemas.microsoft.com/office/powerpoint/2010/main" val="1775321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In-class writing (hypothetical)</a:t>
            </a:r>
            <a:endParaRPr lang="en-US" sz="4000" dirty="0">
              <a:latin typeface="Georgia"/>
              <a:cs typeface="Georgia"/>
            </a:endParaRPr>
          </a:p>
        </p:txBody>
      </p:sp>
      <p:sp>
        <p:nvSpPr>
          <p:cNvPr id="3" name="Content Placeholder 2"/>
          <p:cNvSpPr>
            <a:spLocks noGrp="1"/>
          </p:cNvSpPr>
          <p:nvPr>
            <p:ph idx="1"/>
          </p:nvPr>
        </p:nvSpPr>
        <p:spPr>
          <a:xfrm>
            <a:off x="457200" y="1560978"/>
            <a:ext cx="8229600" cy="4625609"/>
          </a:xfrm>
        </p:spPr>
        <p:txBody>
          <a:bodyPr>
            <a:normAutofit fontScale="92500" lnSpcReduction="20000"/>
          </a:bodyPr>
          <a:lstStyle/>
          <a:p>
            <a:pPr marL="457200" lvl="1" indent="0" algn="ctr">
              <a:buNone/>
            </a:pPr>
            <a:r>
              <a:rPr lang="en-US" sz="2000" dirty="0" smtClean="0">
                <a:solidFill>
                  <a:schemeClr val="bg1"/>
                </a:solidFill>
                <a:latin typeface="Georgia"/>
                <a:cs typeface="Georgia"/>
              </a:rPr>
              <a:t>Hypothetical response:</a:t>
            </a:r>
          </a:p>
          <a:p>
            <a:pPr marL="457200" lvl="1" indent="0" algn="ctr">
              <a:buNone/>
            </a:pPr>
            <a:endParaRPr lang="en-US" sz="2000" dirty="0">
              <a:solidFill>
                <a:schemeClr val="bg1"/>
              </a:solidFill>
              <a:latin typeface="Georgia"/>
              <a:cs typeface="Georgia"/>
            </a:endParaRPr>
          </a:p>
          <a:p>
            <a:pPr marL="457200" lvl="1" indent="0" algn="ctr">
              <a:buNone/>
            </a:pPr>
            <a:r>
              <a:rPr lang="en-US" sz="3200" dirty="0" smtClean="0">
                <a:solidFill>
                  <a:schemeClr val="bg1"/>
                </a:solidFill>
                <a:latin typeface="Georgia"/>
                <a:cs typeface="Georgia"/>
              </a:rPr>
              <a:t>“The decline in the startle response may be caused by sensory adaptation or fatigue. If it is due to sensory adaptation, then the sense doing the ‘adapting’ is the hearing sense—the rat may be going deaf. If it is due to fatigue, then the rat may simply be getting tired from jumping </a:t>
            </a:r>
            <a:r>
              <a:rPr lang="en-US" sz="3200" dirty="0" smtClean="0">
                <a:solidFill>
                  <a:schemeClr val="bg1"/>
                </a:solidFill>
                <a:latin typeface="Georgia"/>
                <a:cs typeface="Georgia"/>
              </a:rPr>
              <a:t>a lot. </a:t>
            </a:r>
            <a:r>
              <a:rPr lang="en-US" sz="3200" dirty="0" smtClean="0">
                <a:solidFill>
                  <a:schemeClr val="bg1"/>
                </a:solidFill>
                <a:latin typeface="Georgia"/>
                <a:cs typeface="Georgia"/>
              </a:rPr>
              <a:t>Neither of these explanations are far-fetched, but notably they are different from an explanation that appeals to habituation”.</a:t>
            </a:r>
            <a:endParaRPr lang="en-US" sz="2000" dirty="0" smtClean="0">
              <a:solidFill>
                <a:schemeClr val="bg1"/>
              </a:solidFill>
              <a:latin typeface="Georgia"/>
              <a:cs typeface="Georgia"/>
            </a:endParaRPr>
          </a:p>
          <a:p>
            <a:pPr marL="457200" lvl="1" indent="0" algn="ctr">
              <a:buNone/>
            </a:pPr>
            <a:endParaRPr lang="en-US" sz="2400" dirty="0" smtClean="0">
              <a:solidFill>
                <a:schemeClr val="bg1"/>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spTree>
    <p:extLst>
      <p:ext uri="{BB962C8B-B14F-4D97-AF65-F5344CB8AC3E}">
        <p14:creationId xmlns:p14="http://schemas.microsoft.com/office/powerpoint/2010/main" val="18533678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In-class writing (hypothetical)</a:t>
            </a:r>
            <a:endParaRPr lang="en-US" sz="4000" dirty="0">
              <a:latin typeface="Georgia"/>
              <a:cs typeface="Georgia"/>
            </a:endParaRPr>
          </a:p>
        </p:txBody>
      </p:sp>
      <p:sp>
        <p:nvSpPr>
          <p:cNvPr id="3" name="Content Placeholder 2"/>
          <p:cNvSpPr>
            <a:spLocks noGrp="1"/>
          </p:cNvSpPr>
          <p:nvPr>
            <p:ph idx="1"/>
          </p:nvPr>
        </p:nvSpPr>
        <p:spPr>
          <a:xfrm>
            <a:off x="457200" y="1560978"/>
            <a:ext cx="8229600" cy="4625609"/>
          </a:xfrm>
        </p:spPr>
        <p:txBody>
          <a:bodyPr>
            <a:normAutofit/>
          </a:bodyPr>
          <a:lstStyle/>
          <a:p>
            <a:pPr marL="457200" lvl="1" indent="0" algn="ctr">
              <a:buNone/>
            </a:pPr>
            <a:r>
              <a:rPr lang="en-US" sz="2000" dirty="0" smtClean="0">
                <a:solidFill>
                  <a:schemeClr val="bg1"/>
                </a:solidFill>
                <a:latin typeface="Georgia"/>
                <a:cs typeface="Georgia"/>
              </a:rPr>
              <a:t>Here is where I would normally ask you to take out paper and write a response to a question, like:</a:t>
            </a:r>
          </a:p>
          <a:p>
            <a:pPr marL="457200" lvl="1" indent="0" algn="ctr">
              <a:buNone/>
            </a:pPr>
            <a:endParaRPr lang="en-US" sz="2000" dirty="0">
              <a:solidFill>
                <a:schemeClr val="bg1"/>
              </a:solidFill>
              <a:latin typeface="Georgia"/>
              <a:cs typeface="Georgia"/>
            </a:endParaRPr>
          </a:p>
          <a:p>
            <a:pPr marL="457200" lvl="1" indent="0" algn="ctr">
              <a:buNone/>
            </a:pPr>
            <a:r>
              <a:rPr lang="en-US" sz="3200" dirty="0" smtClean="0">
                <a:solidFill>
                  <a:schemeClr val="bg1"/>
                </a:solidFill>
                <a:latin typeface="Georgia"/>
                <a:cs typeface="Georgia"/>
              </a:rPr>
              <a:t>What is a real-life example of habituation? </a:t>
            </a:r>
            <a:endParaRPr lang="en-US" sz="3200" dirty="0" smtClean="0">
              <a:solidFill>
                <a:schemeClr val="bg1"/>
              </a:solidFill>
              <a:latin typeface="Georgia"/>
              <a:cs typeface="Georgia"/>
            </a:endParaRPr>
          </a:p>
          <a:p>
            <a:pPr marL="457200" lvl="1" indent="0" algn="ctr">
              <a:buNone/>
            </a:pPr>
            <a:endParaRPr lang="en-US" sz="2000" dirty="0">
              <a:solidFill>
                <a:schemeClr val="bg1"/>
              </a:solidFill>
              <a:latin typeface="Georgia"/>
              <a:cs typeface="Georgia"/>
            </a:endParaRPr>
          </a:p>
          <a:p>
            <a:pPr marL="457200" lvl="1" indent="0" algn="ctr">
              <a:buNone/>
            </a:pPr>
            <a:endParaRPr lang="en-US" sz="2400" dirty="0" smtClean="0">
              <a:solidFill>
                <a:schemeClr val="bg1"/>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spTree>
    <p:extLst>
      <p:ext uri="{BB962C8B-B14F-4D97-AF65-F5344CB8AC3E}">
        <p14:creationId xmlns:p14="http://schemas.microsoft.com/office/powerpoint/2010/main" val="656400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In-class writing (hypothetical)</a:t>
            </a:r>
            <a:endParaRPr lang="en-US" sz="4000" dirty="0">
              <a:latin typeface="Georgia"/>
              <a:cs typeface="Georgia"/>
            </a:endParaRPr>
          </a:p>
        </p:txBody>
      </p:sp>
      <p:sp>
        <p:nvSpPr>
          <p:cNvPr id="3" name="Content Placeholder 2"/>
          <p:cNvSpPr>
            <a:spLocks noGrp="1"/>
          </p:cNvSpPr>
          <p:nvPr>
            <p:ph idx="1"/>
          </p:nvPr>
        </p:nvSpPr>
        <p:spPr>
          <a:xfrm>
            <a:off x="457200" y="1560978"/>
            <a:ext cx="8229600" cy="4625609"/>
          </a:xfrm>
        </p:spPr>
        <p:txBody>
          <a:bodyPr>
            <a:normAutofit/>
          </a:bodyPr>
          <a:lstStyle/>
          <a:p>
            <a:pPr marL="457200" lvl="1" indent="0" algn="ctr">
              <a:buNone/>
            </a:pPr>
            <a:r>
              <a:rPr lang="en-US" sz="2000" dirty="0" smtClean="0">
                <a:solidFill>
                  <a:schemeClr val="bg1"/>
                </a:solidFill>
                <a:latin typeface="Georgia"/>
                <a:cs typeface="Georgia"/>
              </a:rPr>
              <a:t>Hypothetical response:</a:t>
            </a:r>
          </a:p>
          <a:p>
            <a:pPr marL="457200" lvl="1" indent="0" algn="ctr">
              <a:buNone/>
            </a:pPr>
            <a:endParaRPr lang="en-US" sz="2000" dirty="0">
              <a:solidFill>
                <a:schemeClr val="bg1"/>
              </a:solidFill>
              <a:latin typeface="Georgia"/>
              <a:cs typeface="Georgia"/>
            </a:endParaRPr>
          </a:p>
          <a:p>
            <a:pPr marL="457200" lvl="1" indent="0" algn="ctr">
              <a:buNone/>
            </a:pPr>
            <a:r>
              <a:rPr lang="en-US" sz="3200" dirty="0" smtClean="0">
                <a:solidFill>
                  <a:schemeClr val="bg1"/>
                </a:solidFill>
                <a:latin typeface="Georgia"/>
                <a:cs typeface="Georgia"/>
              </a:rPr>
              <a:t>“A real-life example of habituation is when we encounter strong odors. For example, if I walk into a smelly subway car, I will have habituated to </a:t>
            </a:r>
            <a:r>
              <a:rPr lang="en-US" sz="3200" dirty="0">
                <a:solidFill>
                  <a:schemeClr val="bg1"/>
                </a:solidFill>
                <a:latin typeface="Georgia"/>
                <a:cs typeface="Georgia"/>
              </a:rPr>
              <a:t>the smell by the time I arrive at my </a:t>
            </a:r>
            <a:r>
              <a:rPr lang="en-US" sz="3200" dirty="0" smtClean="0">
                <a:solidFill>
                  <a:schemeClr val="bg1"/>
                </a:solidFill>
                <a:latin typeface="Georgia"/>
                <a:cs typeface="Georgia"/>
              </a:rPr>
              <a:t>destination. </a:t>
            </a:r>
            <a:r>
              <a:rPr lang="en-US" sz="3200" dirty="0" smtClean="0">
                <a:solidFill>
                  <a:schemeClr val="bg1"/>
                </a:solidFill>
                <a:latin typeface="Georgia"/>
                <a:cs typeface="Georgia"/>
              </a:rPr>
              <a:t>That is, I will no longer notice that it is there”.</a:t>
            </a:r>
            <a:endParaRPr lang="en-US" sz="2000" dirty="0" smtClean="0">
              <a:solidFill>
                <a:schemeClr val="bg1"/>
              </a:solidFill>
              <a:latin typeface="Georgia"/>
              <a:cs typeface="Georgia"/>
            </a:endParaRPr>
          </a:p>
          <a:p>
            <a:pPr marL="457200" lvl="1" indent="0" algn="ctr">
              <a:buNone/>
            </a:pPr>
            <a:endParaRPr lang="en-US" sz="2400" dirty="0" smtClean="0">
              <a:solidFill>
                <a:schemeClr val="bg1"/>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spTree>
    <p:extLst>
      <p:ext uri="{BB962C8B-B14F-4D97-AF65-F5344CB8AC3E}">
        <p14:creationId xmlns:p14="http://schemas.microsoft.com/office/powerpoint/2010/main" val="7474204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Question</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r>
              <a:rPr lang="en-US" sz="2400" dirty="0" smtClean="0">
                <a:latin typeface="Georgia"/>
                <a:cs typeface="Georgia"/>
              </a:rPr>
              <a:t>How can we ever know if a decline in behavioral responding over time is a result of habituation, or a result of sensory adaptation or fatigue?</a:t>
            </a:r>
            <a:endParaRPr lang="en-US" sz="2200" dirty="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spTree>
    <p:extLst>
      <p:ext uri="{BB962C8B-B14F-4D97-AF65-F5344CB8AC3E}">
        <p14:creationId xmlns:p14="http://schemas.microsoft.com/office/powerpoint/2010/main" val="24751004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Question</a:t>
            </a:r>
            <a:endParaRPr lang="en-US" sz="4000" dirty="0">
              <a:latin typeface="Georgia"/>
              <a:cs typeface="Georgia"/>
            </a:endParaRPr>
          </a:p>
        </p:txBody>
      </p:sp>
      <p:sp>
        <p:nvSpPr>
          <p:cNvPr id="3" name="Content Placeholder 2"/>
          <p:cNvSpPr>
            <a:spLocks noGrp="1"/>
          </p:cNvSpPr>
          <p:nvPr>
            <p:ph idx="1"/>
          </p:nvPr>
        </p:nvSpPr>
        <p:spPr/>
        <p:txBody>
          <a:bodyPr>
            <a:noAutofit/>
          </a:bodyPr>
          <a:lstStyle/>
          <a:p>
            <a:r>
              <a:rPr lang="en-US" sz="2400" dirty="0">
                <a:latin typeface="Georgia"/>
                <a:cs typeface="Georgia"/>
              </a:rPr>
              <a:t>How can we ever know if a decline in behavioral responding over time is a result of habituation, or a result of sensory adaptation or fatigue?</a:t>
            </a:r>
            <a:endParaRPr lang="en-US" sz="2200" dirty="0">
              <a:latin typeface="Georgia"/>
              <a:cs typeface="Georgia"/>
            </a:endParaRPr>
          </a:p>
          <a:p>
            <a:endParaRPr lang="en-US" sz="2400" dirty="0">
              <a:latin typeface="Georgia"/>
              <a:cs typeface="Georgia"/>
            </a:endParaRPr>
          </a:p>
          <a:p>
            <a:pPr marL="118872" indent="0" algn="ctr">
              <a:buNone/>
            </a:pPr>
            <a:endParaRPr lang="en-US" sz="2400" i="1" dirty="0" smtClean="0">
              <a:solidFill>
                <a:srgbClr val="FF0000"/>
              </a:solidFill>
              <a:latin typeface="Georgia"/>
              <a:cs typeface="Georgia"/>
            </a:endParaRPr>
          </a:p>
          <a:p>
            <a:pPr marL="118872" indent="0" algn="ctr">
              <a:buNone/>
            </a:pPr>
            <a:r>
              <a:rPr lang="en-US" sz="2800" i="1" dirty="0" smtClean="0">
                <a:solidFill>
                  <a:srgbClr val="FF0000"/>
                </a:solidFill>
                <a:latin typeface="Georgia"/>
                <a:cs typeface="Georgia"/>
              </a:rPr>
              <a:t>Sensory adaptation and fatigue can be ruled out by showing that the decline in responding is stimulus-specific.</a:t>
            </a:r>
          </a:p>
          <a:p>
            <a:endParaRPr lang="en-US" sz="2400" dirty="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spTree>
    <p:extLst>
      <p:ext uri="{BB962C8B-B14F-4D97-AF65-F5344CB8AC3E}">
        <p14:creationId xmlns:p14="http://schemas.microsoft.com/office/powerpoint/2010/main" val="38507225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Question</a:t>
            </a:r>
            <a:endParaRPr lang="en-US" sz="4000" dirty="0">
              <a:latin typeface="Georgia"/>
              <a:cs typeface="Georgia"/>
            </a:endParaRPr>
          </a:p>
        </p:txBody>
      </p:sp>
      <p:sp>
        <p:nvSpPr>
          <p:cNvPr id="3" name="Content Placeholder 2"/>
          <p:cNvSpPr>
            <a:spLocks noGrp="1"/>
          </p:cNvSpPr>
          <p:nvPr>
            <p:ph idx="1"/>
          </p:nvPr>
        </p:nvSpPr>
        <p:spPr/>
        <p:txBody>
          <a:bodyPr>
            <a:noAutofit/>
          </a:bodyPr>
          <a:lstStyle/>
          <a:p>
            <a:r>
              <a:rPr lang="en-US" sz="2400" dirty="0">
                <a:latin typeface="Georgia"/>
                <a:cs typeface="Georgia"/>
              </a:rPr>
              <a:t>How can we ever know if a decline in behavioral responding over time is a result of habituation, or a result of sensory adaptation or fatigue?</a:t>
            </a:r>
            <a:endParaRPr lang="en-US" sz="2200" dirty="0">
              <a:latin typeface="Georgia"/>
              <a:cs typeface="Georgia"/>
            </a:endParaRPr>
          </a:p>
          <a:p>
            <a:endParaRPr lang="en-US" sz="2400" dirty="0">
              <a:latin typeface="Georgia"/>
              <a:cs typeface="Georgia"/>
            </a:endParaRPr>
          </a:p>
          <a:p>
            <a:pPr marL="118872" indent="0" algn="ctr">
              <a:buNone/>
            </a:pPr>
            <a:endParaRPr lang="en-US" sz="2400" i="1" dirty="0" smtClean="0">
              <a:solidFill>
                <a:srgbClr val="FF0000"/>
              </a:solidFill>
              <a:latin typeface="Georgia"/>
              <a:cs typeface="Georgia"/>
            </a:endParaRPr>
          </a:p>
          <a:p>
            <a:pPr marL="118872" indent="0" algn="ctr">
              <a:buNone/>
            </a:pPr>
            <a:r>
              <a:rPr lang="en-US" sz="2800" i="1" dirty="0" smtClean="0">
                <a:solidFill>
                  <a:srgbClr val="FF0000"/>
                </a:solidFill>
                <a:latin typeface="Georgia"/>
                <a:cs typeface="Georgia"/>
              </a:rPr>
              <a:t>Sensory adaptation and fatigue can be ruled out by showing that the decline in responding is stimulus-specific.</a:t>
            </a:r>
          </a:p>
          <a:p>
            <a:endParaRPr lang="en-US" sz="2400" dirty="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pic>
        <p:nvPicPr>
          <p:cNvPr id="4" name="Picture 3"/>
          <p:cNvPicPr>
            <a:picLocks noChangeAspect="1"/>
          </p:cNvPicPr>
          <p:nvPr/>
        </p:nvPicPr>
        <p:blipFill>
          <a:blip r:embed="rId3"/>
          <a:stretch>
            <a:fillRect/>
          </a:stretch>
        </p:blipFill>
        <p:spPr>
          <a:xfrm>
            <a:off x="154489" y="5195790"/>
            <a:ext cx="1572025" cy="1572025"/>
          </a:xfrm>
          <a:prstGeom prst="rect">
            <a:avLst/>
          </a:prstGeom>
        </p:spPr>
      </p:pic>
      <p:pic>
        <p:nvPicPr>
          <p:cNvPr id="5" name="Picture 4"/>
          <p:cNvPicPr>
            <a:picLocks noChangeAspect="1"/>
          </p:cNvPicPr>
          <p:nvPr/>
        </p:nvPicPr>
        <p:blipFill>
          <a:blip r:embed="rId4"/>
          <a:stretch>
            <a:fillRect/>
          </a:stretch>
        </p:blipFill>
        <p:spPr>
          <a:xfrm>
            <a:off x="7725621" y="5349436"/>
            <a:ext cx="1418379" cy="1418379"/>
          </a:xfrm>
          <a:prstGeom prst="rect">
            <a:avLst/>
          </a:prstGeom>
        </p:spPr>
      </p:pic>
    </p:spTree>
    <p:extLst>
      <p:ext uri="{BB962C8B-B14F-4D97-AF65-F5344CB8AC3E}">
        <p14:creationId xmlns:p14="http://schemas.microsoft.com/office/powerpoint/2010/main" val="1110050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Sensitization</a:t>
            </a:r>
            <a:endParaRPr lang="en-US" sz="4000" dirty="0">
              <a:latin typeface="Georgia"/>
              <a:cs typeface="Georgia"/>
            </a:endParaRPr>
          </a:p>
        </p:txBody>
      </p:sp>
      <p:sp>
        <p:nvSpPr>
          <p:cNvPr id="3" name="Content Placeholder 2"/>
          <p:cNvSpPr>
            <a:spLocks noGrp="1"/>
          </p:cNvSpPr>
          <p:nvPr>
            <p:ph idx="1"/>
          </p:nvPr>
        </p:nvSpPr>
        <p:spPr/>
        <p:txBody>
          <a:bodyPr>
            <a:normAutofit/>
          </a:bodyPr>
          <a:lstStyle/>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endParaRPr lang="en-US" sz="2400" dirty="0" smtClean="0">
              <a:solidFill>
                <a:prstClr val="black"/>
              </a:solidFill>
              <a:latin typeface="Georgia"/>
              <a:cs typeface="Georgia"/>
            </a:endParaRPr>
          </a:p>
          <a:p>
            <a:pPr marL="118872" indent="0">
              <a:buClr>
                <a:srgbClr val="F0AD00"/>
              </a:buClr>
              <a:buNone/>
            </a:pPr>
            <a:endParaRPr lang="en-US" sz="2400" dirty="0">
              <a:solidFill>
                <a:prstClr val="black"/>
              </a:solidFill>
              <a:latin typeface="Georgia"/>
              <a:cs typeface="Georgia"/>
            </a:endParaRP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l="31392"/>
          <a:stretch>
            <a:fillRect/>
          </a:stretch>
        </p:blipFill>
        <p:spPr bwMode="auto">
          <a:xfrm>
            <a:off x="0" y="1609519"/>
            <a:ext cx="2421754" cy="16022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TextBox 6"/>
          <p:cNvSpPr txBox="1"/>
          <p:nvPr/>
        </p:nvSpPr>
        <p:spPr>
          <a:xfrm>
            <a:off x="2899394" y="1609519"/>
            <a:ext cx="6081033" cy="523220"/>
          </a:xfrm>
          <a:prstGeom prst="rect">
            <a:avLst/>
          </a:prstGeom>
          <a:noFill/>
        </p:spPr>
        <p:txBody>
          <a:bodyPr wrap="square" rtlCol="0">
            <a:spAutoFit/>
          </a:bodyPr>
          <a:lstStyle/>
          <a:p>
            <a:r>
              <a:rPr lang="en-US" sz="1400" dirty="0" smtClean="0">
                <a:latin typeface="Georgia"/>
                <a:cs typeface="Georgia"/>
              </a:rPr>
              <a:t>Davis, M. (1974). Sensitization of the Rat Startle Response by Noise. </a:t>
            </a:r>
            <a:r>
              <a:rPr lang="en-US" sz="1400" i="1" dirty="0" smtClean="0">
                <a:latin typeface="Georgia"/>
                <a:cs typeface="Georgia"/>
              </a:rPr>
              <a:t>Journal of Comparative and Physiological Psychology</a:t>
            </a:r>
            <a:r>
              <a:rPr lang="en-US" sz="1400" dirty="0" smtClean="0">
                <a:latin typeface="Georgia"/>
                <a:cs typeface="Georgia"/>
              </a:rPr>
              <a:t>, 571-581.</a:t>
            </a:r>
            <a:endParaRPr lang="en-US" sz="1400" dirty="0">
              <a:latin typeface="Georgia"/>
              <a:cs typeface="Georgia"/>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l="27000"/>
          <a:stretch>
            <a:fillRect/>
          </a:stretch>
        </p:blipFill>
        <p:spPr bwMode="auto">
          <a:xfrm>
            <a:off x="0" y="3323866"/>
            <a:ext cx="5217138" cy="34503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8"/>
          <p:cNvPicPr>
            <a:picLocks noChangeAspect="1"/>
          </p:cNvPicPr>
          <p:nvPr/>
        </p:nvPicPr>
        <p:blipFill>
          <a:blip r:embed="rId5"/>
          <a:stretch>
            <a:fillRect/>
          </a:stretch>
        </p:blipFill>
        <p:spPr>
          <a:xfrm rot="10800000">
            <a:off x="2075501" y="1596219"/>
            <a:ext cx="649110" cy="607803"/>
          </a:xfrm>
          <a:prstGeom prst="rect">
            <a:avLst/>
          </a:prstGeom>
        </p:spPr>
      </p:pic>
    </p:spTree>
    <p:extLst>
      <p:ext uri="{BB962C8B-B14F-4D97-AF65-F5344CB8AC3E}">
        <p14:creationId xmlns:p14="http://schemas.microsoft.com/office/powerpoint/2010/main" val="39278972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5" name="Rectangle 4"/>
          <p:cNvSpPr/>
          <p:nvPr/>
        </p:nvSpPr>
        <p:spPr>
          <a:xfrm>
            <a:off x="4892816" y="1904612"/>
            <a:ext cx="2216369" cy="49115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Content Placeholder 2"/>
          <p:cNvSpPr>
            <a:spLocks noGrp="1"/>
          </p:cNvSpPr>
          <p:nvPr>
            <p:ph idx="1"/>
          </p:nvPr>
        </p:nvSpPr>
        <p:spPr>
          <a:xfrm>
            <a:off x="81023" y="1775191"/>
            <a:ext cx="8981954" cy="5181194"/>
          </a:xfrm>
        </p:spPr>
        <p:txBody>
          <a:bodyPr>
            <a:normAutofit/>
          </a:bodyPr>
          <a:lstStyle/>
          <a:p>
            <a:r>
              <a:rPr lang="en-US" sz="2400" dirty="0" smtClean="0">
                <a:latin typeface="Georgia"/>
                <a:cs typeface="Georgia"/>
              </a:rPr>
              <a:t>So far we have been speaking of reflexive responses, but can </a:t>
            </a:r>
            <a:r>
              <a:rPr lang="en-US" sz="2400" i="1" dirty="0" smtClean="0">
                <a:latin typeface="Georgia"/>
                <a:cs typeface="Georgia"/>
              </a:rPr>
              <a:t>emotional responses </a:t>
            </a:r>
            <a:r>
              <a:rPr lang="en-US" sz="2400" dirty="0" smtClean="0">
                <a:latin typeface="Georgia"/>
                <a:cs typeface="Georgia"/>
              </a:rPr>
              <a:t>be subject to habituation and sensitization?</a:t>
            </a:r>
          </a:p>
          <a:p>
            <a:endParaRPr lang="en-US" sz="2400" dirty="0" smtClean="0">
              <a:latin typeface="Georgia"/>
              <a:cs typeface="Georgia"/>
            </a:endParaRPr>
          </a:p>
          <a:p>
            <a:endParaRPr lang="en-US" sz="2400" dirty="0">
              <a:latin typeface="Georgia"/>
              <a:cs typeface="Georgia"/>
            </a:endParaRPr>
          </a:p>
          <a:p>
            <a:endParaRPr lang="en-US" sz="2400" dirty="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spTree>
    <p:extLst>
      <p:ext uri="{BB962C8B-B14F-4D97-AF65-F5344CB8AC3E}">
        <p14:creationId xmlns:p14="http://schemas.microsoft.com/office/powerpoint/2010/main" val="17043511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5" name="Rectangle 4"/>
          <p:cNvSpPr/>
          <p:nvPr/>
        </p:nvSpPr>
        <p:spPr>
          <a:xfrm>
            <a:off x="4892816" y="1904612"/>
            <a:ext cx="2216369" cy="49115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Content Placeholder 2"/>
          <p:cNvSpPr>
            <a:spLocks noGrp="1"/>
          </p:cNvSpPr>
          <p:nvPr>
            <p:ph idx="1"/>
          </p:nvPr>
        </p:nvSpPr>
        <p:spPr>
          <a:xfrm>
            <a:off x="81023" y="1775191"/>
            <a:ext cx="8981954" cy="5181194"/>
          </a:xfrm>
        </p:spPr>
        <p:txBody>
          <a:bodyPr>
            <a:normAutofit/>
          </a:bodyPr>
          <a:lstStyle/>
          <a:p>
            <a:r>
              <a:rPr lang="en-US" sz="2400" dirty="0" smtClean="0">
                <a:latin typeface="Georgia"/>
                <a:cs typeface="Georgia"/>
              </a:rPr>
              <a:t>So far we have been speaking of reflexive responses, but can </a:t>
            </a:r>
            <a:r>
              <a:rPr lang="en-US" sz="2400" i="1" dirty="0" smtClean="0">
                <a:latin typeface="Georgia"/>
                <a:cs typeface="Georgia"/>
              </a:rPr>
              <a:t>emotional responses </a:t>
            </a:r>
            <a:r>
              <a:rPr lang="en-US" sz="2400" dirty="0" smtClean="0">
                <a:latin typeface="Georgia"/>
                <a:cs typeface="Georgia"/>
              </a:rPr>
              <a:t>be subject to habituation and sensitization?</a:t>
            </a:r>
          </a:p>
          <a:p>
            <a:endParaRPr lang="en-US" sz="2400" dirty="0" smtClean="0">
              <a:latin typeface="Georgia"/>
              <a:cs typeface="Georgia"/>
            </a:endParaRPr>
          </a:p>
          <a:p>
            <a:endParaRPr lang="en-US" sz="2400" dirty="0">
              <a:latin typeface="Georgia"/>
              <a:cs typeface="Georgia"/>
            </a:endParaRPr>
          </a:p>
          <a:p>
            <a:pPr marL="118872" indent="0" algn="ctr">
              <a:buNone/>
            </a:pPr>
            <a:r>
              <a:rPr lang="en-US" sz="2400" dirty="0" smtClean="0">
                <a:latin typeface="Georgia"/>
                <a:cs typeface="Georgia"/>
              </a:rPr>
              <a:t>Think of romantic love.</a:t>
            </a:r>
          </a:p>
          <a:p>
            <a:endParaRPr lang="en-US" sz="2400" dirty="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pic>
        <p:nvPicPr>
          <p:cNvPr id="3" name="Picture 2"/>
          <p:cNvPicPr>
            <a:picLocks noChangeAspect="1"/>
          </p:cNvPicPr>
          <p:nvPr/>
        </p:nvPicPr>
        <p:blipFill>
          <a:blip r:embed="rId3"/>
          <a:stretch>
            <a:fillRect/>
          </a:stretch>
        </p:blipFill>
        <p:spPr>
          <a:xfrm flipH="1">
            <a:off x="4184248" y="3020993"/>
            <a:ext cx="775504" cy="775504"/>
          </a:xfrm>
          <a:prstGeom prst="rect">
            <a:avLst/>
          </a:prstGeom>
        </p:spPr>
      </p:pic>
    </p:spTree>
    <p:extLst>
      <p:ext uri="{BB962C8B-B14F-4D97-AF65-F5344CB8AC3E}">
        <p14:creationId xmlns:p14="http://schemas.microsoft.com/office/powerpoint/2010/main" val="9023830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5" name="Rectangle 4"/>
          <p:cNvSpPr/>
          <p:nvPr/>
        </p:nvSpPr>
        <p:spPr>
          <a:xfrm>
            <a:off x="4892816" y="1904612"/>
            <a:ext cx="2216369" cy="49115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Content Placeholder 2"/>
          <p:cNvSpPr>
            <a:spLocks noGrp="1"/>
          </p:cNvSpPr>
          <p:nvPr>
            <p:ph idx="1"/>
          </p:nvPr>
        </p:nvSpPr>
        <p:spPr>
          <a:xfrm>
            <a:off x="81023" y="1775191"/>
            <a:ext cx="8981954" cy="5181194"/>
          </a:xfrm>
        </p:spPr>
        <p:txBody>
          <a:bodyPr>
            <a:normAutofit/>
          </a:bodyPr>
          <a:lstStyle/>
          <a:p>
            <a:r>
              <a:rPr lang="en-US" sz="2400" dirty="0" smtClean="0">
                <a:latin typeface="Georgia"/>
                <a:cs typeface="Georgia"/>
              </a:rPr>
              <a:t>So far we have been speaking of reflexive responses, but can </a:t>
            </a:r>
            <a:r>
              <a:rPr lang="en-US" sz="2400" i="1" dirty="0" smtClean="0">
                <a:latin typeface="Georgia"/>
                <a:cs typeface="Georgia"/>
              </a:rPr>
              <a:t>emotional responses </a:t>
            </a:r>
            <a:r>
              <a:rPr lang="en-US" sz="2400" dirty="0" smtClean="0">
                <a:latin typeface="Georgia"/>
                <a:cs typeface="Georgia"/>
              </a:rPr>
              <a:t>be subject to habituation and sensitization?</a:t>
            </a:r>
          </a:p>
          <a:p>
            <a:endParaRPr lang="en-US" sz="2400" dirty="0" smtClean="0">
              <a:latin typeface="Georgia"/>
              <a:cs typeface="Georgia"/>
            </a:endParaRPr>
          </a:p>
          <a:p>
            <a:endParaRPr lang="en-US" sz="2400" dirty="0">
              <a:latin typeface="Georgia"/>
              <a:cs typeface="Georgia"/>
            </a:endParaRPr>
          </a:p>
          <a:p>
            <a:pPr marL="118872" indent="0" algn="ctr">
              <a:buNone/>
            </a:pPr>
            <a:r>
              <a:rPr lang="en-US" sz="2400" dirty="0" smtClean="0">
                <a:latin typeface="Georgia"/>
                <a:cs typeface="Georgia"/>
              </a:rPr>
              <a:t>Think of romantic love.</a:t>
            </a:r>
          </a:p>
          <a:p>
            <a:pPr marL="118872" indent="0" algn="ctr">
              <a:buNone/>
            </a:pPr>
            <a:endParaRPr lang="en-US" sz="2400" dirty="0" smtClean="0">
              <a:latin typeface="Georgia"/>
              <a:cs typeface="Georgia"/>
            </a:endParaRPr>
          </a:p>
          <a:p>
            <a:r>
              <a:rPr lang="en-US" sz="2400" dirty="0" smtClean="0">
                <a:latin typeface="Georgia"/>
                <a:cs typeface="Georgia"/>
              </a:rPr>
              <a:t>During the first date, how do you feel?</a:t>
            </a:r>
          </a:p>
          <a:p>
            <a:endParaRPr lang="en-US" sz="2400" dirty="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pic>
        <p:nvPicPr>
          <p:cNvPr id="6" name="Picture 5"/>
          <p:cNvPicPr>
            <a:picLocks noChangeAspect="1"/>
          </p:cNvPicPr>
          <p:nvPr/>
        </p:nvPicPr>
        <p:blipFill>
          <a:blip r:embed="rId3"/>
          <a:stretch>
            <a:fillRect/>
          </a:stretch>
        </p:blipFill>
        <p:spPr>
          <a:xfrm flipH="1">
            <a:off x="4184248" y="3020993"/>
            <a:ext cx="775504" cy="775504"/>
          </a:xfrm>
          <a:prstGeom prst="rect">
            <a:avLst/>
          </a:prstGeom>
        </p:spPr>
      </p:pic>
    </p:spTree>
    <p:extLst>
      <p:ext uri="{BB962C8B-B14F-4D97-AF65-F5344CB8AC3E}">
        <p14:creationId xmlns:p14="http://schemas.microsoft.com/office/powerpoint/2010/main" val="5098638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5" name="Rectangle 4"/>
          <p:cNvSpPr/>
          <p:nvPr/>
        </p:nvSpPr>
        <p:spPr>
          <a:xfrm>
            <a:off x="4892816" y="1904612"/>
            <a:ext cx="2216369" cy="49115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Content Placeholder 2"/>
          <p:cNvSpPr>
            <a:spLocks noGrp="1"/>
          </p:cNvSpPr>
          <p:nvPr>
            <p:ph idx="1"/>
          </p:nvPr>
        </p:nvSpPr>
        <p:spPr>
          <a:xfrm>
            <a:off x="81023" y="1775191"/>
            <a:ext cx="8981954" cy="5181194"/>
          </a:xfrm>
        </p:spPr>
        <p:txBody>
          <a:bodyPr>
            <a:normAutofit/>
          </a:bodyPr>
          <a:lstStyle/>
          <a:p>
            <a:r>
              <a:rPr lang="en-US" sz="2400" dirty="0" smtClean="0">
                <a:latin typeface="Georgia"/>
                <a:cs typeface="Georgia"/>
              </a:rPr>
              <a:t>So far we have been speaking of reflexive responses, but can </a:t>
            </a:r>
            <a:r>
              <a:rPr lang="en-US" sz="2400" i="1" dirty="0" smtClean="0">
                <a:latin typeface="Georgia"/>
                <a:cs typeface="Georgia"/>
              </a:rPr>
              <a:t>emotional responses </a:t>
            </a:r>
            <a:r>
              <a:rPr lang="en-US" sz="2400" dirty="0" smtClean="0">
                <a:latin typeface="Georgia"/>
                <a:cs typeface="Georgia"/>
              </a:rPr>
              <a:t>be subject to habituation and sensitization?</a:t>
            </a:r>
          </a:p>
          <a:p>
            <a:endParaRPr lang="en-US" sz="2400" dirty="0" smtClean="0">
              <a:latin typeface="Georgia"/>
              <a:cs typeface="Georgia"/>
            </a:endParaRPr>
          </a:p>
          <a:p>
            <a:endParaRPr lang="en-US" sz="2400" dirty="0">
              <a:latin typeface="Georgia"/>
              <a:cs typeface="Georgia"/>
            </a:endParaRPr>
          </a:p>
          <a:p>
            <a:pPr marL="118872" indent="0" algn="ctr">
              <a:buNone/>
            </a:pPr>
            <a:r>
              <a:rPr lang="en-US" sz="2400" dirty="0" smtClean="0">
                <a:latin typeface="Georgia"/>
                <a:cs typeface="Georgia"/>
              </a:rPr>
              <a:t>Think of romantic love.</a:t>
            </a:r>
          </a:p>
          <a:p>
            <a:pPr marL="118872" indent="0" algn="ctr">
              <a:buNone/>
            </a:pPr>
            <a:endParaRPr lang="en-US" sz="2400" dirty="0" smtClean="0">
              <a:latin typeface="Georgia"/>
              <a:cs typeface="Georgia"/>
            </a:endParaRPr>
          </a:p>
          <a:p>
            <a:r>
              <a:rPr lang="en-US" sz="2400" dirty="0" smtClean="0">
                <a:latin typeface="Georgia"/>
                <a:cs typeface="Georgia"/>
              </a:rPr>
              <a:t>During the first date, how do you feel?</a:t>
            </a:r>
          </a:p>
          <a:p>
            <a:endParaRPr lang="en-US" sz="2400" dirty="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cxnSp>
        <p:nvCxnSpPr>
          <p:cNvPr id="4" name="Straight Arrow Connector 3"/>
          <p:cNvCxnSpPr/>
          <p:nvPr/>
        </p:nvCxnSpPr>
        <p:spPr>
          <a:xfrm flipH="1" flipV="1">
            <a:off x="5989425" y="4166886"/>
            <a:ext cx="11575" cy="671333"/>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pic>
        <p:nvPicPr>
          <p:cNvPr id="8" name="Picture 7"/>
          <p:cNvPicPr>
            <a:picLocks noChangeAspect="1"/>
          </p:cNvPicPr>
          <p:nvPr/>
        </p:nvPicPr>
        <p:blipFill>
          <a:blip r:embed="rId3"/>
          <a:stretch>
            <a:fillRect/>
          </a:stretch>
        </p:blipFill>
        <p:spPr>
          <a:xfrm flipH="1">
            <a:off x="4184248" y="3020993"/>
            <a:ext cx="775504" cy="775504"/>
          </a:xfrm>
          <a:prstGeom prst="rect">
            <a:avLst/>
          </a:prstGeom>
        </p:spPr>
      </p:pic>
    </p:spTree>
    <p:extLst>
      <p:ext uri="{BB962C8B-B14F-4D97-AF65-F5344CB8AC3E}">
        <p14:creationId xmlns:p14="http://schemas.microsoft.com/office/powerpoint/2010/main" val="17243645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5" name="Rectangle 4"/>
          <p:cNvSpPr/>
          <p:nvPr/>
        </p:nvSpPr>
        <p:spPr>
          <a:xfrm>
            <a:off x="4892816" y="1904612"/>
            <a:ext cx="2216369" cy="49115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Content Placeholder 2"/>
          <p:cNvSpPr>
            <a:spLocks noGrp="1"/>
          </p:cNvSpPr>
          <p:nvPr>
            <p:ph idx="1"/>
          </p:nvPr>
        </p:nvSpPr>
        <p:spPr>
          <a:xfrm>
            <a:off x="81023" y="1775191"/>
            <a:ext cx="8981954" cy="5181194"/>
          </a:xfrm>
        </p:spPr>
        <p:txBody>
          <a:bodyPr>
            <a:normAutofit/>
          </a:bodyPr>
          <a:lstStyle/>
          <a:p>
            <a:r>
              <a:rPr lang="en-US" sz="2400" dirty="0" smtClean="0">
                <a:latin typeface="Georgia"/>
                <a:cs typeface="Georgia"/>
              </a:rPr>
              <a:t>So far we have been speaking of reflexive responses, but can </a:t>
            </a:r>
            <a:r>
              <a:rPr lang="en-US" sz="2400" i="1" dirty="0" smtClean="0">
                <a:latin typeface="Georgia"/>
                <a:cs typeface="Georgia"/>
              </a:rPr>
              <a:t>emotional responses </a:t>
            </a:r>
            <a:r>
              <a:rPr lang="en-US" sz="2400" dirty="0" smtClean="0">
                <a:latin typeface="Georgia"/>
                <a:cs typeface="Georgia"/>
              </a:rPr>
              <a:t>be subject to habituation and sensitization?</a:t>
            </a:r>
          </a:p>
          <a:p>
            <a:endParaRPr lang="en-US" sz="2400" dirty="0" smtClean="0">
              <a:latin typeface="Georgia"/>
              <a:cs typeface="Georgia"/>
            </a:endParaRPr>
          </a:p>
          <a:p>
            <a:endParaRPr lang="en-US" sz="2400" dirty="0">
              <a:latin typeface="Georgia"/>
              <a:cs typeface="Georgia"/>
            </a:endParaRPr>
          </a:p>
          <a:p>
            <a:pPr marL="118872" indent="0" algn="ctr">
              <a:buNone/>
            </a:pPr>
            <a:r>
              <a:rPr lang="en-US" sz="2400" dirty="0" smtClean="0">
                <a:latin typeface="Georgia"/>
                <a:cs typeface="Georgia"/>
              </a:rPr>
              <a:t>Think of romantic love.</a:t>
            </a:r>
          </a:p>
          <a:p>
            <a:pPr marL="118872" indent="0" algn="ctr">
              <a:buNone/>
            </a:pPr>
            <a:endParaRPr lang="en-US" sz="2400" dirty="0" smtClean="0">
              <a:latin typeface="Georgia"/>
              <a:cs typeface="Georgia"/>
            </a:endParaRPr>
          </a:p>
          <a:p>
            <a:r>
              <a:rPr lang="en-US" sz="2400" dirty="0" smtClean="0">
                <a:latin typeface="Georgia"/>
                <a:cs typeface="Georgia"/>
              </a:rPr>
              <a:t>During the first date, how do you feel?</a:t>
            </a:r>
          </a:p>
          <a:p>
            <a:endParaRPr lang="en-US" sz="2400" dirty="0">
              <a:latin typeface="Georgia"/>
              <a:cs typeface="Georgia"/>
            </a:endParaRPr>
          </a:p>
          <a:p>
            <a:r>
              <a:rPr lang="en-US" sz="2400" dirty="0">
                <a:latin typeface="Georgia"/>
                <a:cs typeface="Georgia"/>
              </a:rPr>
              <a:t>After not seeing each other for 5 days</a:t>
            </a:r>
            <a:r>
              <a:rPr lang="en-US" sz="2400" dirty="0" smtClean="0">
                <a:latin typeface="Georgia"/>
                <a:cs typeface="Georgia"/>
              </a:rPr>
              <a:t>, how do you feel?</a:t>
            </a: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cxnSp>
        <p:nvCxnSpPr>
          <p:cNvPr id="6" name="Straight Arrow Connector 5"/>
          <p:cNvCxnSpPr/>
          <p:nvPr/>
        </p:nvCxnSpPr>
        <p:spPr>
          <a:xfrm flipH="1" flipV="1">
            <a:off x="5989425" y="4166886"/>
            <a:ext cx="11575" cy="671333"/>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pic>
        <p:nvPicPr>
          <p:cNvPr id="9" name="Picture 8"/>
          <p:cNvPicPr>
            <a:picLocks noChangeAspect="1"/>
          </p:cNvPicPr>
          <p:nvPr/>
        </p:nvPicPr>
        <p:blipFill>
          <a:blip r:embed="rId3"/>
          <a:stretch>
            <a:fillRect/>
          </a:stretch>
        </p:blipFill>
        <p:spPr>
          <a:xfrm flipH="1">
            <a:off x="4184248" y="3020993"/>
            <a:ext cx="775504" cy="775504"/>
          </a:xfrm>
          <a:prstGeom prst="rect">
            <a:avLst/>
          </a:prstGeom>
        </p:spPr>
      </p:pic>
    </p:spTree>
    <p:extLst>
      <p:ext uri="{BB962C8B-B14F-4D97-AF65-F5344CB8AC3E}">
        <p14:creationId xmlns:p14="http://schemas.microsoft.com/office/powerpoint/2010/main" val="8911036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5" name="Rectangle 4"/>
          <p:cNvSpPr/>
          <p:nvPr/>
        </p:nvSpPr>
        <p:spPr>
          <a:xfrm>
            <a:off x="4892816" y="1904612"/>
            <a:ext cx="2216369" cy="49115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Content Placeholder 2"/>
          <p:cNvSpPr>
            <a:spLocks noGrp="1"/>
          </p:cNvSpPr>
          <p:nvPr>
            <p:ph idx="1"/>
          </p:nvPr>
        </p:nvSpPr>
        <p:spPr>
          <a:xfrm>
            <a:off x="81023" y="1775191"/>
            <a:ext cx="8981954" cy="5181194"/>
          </a:xfrm>
        </p:spPr>
        <p:txBody>
          <a:bodyPr>
            <a:normAutofit/>
          </a:bodyPr>
          <a:lstStyle/>
          <a:p>
            <a:r>
              <a:rPr lang="en-US" sz="2400" dirty="0" smtClean="0">
                <a:latin typeface="Georgia"/>
                <a:cs typeface="Georgia"/>
              </a:rPr>
              <a:t>So far we have been speaking of reflexive responses, but can </a:t>
            </a:r>
            <a:r>
              <a:rPr lang="en-US" sz="2400" i="1" dirty="0" smtClean="0">
                <a:latin typeface="Georgia"/>
                <a:cs typeface="Georgia"/>
              </a:rPr>
              <a:t>emotional responses </a:t>
            </a:r>
            <a:r>
              <a:rPr lang="en-US" sz="2400" dirty="0" smtClean="0">
                <a:latin typeface="Georgia"/>
                <a:cs typeface="Georgia"/>
              </a:rPr>
              <a:t>be subject to habituation and sensitization?</a:t>
            </a:r>
          </a:p>
          <a:p>
            <a:endParaRPr lang="en-US" sz="2400" dirty="0" smtClean="0">
              <a:latin typeface="Georgia"/>
              <a:cs typeface="Georgia"/>
            </a:endParaRPr>
          </a:p>
          <a:p>
            <a:endParaRPr lang="en-US" sz="2400" dirty="0">
              <a:latin typeface="Georgia"/>
              <a:cs typeface="Georgia"/>
            </a:endParaRPr>
          </a:p>
          <a:p>
            <a:pPr marL="118872" indent="0" algn="ctr">
              <a:buNone/>
            </a:pPr>
            <a:r>
              <a:rPr lang="en-US" sz="2400" dirty="0" smtClean="0">
                <a:latin typeface="Georgia"/>
                <a:cs typeface="Georgia"/>
              </a:rPr>
              <a:t>Think of romantic love.</a:t>
            </a:r>
          </a:p>
          <a:p>
            <a:pPr marL="118872" indent="0" algn="ctr">
              <a:buNone/>
            </a:pPr>
            <a:endParaRPr lang="en-US" sz="2400" dirty="0" smtClean="0">
              <a:latin typeface="Georgia"/>
              <a:cs typeface="Georgia"/>
            </a:endParaRPr>
          </a:p>
          <a:p>
            <a:r>
              <a:rPr lang="en-US" sz="2400" dirty="0" smtClean="0">
                <a:latin typeface="Georgia"/>
                <a:cs typeface="Georgia"/>
              </a:rPr>
              <a:t>During the first date, how do you feel?</a:t>
            </a:r>
          </a:p>
          <a:p>
            <a:endParaRPr lang="en-US" sz="2400" dirty="0">
              <a:latin typeface="Georgia"/>
              <a:cs typeface="Georgia"/>
            </a:endParaRPr>
          </a:p>
          <a:p>
            <a:r>
              <a:rPr lang="en-US" sz="2400" dirty="0" smtClean="0">
                <a:latin typeface="Georgia"/>
                <a:cs typeface="Georgia"/>
              </a:rPr>
              <a:t>After not seeing each other for 5 days, how do you feel?</a:t>
            </a: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cxnSp>
        <p:nvCxnSpPr>
          <p:cNvPr id="6" name="Straight Arrow Connector 5"/>
          <p:cNvCxnSpPr/>
          <p:nvPr/>
        </p:nvCxnSpPr>
        <p:spPr>
          <a:xfrm flipH="1" flipV="1">
            <a:off x="5989425" y="4166886"/>
            <a:ext cx="11575" cy="671333"/>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cxnSp>
        <p:nvCxnSpPr>
          <p:cNvPr id="8" name="Straight Arrow Connector 7"/>
          <p:cNvCxnSpPr/>
          <p:nvPr/>
        </p:nvCxnSpPr>
        <p:spPr>
          <a:xfrm flipH="1">
            <a:off x="8217369" y="5173884"/>
            <a:ext cx="656" cy="335668"/>
          </a:xfrm>
          <a:prstGeom prst="straightConnector1">
            <a:avLst/>
          </a:prstGeom>
          <a:ln w="76200">
            <a:solidFill>
              <a:srgbClr val="FF0000"/>
            </a:solidFill>
            <a:tailEnd type="triangle"/>
          </a:ln>
        </p:spPr>
        <p:style>
          <a:lnRef idx="1">
            <a:schemeClr val="accent6"/>
          </a:lnRef>
          <a:fillRef idx="0">
            <a:schemeClr val="accent6"/>
          </a:fillRef>
          <a:effectRef idx="0">
            <a:schemeClr val="accent6"/>
          </a:effectRef>
          <a:fontRef idx="minor">
            <a:schemeClr val="tx1"/>
          </a:fontRef>
        </p:style>
      </p:cxnSp>
      <p:pic>
        <p:nvPicPr>
          <p:cNvPr id="9" name="Picture 8"/>
          <p:cNvPicPr>
            <a:picLocks noChangeAspect="1"/>
          </p:cNvPicPr>
          <p:nvPr/>
        </p:nvPicPr>
        <p:blipFill>
          <a:blip r:embed="rId3"/>
          <a:stretch>
            <a:fillRect/>
          </a:stretch>
        </p:blipFill>
        <p:spPr>
          <a:xfrm flipH="1">
            <a:off x="4184248" y="3020993"/>
            <a:ext cx="775504" cy="775504"/>
          </a:xfrm>
          <a:prstGeom prst="rect">
            <a:avLst/>
          </a:prstGeom>
        </p:spPr>
      </p:pic>
    </p:spTree>
    <p:extLst>
      <p:ext uri="{BB962C8B-B14F-4D97-AF65-F5344CB8AC3E}">
        <p14:creationId xmlns:p14="http://schemas.microsoft.com/office/powerpoint/2010/main" val="16386785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5" name="Rectangle 4"/>
          <p:cNvSpPr/>
          <p:nvPr/>
        </p:nvSpPr>
        <p:spPr>
          <a:xfrm>
            <a:off x="4892816" y="1904612"/>
            <a:ext cx="2216369" cy="49115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Content Placeholder 2"/>
          <p:cNvSpPr>
            <a:spLocks noGrp="1"/>
          </p:cNvSpPr>
          <p:nvPr>
            <p:ph idx="1"/>
          </p:nvPr>
        </p:nvSpPr>
        <p:spPr>
          <a:xfrm>
            <a:off x="81023" y="1775191"/>
            <a:ext cx="8981954" cy="5181194"/>
          </a:xfrm>
        </p:spPr>
        <p:txBody>
          <a:bodyPr>
            <a:normAutofit/>
          </a:bodyPr>
          <a:lstStyle/>
          <a:p>
            <a:r>
              <a:rPr lang="en-US" sz="2400" dirty="0" smtClean="0">
                <a:latin typeface="Georgia"/>
                <a:cs typeface="Georgia"/>
              </a:rPr>
              <a:t>So far we have been speaking of reflexive responses, but can </a:t>
            </a:r>
            <a:r>
              <a:rPr lang="en-US" sz="2400" i="1" dirty="0" smtClean="0">
                <a:latin typeface="Georgia"/>
                <a:cs typeface="Georgia"/>
              </a:rPr>
              <a:t>emotional responses </a:t>
            </a:r>
            <a:r>
              <a:rPr lang="en-US" sz="2400" dirty="0" smtClean="0">
                <a:latin typeface="Georgia"/>
                <a:cs typeface="Georgia"/>
              </a:rPr>
              <a:t>be subject to habituation and sensitization?</a:t>
            </a:r>
          </a:p>
          <a:p>
            <a:endParaRPr lang="en-US" sz="2400" dirty="0" smtClean="0">
              <a:latin typeface="Georgia"/>
              <a:cs typeface="Georgia"/>
            </a:endParaRPr>
          </a:p>
          <a:p>
            <a:endParaRPr lang="en-US" sz="2400" dirty="0">
              <a:latin typeface="Georgia"/>
              <a:cs typeface="Georgia"/>
            </a:endParaRPr>
          </a:p>
          <a:p>
            <a:pPr marL="118872" indent="0" algn="ctr">
              <a:buNone/>
            </a:pPr>
            <a:r>
              <a:rPr lang="en-US" sz="2400" dirty="0" smtClean="0">
                <a:latin typeface="Georgia"/>
                <a:cs typeface="Georgia"/>
              </a:rPr>
              <a:t>Think of romantic love.</a:t>
            </a:r>
          </a:p>
          <a:p>
            <a:pPr marL="118872" indent="0" algn="ctr">
              <a:buNone/>
            </a:pPr>
            <a:endParaRPr lang="en-US" sz="2400" dirty="0" smtClean="0">
              <a:latin typeface="Georgia"/>
              <a:cs typeface="Georgia"/>
            </a:endParaRPr>
          </a:p>
          <a:p>
            <a:pPr marL="118872" indent="0" algn="ctr">
              <a:buNone/>
            </a:pPr>
            <a:r>
              <a:rPr lang="en-US" sz="2400" b="1" i="1" dirty="0" smtClean="0">
                <a:latin typeface="Georgia"/>
                <a:cs typeface="Georgia"/>
              </a:rPr>
              <a:t>Fast-forward 20 years…</a:t>
            </a: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pic>
        <p:nvPicPr>
          <p:cNvPr id="9" name="Picture 8"/>
          <p:cNvPicPr>
            <a:picLocks noChangeAspect="1"/>
          </p:cNvPicPr>
          <p:nvPr/>
        </p:nvPicPr>
        <p:blipFill>
          <a:blip r:embed="rId3"/>
          <a:stretch>
            <a:fillRect/>
          </a:stretch>
        </p:blipFill>
        <p:spPr>
          <a:xfrm flipH="1">
            <a:off x="4184248" y="3020993"/>
            <a:ext cx="775504" cy="775504"/>
          </a:xfrm>
          <a:prstGeom prst="rect">
            <a:avLst/>
          </a:prstGeom>
        </p:spPr>
      </p:pic>
    </p:spTree>
    <p:extLst>
      <p:ext uri="{BB962C8B-B14F-4D97-AF65-F5344CB8AC3E}">
        <p14:creationId xmlns:p14="http://schemas.microsoft.com/office/powerpoint/2010/main" val="1995413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5" name="Rectangle 4"/>
          <p:cNvSpPr/>
          <p:nvPr/>
        </p:nvSpPr>
        <p:spPr>
          <a:xfrm>
            <a:off x="4892816" y="1904612"/>
            <a:ext cx="2216369" cy="49115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Content Placeholder 2"/>
          <p:cNvSpPr>
            <a:spLocks noGrp="1"/>
          </p:cNvSpPr>
          <p:nvPr>
            <p:ph idx="1"/>
          </p:nvPr>
        </p:nvSpPr>
        <p:spPr>
          <a:xfrm>
            <a:off x="81023" y="1775191"/>
            <a:ext cx="8981954" cy="5181194"/>
          </a:xfrm>
        </p:spPr>
        <p:txBody>
          <a:bodyPr>
            <a:normAutofit/>
          </a:bodyPr>
          <a:lstStyle/>
          <a:p>
            <a:r>
              <a:rPr lang="en-US" sz="2400" dirty="0" smtClean="0">
                <a:latin typeface="Georgia"/>
                <a:cs typeface="Georgia"/>
              </a:rPr>
              <a:t>So far we have been speaking of reflexive responses, but can </a:t>
            </a:r>
            <a:r>
              <a:rPr lang="en-US" sz="2400" i="1" dirty="0" smtClean="0">
                <a:latin typeface="Georgia"/>
                <a:cs typeface="Georgia"/>
              </a:rPr>
              <a:t>emotional responses </a:t>
            </a:r>
            <a:r>
              <a:rPr lang="en-US" sz="2400" dirty="0" smtClean="0">
                <a:latin typeface="Georgia"/>
                <a:cs typeface="Georgia"/>
              </a:rPr>
              <a:t>be subject to habituation and sensitization?</a:t>
            </a:r>
          </a:p>
          <a:p>
            <a:endParaRPr lang="en-US" sz="2400" dirty="0" smtClean="0">
              <a:latin typeface="Georgia"/>
              <a:cs typeface="Georgia"/>
            </a:endParaRPr>
          </a:p>
          <a:p>
            <a:endParaRPr lang="en-US" sz="2400" dirty="0">
              <a:latin typeface="Georgia"/>
              <a:cs typeface="Georgia"/>
            </a:endParaRPr>
          </a:p>
          <a:p>
            <a:pPr marL="118872" indent="0" algn="ctr">
              <a:buNone/>
            </a:pPr>
            <a:r>
              <a:rPr lang="en-US" sz="2400" dirty="0" smtClean="0">
                <a:latin typeface="Georgia"/>
                <a:cs typeface="Georgia"/>
              </a:rPr>
              <a:t>Think of romantic love.</a:t>
            </a:r>
          </a:p>
          <a:p>
            <a:pPr marL="118872" indent="0" algn="ctr">
              <a:buNone/>
            </a:pPr>
            <a:endParaRPr lang="en-US" sz="2400" dirty="0" smtClean="0">
              <a:latin typeface="Georgia"/>
              <a:cs typeface="Georgia"/>
            </a:endParaRPr>
          </a:p>
          <a:p>
            <a:r>
              <a:rPr lang="en-US" sz="2400" dirty="0" smtClean="0">
                <a:latin typeface="Georgia"/>
                <a:cs typeface="Georgia"/>
              </a:rPr>
              <a:t>When you eat together every night, how do you feel?</a:t>
            </a:r>
          </a:p>
          <a:p>
            <a:endParaRPr lang="en-US" sz="2400" dirty="0" smtClean="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pic>
        <p:nvPicPr>
          <p:cNvPr id="9" name="Picture 8"/>
          <p:cNvPicPr>
            <a:picLocks noChangeAspect="1"/>
          </p:cNvPicPr>
          <p:nvPr/>
        </p:nvPicPr>
        <p:blipFill>
          <a:blip r:embed="rId3"/>
          <a:stretch>
            <a:fillRect/>
          </a:stretch>
        </p:blipFill>
        <p:spPr>
          <a:xfrm flipH="1">
            <a:off x="4184248" y="3020993"/>
            <a:ext cx="775504" cy="775504"/>
          </a:xfrm>
          <a:prstGeom prst="rect">
            <a:avLst/>
          </a:prstGeom>
        </p:spPr>
      </p:pic>
    </p:spTree>
    <p:extLst>
      <p:ext uri="{BB962C8B-B14F-4D97-AF65-F5344CB8AC3E}">
        <p14:creationId xmlns:p14="http://schemas.microsoft.com/office/powerpoint/2010/main" val="15114809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5" name="Rectangle 4"/>
          <p:cNvSpPr/>
          <p:nvPr/>
        </p:nvSpPr>
        <p:spPr>
          <a:xfrm>
            <a:off x="4892816" y="1904612"/>
            <a:ext cx="2216369" cy="49115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Content Placeholder 2"/>
          <p:cNvSpPr>
            <a:spLocks noGrp="1"/>
          </p:cNvSpPr>
          <p:nvPr>
            <p:ph idx="1"/>
          </p:nvPr>
        </p:nvSpPr>
        <p:spPr>
          <a:xfrm>
            <a:off x="81023" y="1775191"/>
            <a:ext cx="8981954" cy="5181194"/>
          </a:xfrm>
        </p:spPr>
        <p:txBody>
          <a:bodyPr>
            <a:normAutofit/>
          </a:bodyPr>
          <a:lstStyle/>
          <a:p>
            <a:r>
              <a:rPr lang="en-US" sz="2400" dirty="0" smtClean="0">
                <a:latin typeface="Georgia"/>
                <a:cs typeface="Georgia"/>
              </a:rPr>
              <a:t>So far we have been speaking of reflexive responses, but can </a:t>
            </a:r>
            <a:r>
              <a:rPr lang="en-US" sz="2400" i="1" dirty="0" smtClean="0">
                <a:latin typeface="Georgia"/>
                <a:cs typeface="Georgia"/>
              </a:rPr>
              <a:t>emotional responses </a:t>
            </a:r>
            <a:r>
              <a:rPr lang="en-US" sz="2400" dirty="0" smtClean="0">
                <a:latin typeface="Georgia"/>
                <a:cs typeface="Georgia"/>
              </a:rPr>
              <a:t>be subject to habituation and sensitization?</a:t>
            </a:r>
          </a:p>
          <a:p>
            <a:endParaRPr lang="en-US" sz="2400" dirty="0" smtClean="0">
              <a:latin typeface="Georgia"/>
              <a:cs typeface="Georgia"/>
            </a:endParaRPr>
          </a:p>
          <a:p>
            <a:endParaRPr lang="en-US" sz="2400" dirty="0">
              <a:latin typeface="Georgia"/>
              <a:cs typeface="Georgia"/>
            </a:endParaRPr>
          </a:p>
          <a:p>
            <a:pPr marL="118872" indent="0" algn="ctr">
              <a:buNone/>
            </a:pPr>
            <a:r>
              <a:rPr lang="en-US" sz="2400" dirty="0" smtClean="0">
                <a:latin typeface="Georgia"/>
                <a:cs typeface="Georgia"/>
              </a:rPr>
              <a:t>Think of romantic love.</a:t>
            </a:r>
          </a:p>
          <a:p>
            <a:pPr marL="118872" indent="0" algn="ctr">
              <a:buNone/>
            </a:pPr>
            <a:endParaRPr lang="en-US" sz="2400" dirty="0" smtClean="0">
              <a:latin typeface="Georgia"/>
              <a:cs typeface="Georgia"/>
            </a:endParaRPr>
          </a:p>
          <a:p>
            <a:r>
              <a:rPr lang="en-US" sz="2400" dirty="0" smtClean="0">
                <a:latin typeface="Georgia"/>
                <a:cs typeface="Georgia"/>
              </a:rPr>
              <a:t>When you eat together every night, how do you feel?</a:t>
            </a: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cxnSp>
        <p:nvCxnSpPr>
          <p:cNvPr id="6" name="Straight Arrow Connector 5"/>
          <p:cNvCxnSpPr/>
          <p:nvPr/>
        </p:nvCxnSpPr>
        <p:spPr>
          <a:xfrm flipH="1" flipV="1">
            <a:off x="7789761" y="4418254"/>
            <a:ext cx="5316" cy="324094"/>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pic>
        <p:nvPicPr>
          <p:cNvPr id="9" name="Picture 8"/>
          <p:cNvPicPr>
            <a:picLocks noChangeAspect="1"/>
          </p:cNvPicPr>
          <p:nvPr/>
        </p:nvPicPr>
        <p:blipFill>
          <a:blip r:embed="rId3"/>
          <a:stretch>
            <a:fillRect/>
          </a:stretch>
        </p:blipFill>
        <p:spPr>
          <a:xfrm flipH="1">
            <a:off x="4184248" y="3020993"/>
            <a:ext cx="775504" cy="775504"/>
          </a:xfrm>
          <a:prstGeom prst="rect">
            <a:avLst/>
          </a:prstGeom>
        </p:spPr>
      </p:pic>
    </p:spTree>
    <p:extLst>
      <p:ext uri="{BB962C8B-B14F-4D97-AF65-F5344CB8AC3E}">
        <p14:creationId xmlns:p14="http://schemas.microsoft.com/office/powerpoint/2010/main" val="9364150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5" name="Rectangle 4"/>
          <p:cNvSpPr/>
          <p:nvPr/>
        </p:nvSpPr>
        <p:spPr>
          <a:xfrm>
            <a:off x="4892816" y="1904612"/>
            <a:ext cx="2216369" cy="49115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Content Placeholder 2"/>
          <p:cNvSpPr>
            <a:spLocks noGrp="1"/>
          </p:cNvSpPr>
          <p:nvPr>
            <p:ph idx="1"/>
          </p:nvPr>
        </p:nvSpPr>
        <p:spPr>
          <a:xfrm>
            <a:off x="81023" y="1775191"/>
            <a:ext cx="8981954" cy="5181194"/>
          </a:xfrm>
        </p:spPr>
        <p:txBody>
          <a:bodyPr>
            <a:normAutofit/>
          </a:bodyPr>
          <a:lstStyle/>
          <a:p>
            <a:r>
              <a:rPr lang="en-US" sz="2400" dirty="0" smtClean="0">
                <a:latin typeface="Georgia"/>
                <a:cs typeface="Georgia"/>
              </a:rPr>
              <a:t>So far we have been speaking of reflexive responses, but can </a:t>
            </a:r>
            <a:r>
              <a:rPr lang="en-US" sz="2400" i="1" dirty="0" smtClean="0">
                <a:latin typeface="Georgia"/>
                <a:cs typeface="Georgia"/>
              </a:rPr>
              <a:t>emotional responses </a:t>
            </a:r>
            <a:r>
              <a:rPr lang="en-US" sz="2400" dirty="0" smtClean="0">
                <a:latin typeface="Georgia"/>
                <a:cs typeface="Georgia"/>
              </a:rPr>
              <a:t>be subject to habituation and sensitization?</a:t>
            </a:r>
          </a:p>
          <a:p>
            <a:endParaRPr lang="en-US" sz="2400" dirty="0" smtClean="0">
              <a:latin typeface="Georgia"/>
              <a:cs typeface="Georgia"/>
            </a:endParaRPr>
          </a:p>
          <a:p>
            <a:endParaRPr lang="en-US" sz="2400" dirty="0">
              <a:latin typeface="Georgia"/>
              <a:cs typeface="Georgia"/>
            </a:endParaRPr>
          </a:p>
          <a:p>
            <a:pPr marL="118872" indent="0" algn="ctr">
              <a:buNone/>
            </a:pPr>
            <a:r>
              <a:rPr lang="en-US" sz="2400" dirty="0" smtClean="0">
                <a:latin typeface="Georgia"/>
                <a:cs typeface="Georgia"/>
              </a:rPr>
              <a:t>Think of romantic love.</a:t>
            </a:r>
          </a:p>
          <a:p>
            <a:pPr marL="118872" indent="0" algn="ctr">
              <a:buNone/>
            </a:pPr>
            <a:endParaRPr lang="en-US" sz="2400" dirty="0" smtClean="0">
              <a:latin typeface="Georgia"/>
              <a:cs typeface="Georgia"/>
            </a:endParaRPr>
          </a:p>
          <a:p>
            <a:r>
              <a:rPr lang="en-US" sz="2400" dirty="0" smtClean="0">
                <a:latin typeface="Georgia"/>
                <a:cs typeface="Georgia"/>
              </a:rPr>
              <a:t>When you eat together every night, how do you feel?</a:t>
            </a:r>
          </a:p>
          <a:p>
            <a:endParaRPr lang="en-US" sz="2400" dirty="0" smtClean="0">
              <a:latin typeface="Georgia"/>
              <a:cs typeface="Georgia"/>
            </a:endParaRPr>
          </a:p>
          <a:p>
            <a:r>
              <a:rPr lang="en-US" sz="2400" dirty="0" smtClean="0">
                <a:latin typeface="Georgia"/>
                <a:cs typeface="Georgia"/>
              </a:rPr>
              <a:t>After not seeing each other for 5 days, how do you feel?</a:t>
            </a:r>
            <a:endParaRPr lang="en-US" sz="2400" dirty="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cxnSp>
        <p:nvCxnSpPr>
          <p:cNvPr id="6" name="Straight Arrow Connector 5"/>
          <p:cNvCxnSpPr/>
          <p:nvPr/>
        </p:nvCxnSpPr>
        <p:spPr>
          <a:xfrm flipH="1" flipV="1">
            <a:off x="7789761" y="4418254"/>
            <a:ext cx="5316" cy="324094"/>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pic>
        <p:nvPicPr>
          <p:cNvPr id="9" name="Picture 8"/>
          <p:cNvPicPr>
            <a:picLocks noChangeAspect="1"/>
          </p:cNvPicPr>
          <p:nvPr/>
        </p:nvPicPr>
        <p:blipFill>
          <a:blip r:embed="rId3"/>
          <a:stretch>
            <a:fillRect/>
          </a:stretch>
        </p:blipFill>
        <p:spPr>
          <a:xfrm flipH="1">
            <a:off x="4184248" y="3020993"/>
            <a:ext cx="775504" cy="775504"/>
          </a:xfrm>
          <a:prstGeom prst="rect">
            <a:avLst/>
          </a:prstGeom>
        </p:spPr>
      </p:pic>
    </p:spTree>
    <p:extLst>
      <p:ext uri="{BB962C8B-B14F-4D97-AF65-F5344CB8AC3E}">
        <p14:creationId xmlns:p14="http://schemas.microsoft.com/office/powerpoint/2010/main" val="10769201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5" name="Rectangle 4"/>
          <p:cNvSpPr/>
          <p:nvPr/>
        </p:nvSpPr>
        <p:spPr>
          <a:xfrm>
            <a:off x="4892816" y="1904612"/>
            <a:ext cx="2216369" cy="49115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Content Placeholder 2"/>
          <p:cNvSpPr>
            <a:spLocks noGrp="1"/>
          </p:cNvSpPr>
          <p:nvPr>
            <p:ph idx="1"/>
          </p:nvPr>
        </p:nvSpPr>
        <p:spPr>
          <a:xfrm>
            <a:off x="81023" y="1775191"/>
            <a:ext cx="8981954" cy="5181194"/>
          </a:xfrm>
        </p:spPr>
        <p:txBody>
          <a:bodyPr>
            <a:normAutofit/>
          </a:bodyPr>
          <a:lstStyle/>
          <a:p>
            <a:r>
              <a:rPr lang="en-US" sz="2400" dirty="0" smtClean="0">
                <a:latin typeface="Georgia"/>
                <a:cs typeface="Georgia"/>
              </a:rPr>
              <a:t>So far we have been speaking of reflexive responses, but can </a:t>
            </a:r>
            <a:r>
              <a:rPr lang="en-US" sz="2400" i="1" dirty="0" smtClean="0">
                <a:latin typeface="Georgia"/>
                <a:cs typeface="Georgia"/>
              </a:rPr>
              <a:t>emotional responses </a:t>
            </a:r>
            <a:r>
              <a:rPr lang="en-US" sz="2400" dirty="0" smtClean="0">
                <a:latin typeface="Georgia"/>
                <a:cs typeface="Georgia"/>
              </a:rPr>
              <a:t>be subject to habituation and sensitization?</a:t>
            </a:r>
          </a:p>
          <a:p>
            <a:endParaRPr lang="en-US" sz="2400" dirty="0" smtClean="0">
              <a:latin typeface="Georgia"/>
              <a:cs typeface="Georgia"/>
            </a:endParaRPr>
          </a:p>
          <a:p>
            <a:endParaRPr lang="en-US" sz="2400" dirty="0">
              <a:latin typeface="Georgia"/>
              <a:cs typeface="Georgia"/>
            </a:endParaRPr>
          </a:p>
          <a:p>
            <a:pPr marL="118872" indent="0" algn="ctr">
              <a:buNone/>
            </a:pPr>
            <a:r>
              <a:rPr lang="en-US" sz="2400" dirty="0" smtClean="0">
                <a:latin typeface="Georgia"/>
                <a:cs typeface="Georgia"/>
              </a:rPr>
              <a:t>Think of romantic love.</a:t>
            </a:r>
          </a:p>
          <a:p>
            <a:pPr marL="118872" indent="0" algn="ctr">
              <a:buNone/>
            </a:pPr>
            <a:endParaRPr lang="en-US" sz="2400" dirty="0" smtClean="0">
              <a:latin typeface="Georgia"/>
              <a:cs typeface="Georgia"/>
            </a:endParaRPr>
          </a:p>
          <a:p>
            <a:r>
              <a:rPr lang="en-US" sz="2400" dirty="0" smtClean="0">
                <a:latin typeface="Georgia"/>
                <a:cs typeface="Georgia"/>
              </a:rPr>
              <a:t>When you eat together every night, how do you feel?</a:t>
            </a:r>
          </a:p>
          <a:p>
            <a:endParaRPr lang="en-US" sz="2400" dirty="0" smtClean="0">
              <a:latin typeface="Georgia"/>
              <a:cs typeface="Georgia"/>
            </a:endParaRPr>
          </a:p>
          <a:p>
            <a:r>
              <a:rPr lang="en-US" sz="2400" dirty="0" smtClean="0">
                <a:latin typeface="Georgia"/>
                <a:cs typeface="Georgia"/>
              </a:rPr>
              <a:t>After not seeing each other for 5 days, how do you feel?</a:t>
            </a:r>
            <a:endParaRPr lang="en-US" sz="2400" dirty="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cxnSp>
        <p:nvCxnSpPr>
          <p:cNvPr id="6" name="Straight Arrow Connector 5"/>
          <p:cNvCxnSpPr/>
          <p:nvPr/>
        </p:nvCxnSpPr>
        <p:spPr>
          <a:xfrm flipH="1" flipV="1">
            <a:off x="7789761" y="4418254"/>
            <a:ext cx="5316" cy="324094"/>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cxnSp>
        <p:nvCxnSpPr>
          <p:cNvPr id="8" name="Straight Arrow Connector 7"/>
          <p:cNvCxnSpPr/>
          <p:nvPr/>
        </p:nvCxnSpPr>
        <p:spPr>
          <a:xfrm>
            <a:off x="8206451" y="4973841"/>
            <a:ext cx="10918" cy="767204"/>
          </a:xfrm>
          <a:prstGeom prst="straightConnector1">
            <a:avLst/>
          </a:prstGeom>
          <a:ln w="76200">
            <a:solidFill>
              <a:srgbClr val="FF0000"/>
            </a:solidFill>
            <a:tailEnd type="triangle"/>
          </a:ln>
        </p:spPr>
        <p:style>
          <a:lnRef idx="1">
            <a:schemeClr val="accent6"/>
          </a:lnRef>
          <a:fillRef idx="0">
            <a:schemeClr val="accent6"/>
          </a:fillRef>
          <a:effectRef idx="0">
            <a:schemeClr val="accent6"/>
          </a:effectRef>
          <a:fontRef idx="minor">
            <a:schemeClr val="tx1"/>
          </a:fontRef>
        </p:style>
      </p:cxnSp>
      <p:pic>
        <p:nvPicPr>
          <p:cNvPr id="9" name="Picture 8"/>
          <p:cNvPicPr>
            <a:picLocks noChangeAspect="1"/>
          </p:cNvPicPr>
          <p:nvPr/>
        </p:nvPicPr>
        <p:blipFill>
          <a:blip r:embed="rId3"/>
          <a:stretch>
            <a:fillRect/>
          </a:stretch>
        </p:blipFill>
        <p:spPr>
          <a:xfrm flipH="1">
            <a:off x="4184248" y="3020993"/>
            <a:ext cx="775504" cy="775504"/>
          </a:xfrm>
          <a:prstGeom prst="rect">
            <a:avLst/>
          </a:prstGeom>
        </p:spPr>
      </p:pic>
    </p:spTree>
    <p:extLst>
      <p:ext uri="{BB962C8B-B14F-4D97-AF65-F5344CB8AC3E}">
        <p14:creationId xmlns:p14="http://schemas.microsoft.com/office/powerpoint/2010/main" val="9881332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5" name="Rectangle 4"/>
          <p:cNvSpPr/>
          <p:nvPr/>
        </p:nvSpPr>
        <p:spPr>
          <a:xfrm>
            <a:off x="4892816" y="1904612"/>
            <a:ext cx="2216369" cy="49115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Content Placeholder 2"/>
          <p:cNvSpPr>
            <a:spLocks noGrp="1"/>
          </p:cNvSpPr>
          <p:nvPr>
            <p:ph idx="1"/>
          </p:nvPr>
        </p:nvSpPr>
        <p:spPr>
          <a:xfrm>
            <a:off x="81023" y="1775191"/>
            <a:ext cx="8981954" cy="5181194"/>
          </a:xfrm>
        </p:spPr>
        <p:txBody>
          <a:bodyPr>
            <a:normAutofit/>
          </a:bodyPr>
          <a:lstStyle/>
          <a:p>
            <a:r>
              <a:rPr lang="en-US" sz="2400" dirty="0" smtClean="0">
                <a:latin typeface="Georgia"/>
                <a:cs typeface="Georgia"/>
              </a:rPr>
              <a:t>So far we have been speaking of reflexive responses, but can </a:t>
            </a:r>
            <a:r>
              <a:rPr lang="en-US" sz="2400" i="1" dirty="0" smtClean="0">
                <a:latin typeface="Georgia"/>
                <a:cs typeface="Georgia"/>
              </a:rPr>
              <a:t>emotional responses </a:t>
            </a:r>
            <a:r>
              <a:rPr lang="en-US" sz="2400" dirty="0" smtClean="0">
                <a:latin typeface="Georgia"/>
                <a:cs typeface="Georgia"/>
              </a:rPr>
              <a:t>be subject to habituation and sensitization?</a:t>
            </a:r>
          </a:p>
          <a:p>
            <a:endParaRPr lang="en-US" sz="2400" dirty="0" smtClean="0">
              <a:latin typeface="Georgia"/>
              <a:cs typeface="Georgia"/>
            </a:endParaRPr>
          </a:p>
          <a:p>
            <a:endParaRPr lang="en-US" sz="2400" dirty="0">
              <a:latin typeface="Georgia"/>
              <a:cs typeface="Georgia"/>
            </a:endParaRPr>
          </a:p>
          <a:p>
            <a:pPr marL="118872" indent="0" algn="ctr">
              <a:buNone/>
            </a:pPr>
            <a:r>
              <a:rPr lang="en-US" sz="2400" dirty="0" smtClean="0">
                <a:latin typeface="Georgia"/>
                <a:cs typeface="Georgia"/>
              </a:rPr>
              <a:t>Think of romantic love.</a:t>
            </a:r>
          </a:p>
          <a:p>
            <a:pPr marL="118872" indent="0" algn="ctr">
              <a:buNone/>
            </a:pPr>
            <a:endParaRPr lang="en-US" sz="2400" dirty="0" smtClean="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pic>
        <p:nvPicPr>
          <p:cNvPr id="9" name="Picture 8"/>
          <p:cNvPicPr>
            <a:picLocks noChangeAspect="1"/>
          </p:cNvPicPr>
          <p:nvPr/>
        </p:nvPicPr>
        <p:blipFill>
          <a:blip r:embed="rId3"/>
          <a:stretch>
            <a:fillRect/>
          </a:stretch>
        </p:blipFill>
        <p:spPr>
          <a:xfrm flipH="1">
            <a:off x="4184248" y="3020993"/>
            <a:ext cx="775504" cy="775504"/>
          </a:xfrm>
          <a:prstGeom prst="rect">
            <a:avLst/>
          </a:prstGeom>
        </p:spPr>
      </p:pic>
      <p:sp>
        <p:nvSpPr>
          <p:cNvPr id="4" name="TextBox 3"/>
          <p:cNvSpPr txBox="1"/>
          <p:nvPr/>
        </p:nvSpPr>
        <p:spPr>
          <a:xfrm>
            <a:off x="972932" y="4284320"/>
            <a:ext cx="2266967" cy="369332"/>
          </a:xfrm>
          <a:prstGeom prst="rect">
            <a:avLst/>
          </a:prstGeom>
          <a:noFill/>
        </p:spPr>
        <p:txBody>
          <a:bodyPr wrap="none" rtlCol="0">
            <a:spAutoFit/>
          </a:bodyPr>
          <a:lstStyle/>
          <a:p>
            <a:r>
              <a:rPr lang="en-US" u="sng" dirty="0" smtClean="0">
                <a:latin typeface="Georgia" charset="0"/>
                <a:ea typeface="Georgia" charset="0"/>
                <a:cs typeface="Georgia" charset="0"/>
              </a:rPr>
              <a:t>First few encounters</a:t>
            </a:r>
            <a:endParaRPr lang="en-US" u="sng" dirty="0">
              <a:latin typeface="Georgia" charset="0"/>
              <a:ea typeface="Georgia" charset="0"/>
              <a:cs typeface="Georgia" charset="0"/>
            </a:endParaRPr>
          </a:p>
        </p:txBody>
      </p:sp>
      <p:sp>
        <p:nvSpPr>
          <p:cNvPr id="10" name="TextBox 9"/>
          <p:cNvSpPr txBox="1"/>
          <p:nvPr/>
        </p:nvSpPr>
        <p:spPr>
          <a:xfrm>
            <a:off x="143489" y="4837159"/>
            <a:ext cx="1782860" cy="369332"/>
          </a:xfrm>
          <a:prstGeom prst="rect">
            <a:avLst/>
          </a:prstGeom>
          <a:noFill/>
        </p:spPr>
        <p:txBody>
          <a:bodyPr wrap="none" rtlCol="0">
            <a:spAutoFit/>
          </a:bodyPr>
          <a:lstStyle/>
          <a:p>
            <a:r>
              <a:rPr lang="en-US" smtClean="0">
                <a:latin typeface="Georgia" charset="0"/>
                <a:ea typeface="Georgia" charset="0"/>
                <a:cs typeface="Georgia" charset="0"/>
              </a:rPr>
              <a:t>Partner present</a:t>
            </a:r>
            <a:endParaRPr lang="en-US" dirty="0">
              <a:latin typeface="Georgia" charset="0"/>
              <a:ea typeface="Georgia" charset="0"/>
              <a:cs typeface="Georgia" charset="0"/>
            </a:endParaRPr>
          </a:p>
        </p:txBody>
      </p:sp>
      <p:sp>
        <p:nvSpPr>
          <p:cNvPr id="11" name="TextBox 10"/>
          <p:cNvSpPr txBox="1"/>
          <p:nvPr/>
        </p:nvSpPr>
        <p:spPr>
          <a:xfrm>
            <a:off x="2394154" y="4847675"/>
            <a:ext cx="1691489" cy="369332"/>
          </a:xfrm>
          <a:prstGeom prst="rect">
            <a:avLst/>
          </a:prstGeom>
          <a:noFill/>
        </p:spPr>
        <p:txBody>
          <a:bodyPr wrap="none" rtlCol="0">
            <a:spAutoFit/>
          </a:bodyPr>
          <a:lstStyle/>
          <a:p>
            <a:r>
              <a:rPr lang="en-US" dirty="0" smtClean="0">
                <a:latin typeface="Georgia" charset="0"/>
                <a:ea typeface="Georgia" charset="0"/>
                <a:cs typeface="Georgia" charset="0"/>
              </a:rPr>
              <a:t>Partner absent</a:t>
            </a:r>
            <a:endParaRPr lang="en-US" dirty="0">
              <a:latin typeface="Georgia" charset="0"/>
              <a:ea typeface="Georgia" charset="0"/>
              <a:cs typeface="Georgia" charset="0"/>
            </a:endParaRPr>
          </a:p>
        </p:txBody>
      </p:sp>
      <p:sp>
        <p:nvSpPr>
          <p:cNvPr id="12" name="TextBox 11"/>
          <p:cNvSpPr txBox="1"/>
          <p:nvPr/>
        </p:nvSpPr>
        <p:spPr>
          <a:xfrm>
            <a:off x="5397720" y="4284320"/>
            <a:ext cx="2518638" cy="369332"/>
          </a:xfrm>
          <a:prstGeom prst="rect">
            <a:avLst/>
          </a:prstGeom>
          <a:noFill/>
        </p:spPr>
        <p:txBody>
          <a:bodyPr wrap="none" rtlCol="0">
            <a:spAutoFit/>
          </a:bodyPr>
          <a:lstStyle/>
          <a:p>
            <a:r>
              <a:rPr lang="en-US" u="sng" smtClean="0">
                <a:latin typeface="Georgia" charset="0"/>
                <a:ea typeface="Georgia" charset="0"/>
                <a:cs typeface="Georgia" charset="0"/>
              </a:rPr>
              <a:t>After many </a:t>
            </a:r>
            <a:r>
              <a:rPr lang="en-US" u="sng" dirty="0" smtClean="0">
                <a:latin typeface="Georgia" charset="0"/>
                <a:ea typeface="Georgia" charset="0"/>
                <a:cs typeface="Georgia" charset="0"/>
              </a:rPr>
              <a:t>encounters</a:t>
            </a:r>
            <a:endParaRPr lang="en-US" u="sng" dirty="0">
              <a:latin typeface="Georgia" charset="0"/>
              <a:ea typeface="Georgia" charset="0"/>
              <a:cs typeface="Georgia" charset="0"/>
            </a:endParaRPr>
          </a:p>
        </p:txBody>
      </p:sp>
      <p:sp>
        <p:nvSpPr>
          <p:cNvPr id="13" name="TextBox 12"/>
          <p:cNvSpPr txBox="1"/>
          <p:nvPr/>
        </p:nvSpPr>
        <p:spPr>
          <a:xfrm>
            <a:off x="4744646" y="4837159"/>
            <a:ext cx="1782860" cy="369332"/>
          </a:xfrm>
          <a:prstGeom prst="rect">
            <a:avLst/>
          </a:prstGeom>
          <a:noFill/>
        </p:spPr>
        <p:txBody>
          <a:bodyPr wrap="none" rtlCol="0">
            <a:spAutoFit/>
          </a:bodyPr>
          <a:lstStyle/>
          <a:p>
            <a:r>
              <a:rPr lang="en-US" smtClean="0">
                <a:latin typeface="Georgia" charset="0"/>
                <a:ea typeface="Georgia" charset="0"/>
                <a:cs typeface="Georgia" charset="0"/>
              </a:rPr>
              <a:t>Partner present</a:t>
            </a:r>
            <a:endParaRPr lang="en-US" dirty="0">
              <a:latin typeface="Georgia" charset="0"/>
              <a:ea typeface="Georgia" charset="0"/>
              <a:cs typeface="Georgia" charset="0"/>
            </a:endParaRPr>
          </a:p>
        </p:txBody>
      </p:sp>
      <p:sp>
        <p:nvSpPr>
          <p:cNvPr id="14" name="TextBox 13"/>
          <p:cNvSpPr txBox="1"/>
          <p:nvPr/>
        </p:nvSpPr>
        <p:spPr>
          <a:xfrm>
            <a:off x="6995311" y="4847675"/>
            <a:ext cx="1691489" cy="369332"/>
          </a:xfrm>
          <a:prstGeom prst="rect">
            <a:avLst/>
          </a:prstGeom>
          <a:noFill/>
        </p:spPr>
        <p:txBody>
          <a:bodyPr wrap="none" rtlCol="0">
            <a:spAutoFit/>
          </a:bodyPr>
          <a:lstStyle/>
          <a:p>
            <a:r>
              <a:rPr lang="en-US" dirty="0" smtClean="0">
                <a:latin typeface="Georgia" charset="0"/>
                <a:ea typeface="Georgia" charset="0"/>
                <a:cs typeface="Georgia" charset="0"/>
              </a:rPr>
              <a:t>Partner absent</a:t>
            </a:r>
            <a:endParaRPr lang="en-US" dirty="0">
              <a:latin typeface="Georgia" charset="0"/>
              <a:ea typeface="Georgia" charset="0"/>
              <a:cs typeface="Georgia" charset="0"/>
            </a:endParaRPr>
          </a:p>
        </p:txBody>
      </p:sp>
      <p:cxnSp>
        <p:nvCxnSpPr>
          <p:cNvPr id="15" name="Straight Arrow Connector 14"/>
          <p:cNvCxnSpPr/>
          <p:nvPr/>
        </p:nvCxnSpPr>
        <p:spPr>
          <a:xfrm flipH="1" flipV="1">
            <a:off x="961357" y="5248355"/>
            <a:ext cx="11575" cy="671333"/>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cxnSp>
        <p:nvCxnSpPr>
          <p:cNvPr id="16" name="Straight Arrow Connector 15"/>
          <p:cNvCxnSpPr/>
          <p:nvPr/>
        </p:nvCxnSpPr>
        <p:spPr>
          <a:xfrm flipH="1">
            <a:off x="3119853" y="5469350"/>
            <a:ext cx="656" cy="335668"/>
          </a:xfrm>
          <a:prstGeom prst="straightConnector1">
            <a:avLst/>
          </a:prstGeom>
          <a:ln w="76200">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17" name="Straight Arrow Connector 16"/>
          <p:cNvCxnSpPr/>
          <p:nvPr/>
        </p:nvCxnSpPr>
        <p:spPr>
          <a:xfrm flipH="1" flipV="1">
            <a:off x="5646410" y="5469350"/>
            <a:ext cx="5316" cy="324094"/>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cxnSp>
        <p:nvCxnSpPr>
          <p:cNvPr id="18" name="Straight Arrow Connector 17"/>
          <p:cNvCxnSpPr/>
          <p:nvPr/>
        </p:nvCxnSpPr>
        <p:spPr>
          <a:xfrm>
            <a:off x="7812294" y="5248355"/>
            <a:ext cx="10918" cy="767204"/>
          </a:xfrm>
          <a:prstGeom prst="straightConnector1">
            <a:avLst/>
          </a:prstGeom>
          <a:ln w="76200">
            <a:solidFill>
              <a:srgbClr val="FF0000"/>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166204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3" name="Content Placeholder 2"/>
          <p:cNvSpPr>
            <a:spLocks noGrp="1"/>
          </p:cNvSpPr>
          <p:nvPr>
            <p:ph idx="1"/>
          </p:nvPr>
        </p:nvSpPr>
        <p:spPr>
          <a:xfrm>
            <a:off x="457200" y="1650710"/>
            <a:ext cx="8229600" cy="4625609"/>
          </a:xfrm>
        </p:spPr>
        <p:txBody>
          <a:bodyPr>
            <a:normAutofit/>
          </a:bodyPr>
          <a:lstStyle/>
          <a:p>
            <a:r>
              <a:rPr lang="en-US" sz="1600" dirty="0">
                <a:latin typeface="Georgia"/>
                <a:cs typeface="Georgia"/>
              </a:rPr>
              <a:t>The primary reaction is followed by an opposite after-reaction</a:t>
            </a:r>
            <a:r>
              <a:rPr lang="en-US" sz="1600" dirty="0" smtClean="0">
                <a:latin typeface="Georgia"/>
                <a:cs typeface="Georgia"/>
              </a:rPr>
              <a:t>.</a:t>
            </a:r>
          </a:p>
          <a:p>
            <a:endParaRPr lang="en-US" sz="2000" dirty="0">
              <a:latin typeface="Georgia"/>
              <a:cs typeface="Georgia"/>
            </a:endParaRPr>
          </a:p>
          <a:p>
            <a:endParaRPr lang="en-US" sz="2000" dirty="0" smtClean="0">
              <a:latin typeface="Georgia"/>
              <a:cs typeface="Georgia"/>
            </a:endParaRPr>
          </a:p>
          <a:p>
            <a:endParaRPr lang="en-US" sz="2400" dirty="0" smtClean="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sp>
        <p:nvSpPr>
          <p:cNvPr id="4" name="TextBox 3"/>
          <p:cNvSpPr txBox="1"/>
          <p:nvPr/>
        </p:nvSpPr>
        <p:spPr>
          <a:xfrm>
            <a:off x="972932" y="4284320"/>
            <a:ext cx="2266967" cy="369332"/>
          </a:xfrm>
          <a:prstGeom prst="rect">
            <a:avLst/>
          </a:prstGeom>
          <a:noFill/>
        </p:spPr>
        <p:txBody>
          <a:bodyPr wrap="none" rtlCol="0">
            <a:spAutoFit/>
          </a:bodyPr>
          <a:lstStyle/>
          <a:p>
            <a:r>
              <a:rPr lang="en-US" u="sng" dirty="0" smtClean="0">
                <a:latin typeface="Georgia" charset="0"/>
                <a:ea typeface="Georgia" charset="0"/>
                <a:cs typeface="Georgia" charset="0"/>
              </a:rPr>
              <a:t>First few encounters</a:t>
            </a:r>
            <a:endParaRPr lang="en-US" u="sng" dirty="0">
              <a:latin typeface="Georgia" charset="0"/>
              <a:ea typeface="Georgia" charset="0"/>
              <a:cs typeface="Georgia" charset="0"/>
            </a:endParaRPr>
          </a:p>
        </p:txBody>
      </p:sp>
      <p:sp>
        <p:nvSpPr>
          <p:cNvPr id="5" name="TextBox 4"/>
          <p:cNvSpPr txBox="1"/>
          <p:nvPr/>
        </p:nvSpPr>
        <p:spPr>
          <a:xfrm>
            <a:off x="143489" y="4837159"/>
            <a:ext cx="1782860" cy="369332"/>
          </a:xfrm>
          <a:prstGeom prst="rect">
            <a:avLst/>
          </a:prstGeom>
          <a:noFill/>
        </p:spPr>
        <p:txBody>
          <a:bodyPr wrap="none" rtlCol="0">
            <a:spAutoFit/>
          </a:bodyPr>
          <a:lstStyle/>
          <a:p>
            <a:r>
              <a:rPr lang="en-US" smtClean="0">
                <a:latin typeface="Georgia" charset="0"/>
                <a:ea typeface="Georgia" charset="0"/>
                <a:cs typeface="Georgia" charset="0"/>
              </a:rPr>
              <a:t>Partner present</a:t>
            </a:r>
            <a:endParaRPr lang="en-US" dirty="0">
              <a:latin typeface="Georgia" charset="0"/>
              <a:ea typeface="Georgia" charset="0"/>
              <a:cs typeface="Georgia" charset="0"/>
            </a:endParaRPr>
          </a:p>
        </p:txBody>
      </p:sp>
      <p:sp>
        <p:nvSpPr>
          <p:cNvPr id="6" name="TextBox 5"/>
          <p:cNvSpPr txBox="1"/>
          <p:nvPr/>
        </p:nvSpPr>
        <p:spPr>
          <a:xfrm>
            <a:off x="2394154" y="4847675"/>
            <a:ext cx="1691489" cy="369332"/>
          </a:xfrm>
          <a:prstGeom prst="rect">
            <a:avLst/>
          </a:prstGeom>
          <a:noFill/>
        </p:spPr>
        <p:txBody>
          <a:bodyPr wrap="none" rtlCol="0">
            <a:spAutoFit/>
          </a:bodyPr>
          <a:lstStyle/>
          <a:p>
            <a:r>
              <a:rPr lang="en-US" dirty="0" smtClean="0">
                <a:latin typeface="Georgia" charset="0"/>
                <a:ea typeface="Georgia" charset="0"/>
                <a:cs typeface="Georgia" charset="0"/>
              </a:rPr>
              <a:t>Partner absent</a:t>
            </a:r>
            <a:endParaRPr lang="en-US" dirty="0">
              <a:latin typeface="Georgia" charset="0"/>
              <a:ea typeface="Georgia" charset="0"/>
              <a:cs typeface="Georgia" charset="0"/>
            </a:endParaRPr>
          </a:p>
        </p:txBody>
      </p:sp>
      <p:sp>
        <p:nvSpPr>
          <p:cNvPr id="7" name="TextBox 6"/>
          <p:cNvSpPr txBox="1"/>
          <p:nvPr/>
        </p:nvSpPr>
        <p:spPr>
          <a:xfrm>
            <a:off x="5397720" y="4284320"/>
            <a:ext cx="2518638" cy="369332"/>
          </a:xfrm>
          <a:prstGeom prst="rect">
            <a:avLst/>
          </a:prstGeom>
          <a:noFill/>
        </p:spPr>
        <p:txBody>
          <a:bodyPr wrap="none" rtlCol="0">
            <a:spAutoFit/>
          </a:bodyPr>
          <a:lstStyle/>
          <a:p>
            <a:r>
              <a:rPr lang="en-US" u="sng" smtClean="0">
                <a:latin typeface="Georgia" charset="0"/>
                <a:ea typeface="Georgia" charset="0"/>
                <a:cs typeface="Georgia" charset="0"/>
              </a:rPr>
              <a:t>After many </a:t>
            </a:r>
            <a:r>
              <a:rPr lang="en-US" u="sng" dirty="0" smtClean="0">
                <a:latin typeface="Georgia" charset="0"/>
                <a:ea typeface="Georgia" charset="0"/>
                <a:cs typeface="Georgia" charset="0"/>
              </a:rPr>
              <a:t>encounters</a:t>
            </a:r>
            <a:endParaRPr lang="en-US" u="sng" dirty="0">
              <a:latin typeface="Georgia" charset="0"/>
              <a:ea typeface="Georgia" charset="0"/>
              <a:cs typeface="Georgia" charset="0"/>
            </a:endParaRPr>
          </a:p>
        </p:txBody>
      </p:sp>
      <p:sp>
        <p:nvSpPr>
          <p:cNvPr id="8" name="TextBox 7"/>
          <p:cNvSpPr txBox="1"/>
          <p:nvPr/>
        </p:nvSpPr>
        <p:spPr>
          <a:xfrm>
            <a:off x="4744646" y="4837159"/>
            <a:ext cx="1782860" cy="369332"/>
          </a:xfrm>
          <a:prstGeom prst="rect">
            <a:avLst/>
          </a:prstGeom>
          <a:noFill/>
        </p:spPr>
        <p:txBody>
          <a:bodyPr wrap="none" rtlCol="0">
            <a:spAutoFit/>
          </a:bodyPr>
          <a:lstStyle/>
          <a:p>
            <a:r>
              <a:rPr lang="en-US" smtClean="0">
                <a:latin typeface="Georgia" charset="0"/>
                <a:ea typeface="Georgia" charset="0"/>
                <a:cs typeface="Georgia" charset="0"/>
              </a:rPr>
              <a:t>Partner present</a:t>
            </a:r>
            <a:endParaRPr lang="en-US" dirty="0">
              <a:latin typeface="Georgia" charset="0"/>
              <a:ea typeface="Georgia" charset="0"/>
              <a:cs typeface="Georgia" charset="0"/>
            </a:endParaRPr>
          </a:p>
        </p:txBody>
      </p:sp>
      <p:sp>
        <p:nvSpPr>
          <p:cNvPr id="9" name="TextBox 8"/>
          <p:cNvSpPr txBox="1"/>
          <p:nvPr/>
        </p:nvSpPr>
        <p:spPr>
          <a:xfrm>
            <a:off x="6995311" y="4847675"/>
            <a:ext cx="1691489" cy="369332"/>
          </a:xfrm>
          <a:prstGeom prst="rect">
            <a:avLst/>
          </a:prstGeom>
          <a:noFill/>
        </p:spPr>
        <p:txBody>
          <a:bodyPr wrap="none" rtlCol="0">
            <a:spAutoFit/>
          </a:bodyPr>
          <a:lstStyle/>
          <a:p>
            <a:r>
              <a:rPr lang="en-US" dirty="0" smtClean="0">
                <a:latin typeface="Georgia" charset="0"/>
                <a:ea typeface="Georgia" charset="0"/>
                <a:cs typeface="Georgia" charset="0"/>
              </a:rPr>
              <a:t>Partner absent</a:t>
            </a:r>
            <a:endParaRPr lang="en-US" dirty="0">
              <a:latin typeface="Georgia" charset="0"/>
              <a:ea typeface="Georgia" charset="0"/>
              <a:cs typeface="Georgia" charset="0"/>
            </a:endParaRPr>
          </a:p>
        </p:txBody>
      </p:sp>
      <p:cxnSp>
        <p:nvCxnSpPr>
          <p:cNvPr id="10" name="Straight Arrow Connector 9"/>
          <p:cNvCxnSpPr/>
          <p:nvPr/>
        </p:nvCxnSpPr>
        <p:spPr>
          <a:xfrm flipH="1" flipV="1">
            <a:off x="961357" y="5248355"/>
            <a:ext cx="11575" cy="671333"/>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cxnSp>
        <p:nvCxnSpPr>
          <p:cNvPr id="11" name="Straight Arrow Connector 10"/>
          <p:cNvCxnSpPr/>
          <p:nvPr/>
        </p:nvCxnSpPr>
        <p:spPr>
          <a:xfrm flipH="1">
            <a:off x="3119853" y="5469350"/>
            <a:ext cx="656" cy="335668"/>
          </a:xfrm>
          <a:prstGeom prst="straightConnector1">
            <a:avLst/>
          </a:prstGeom>
          <a:ln w="76200">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12" name="Straight Arrow Connector 11"/>
          <p:cNvCxnSpPr/>
          <p:nvPr/>
        </p:nvCxnSpPr>
        <p:spPr>
          <a:xfrm flipH="1" flipV="1">
            <a:off x="5646410" y="5469350"/>
            <a:ext cx="5316" cy="324094"/>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cxnSp>
        <p:nvCxnSpPr>
          <p:cNvPr id="13" name="Straight Arrow Connector 12"/>
          <p:cNvCxnSpPr/>
          <p:nvPr/>
        </p:nvCxnSpPr>
        <p:spPr>
          <a:xfrm>
            <a:off x="7812294" y="5248355"/>
            <a:ext cx="10918" cy="767204"/>
          </a:xfrm>
          <a:prstGeom prst="straightConnector1">
            <a:avLst/>
          </a:prstGeom>
          <a:ln w="76200">
            <a:solidFill>
              <a:srgbClr val="FF0000"/>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8972571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3" name="Content Placeholder 2"/>
          <p:cNvSpPr>
            <a:spLocks noGrp="1"/>
          </p:cNvSpPr>
          <p:nvPr>
            <p:ph idx="1"/>
          </p:nvPr>
        </p:nvSpPr>
        <p:spPr>
          <a:xfrm>
            <a:off x="457200" y="1650710"/>
            <a:ext cx="8229600" cy="4625609"/>
          </a:xfrm>
        </p:spPr>
        <p:txBody>
          <a:bodyPr>
            <a:normAutofit/>
          </a:bodyPr>
          <a:lstStyle/>
          <a:p>
            <a:r>
              <a:rPr lang="en-US" sz="1600" dirty="0">
                <a:latin typeface="Georgia"/>
                <a:cs typeface="Georgia"/>
              </a:rPr>
              <a:t>The primary reaction is followed by an opposite after-reaction.</a:t>
            </a:r>
          </a:p>
          <a:p>
            <a:endParaRPr lang="en-US" sz="1600" dirty="0" smtClean="0">
              <a:latin typeface="Georgia"/>
              <a:cs typeface="Georgia"/>
            </a:endParaRPr>
          </a:p>
          <a:p>
            <a:r>
              <a:rPr lang="en-US" sz="1600" dirty="0" smtClean="0">
                <a:latin typeface="Georgia"/>
                <a:cs typeface="Georgia"/>
              </a:rPr>
              <a:t>The primary reaction becomes weaker with repeated stimulation.</a:t>
            </a:r>
          </a:p>
          <a:p>
            <a:endParaRPr lang="en-US" sz="2000" dirty="0">
              <a:latin typeface="Georgia"/>
              <a:cs typeface="Georgia"/>
            </a:endParaRPr>
          </a:p>
          <a:p>
            <a:endParaRPr lang="en-US" sz="2000" dirty="0" smtClean="0">
              <a:latin typeface="Georgia"/>
              <a:cs typeface="Georgia"/>
            </a:endParaRPr>
          </a:p>
          <a:p>
            <a:endParaRPr lang="en-US" sz="2400" dirty="0" smtClean="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sp>
        <p:nvSpPr>
          <p:cNvPr id="4" name="TextBox 3"/>
          <p:cNvSpPr txBox="1"/>
          <p:nvPr/>
        </p:nvSpPr>
        <p:spPr>
          <a:xfrm>
            <a:off x="972932" y="4284320"/>
            <a:ext cx="2266967" cy="369332"/>
          </a:xfrm>
          <a:prstGeom prst="rect">
            <a:avLst/>
          </a:prstGeom>
          <a:noFill/>
        </p:spPr>
        <p:txBody>
          <a:bodyPr wrap="none" rtlCol="0">
            <a:spAutoFit/>
          </a:bodyPr>
          <a:lstStyle/>
          <a:p>
            <a:r>
              <a:rPr lang="en-US" u="sng" dirty="0" smtClean="0">
                <a:latin typeface="Georgia" charset="0"/>
                <a:ea typeface="Georgia" charset="0"/>
                <a:cs typeface="Georgia" charset="0"/>
              </a:rPr>
              <a:t>First few encounters</a:t>
            </a:r>
            <a:endParaRPr lang="en-US" u="sng" dirty="0">
              <a:latin typeface="Georgia" charset="0"/>
              <a:ea typeface="Georgia" charset="0"/>
              <a:cs typeface="Georgia" charset="0"/>
            </a:endParaRPr>
          </a:p>
        </p:txBody>
      </p:sp>
      <p:sp>
        <p:nvSpPr>
          <p:cNvPr id="5" name="TextBox 4"/>
          <p:cNvSpPr txBox="1"/>
          <p:nvPr/>
        </p:nvSpPr>
        <p:spPr>
          <a:xfrm>
            <a:off x="143489" y="4837159"/>
            <a:ext cx="1782860" cy="369332"/>
          </a:xfrm>
          <a:prstGeom prst="rect">
            <a:avLst/>
          </a:prstGeom>
          <a:noFill/>
        </p:spPr>
        <p:txBody>
          <a:bodyPr wrap="none" rtlCol="0">
            <a:spAutoFit/>
          </a:bodyPr>
          <a:lstStyle/>
          <a:p>
            <a:r>
              <a:rPr lang="en-US" smtClean="0">
                <a:latin typeface="Georgia" charset="0"/>
                <a:ea typeface="Georgia" charset="0"/>
                <a:cs typeface="Georgia" charset="0"/>
              </a:rPr>
              <a:t>Partner present</a:t>
            </a:r>
            <a:endParaRPr lang="en-US" dirty="0">
              <a:latin typeface="Georgia" charset="0"/>
              <a:ea typeface="Georgia" charset="0"/>
              <a:cs typeface="Georgia" charset="0"/>
            </a:endParaRPr>
          </a:p>
        </p:txBody>
      </p:sp>
      <p:sp>
        <p:nvSpPr>
          <p:cNvPr id="6" name="TextBox 5"/>
          <p:cNvSpPr txBox="1"/>
          <p:nvPr/>
        </p:nvSpPr>
        <p:spPr>
          <a:xfrm>
            <a:off x="2394154" y="4847675"/>
            <a:ext cx="1691489" cy="369332"/>
          </a:xfrm>
          <a:prstGeom prst="rect">
            <a:avLst/>
          </a:prstGeom>
          <a:noFill/>
        </p:spPr>
        <p:txBody>
          <a:bodyPr wrap="none" rtlCol="0">
            <a:spAutoFit/>
          </a:bodyPr>
          <a:lstStyle/>
          <a:p>
            <a:r>
              <a:rPr lang="en-US" dirty="0" smtClean="0">
                <a:latin typeface="Georgia" charset="0"/>
                <a:ea typeface="Georgia" charset="0"/>
                <a:cs typeface="Georgia" charset="0"/>
              </a:rPr>
              <a:t>Partner absent</a:t>
            </a:r>
            <a:endParaRPr lang="en-US" dirty="0">
              <a:latin typeface="Georgia" charset="0"/>
              <a:ea typeface="Georgia" charset="0"/>
              <a:cs typeface="Georgia" charset="0"/>
            </a:endParaRPr>
          </a:p>
        </p:txBody>
      </p:sp>
      <p:sp>
        <p:nvSpPr>
          <p:cNvPr id="7" name="TextBox 6"/>
          <p:cNvSpPr txBox="1"/>
          <p:nvPr/>
        </p:nvSpPr>
        <p:spPr>
          <a:xfrm>
            <a:off x="5397720" y="4284320"/>
            <a:ext cx="2518638" cy="369332"/>
          </a:xfrm>
          <a:prstGeom prst="rect">
            <a:avLst/>
          </a:prstGeom>
          <a:noFill/>
        </p:spPr>
        <p:txBody>
          <a:bodyPr wrap="none" rtlCol="0">
            <a:spAutoFit/>
          </a:bodyPr>
          <a:lstStyle/>
          <a:p>
            <a:r>
              <a:rPr lang="en-US" u="sng" smtClean="0">
                <a:latin typeface="Georgia" charset="0"/>
                <a:ea typeface="Georgia" charset="0"/>
                <a:cs typeface="Georgia" charset="0"/>
              </a:rPr>
              <a:t>After many </a:t>
            </a:r>
            <a:r>
              <a:rPr lang="en-US" u="sng" dirty="0" smtClean="0">
                <a:latin typeface="Georgia" charset="0"/>
                <a:ea typeface="Georgia" charset="0"/>
                <a:cs typeface="Georgia" charset="0"/>
              </a:rPr>
              <a:t>encounters</a:t>
            </a:r>
            <a:endParaRPr lang="en-US" u="sng" dirty="0">
              <a:latin typeface="Georgia" charset="0"/>
              <a:ea typeface="Georgia" charset="0"/>
              <a:cs typeface="Georgia" charset="0"/>
            </a:endParaRPr>
          </a:p>
        </p:txBody>
      </p:sp>
      <p:sp>
        <p:nvSpPr>
          <p:cNvPr id="8" name="TextBox 7"/>
          <p:cNvSpPr txBox="1"/>
          <p:nvPr/>
        </p:nvSpPr>
        <p:spPr>
          <a:xfrm>
            <a:off x="4744646" y="4837159"/>
            <a:ext cx="1782860" cy="369332"/>
          </a:xfrm>
          <a:prstGeom prst="rect">
            <a:avLst/>
          </a:prstGeom>
          <a:noFill/>
        </p:spPr>
        <p:txBody>
          <a:bodyPr wrap="none" rtlCol="0">
            <a:spAutoFit/>
          </a:bodyPr>
          <a:lstStyle/>
          <a:p>
            <a:r>
              <a:rPr lang="en-US" smtClean="0">
                <a:latin typeface="Georgia" charset="0"/>
                <a:ea typeface="Georgia" charset="0"/>
                <a:cs typeface="Georgia" charset="0"/>
              </a:rPr>
              <a:t>Partner present</a:t>
            </a:r>
            <a:endParaRPr lang="en-US" dirty="0">
              <a:latin typeface="Georgia" charset="0"/>
              <a:ea typeface="Georgia" charset="0"/>
              <a:cs typeface="Georgia" charset="0"/>
            </a:endParaRPr>
          </a:p>
        </p:txBody>
      </p:sp>
      <p:sp>
        <p:nvSpPr>
          <p:cNvPr id="9" name="TextBox 8"/>
          <p:cNvSpPr txBox="1"/>
          <p:nvPr/>
        </p:nvSpPr>
        <p:spPr>
          <a:xfrm>
            <a:off x="6995311" y="4847675"/>
            <a:ext cx="1691489" cy="369332"/>
          </a:xfrm>
          <a:prstGeom prst="rect">
            <a:avLst/>
          </a:prstGeom>
          <a:noFill/>
        </p:spPr>
        <p:txBody>
          <a:bodyPr wrap="none" rtlCol="0">
            <a:spAutoFit/>
          </a:bodyPr>
          <a:lstStyle/>
          <a:p>
            <a:r>
              <a:rPr lang="en-US" dirty="0" smtClean="0">
                <a:latin typeface="Georgia" charset="0"/>
                <a:ea typeface="Georgia" charset="0"/>
                <a:cs typeface="Georgia" charset="0"/>
              </a:rPr>
              <a:t>Partner absent</a:t>
            </a:r>
            <a:endParaRPr lang="en-US" dirty="0">
              <a:latin typeface="Georgia" charset="0"/>
              <a:ea typeface="Georgia" charset="0"/>
              <a:cs typeface="Georgia" charset="0"/>
            </a:endParaRPr>
          </a:p>
        </p:txBody>
      </p:sp>
      <p:cxnSp>
        <p:nvCxnSpPr>
          <p:cNvPr id="10" name="Straight Arrow Connector 9"/>
          <p:cNvCxnSpPr/>
          <p:nvPr/>
        </p:nvCxnSpPr>
        <p:spPr>
          <a:xfrm flipH="1" flipV="1">
            <a:off x="961357" y="5248355"/>
            <a:ext cx="11575" cy="671333"/>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cxnSp>
        <p:nvCxnSpPr>
          <p:cNvPr id="11" name="Straight Arrow Connector 10"/>
          <p:cNvCxnSpPr/>
          <p:nvPr/>
        </p:nvCxnSpPr>
        <p:spPr>
          <a:xfrm flipH="1">
            <a:off x="3119853" y="5469350"/>
            <a:ext cx="656" cy="335668"/>
          </a:xfrm>
          <a:prstGeom prst="straightConnector1">
            <a:avLst/>
          </a:prstGeom>
          <a:ln w="76200">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12" name="Straight Arrow Connector 11"/>
          <p:cNvCxnSpPr/>
          <p:nvPr/>
        </p:nvCxnSpPr>
        <p:spPr>
          <a:xfrm flipH="1" flipV="1">
            <a:off x="5646410" y="5469350"/>
            <a:ext cx="5316" cy="324094"/>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cxnSp>
        <p:nvCxnSpPr>
          <p:cNvPr id="13" name="Straight Arrow Connector 12"/>
          <p:cNvCxnSpPr/>
          <p:nvPr/>
        </p:nvCxnSpPr>
        <p:spPr>
          <a:xfrm>
            <a:off x="7812294" y="5248355"/>
            <a:ext cx="10918" cy="767204"/>
          </a:xfrm>
          <a:prstGeom prst="straightConnector1">
            <a:avLst/>
          </a:prstGeom>
          <a:ln w="76200">
            <a:solidFill>
              <a:srgbClr val="FF0000"/>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6528664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3" name="Content Placeholder 2"/>
          <p:cNvSpPr>
            <a:spLocks noGrp="1"/>
          </p:cNvSpPr>
          <p:nvPr>
            <p:ph idx="1"/>
          </p:nvPr>
        </p:nvSpPr>
        <p:spPr>
          <a:xfrm>
            <a:off x="457200" y="1650710"/>
            <a:ext cx="8229600" cy="4625609"/>
          </a:xfrm>
        </p:spPr>
        <p:txBody>
          <a:bodyPr>
            <a:normAutofit/>
          </a:bodyPr>
          <a:lstStyle/>
          <a:p>
            <a:r>
              <a:rPr lang="en-US" sz="1600" dirty="0">
                <a:latin typeface="Georgia"/>
                <a:cs typeface="Georgia"/>
              </a:rPr>
              <a:t>The primary reaction is followed by an opposite after-reaction.</a:t>
            </a:r>
          </a:p>
          <a:p>
            <a:endParaRPr lang="en-US" sz="1600" dirty="0" smtClean="0">
              <a:latin typeface="Georgia"/>
              <a:cs typeface="Georgia"/>
            </a:endParaRPr>
          </a:p>
          <a:p>
            <a:r>
              <a:rPr lang="en-US" sz="1600" dirty="0" smtClean="0">
                <a:latin typeface="Georgia"/>
                <a:cs typeface="Georgia"/>
              </a:rPr>
              <a:t>The primary reaction becomes weaker with repeated stimulation.</a:t>
            </a:r>
          </a:p>
          <a:p>
            <a:endParaRPr lang="en-US" sz="1600" dirty="0">
              <a:latin typeface="Georgia"/>
              <a:cs typeface="Georgia"/>
            </a:endParaRPr>
          </a:p>
          <a:p>
            <a:r>
              <a:rPr lang="en-US" sz="1600" dirty="0" smtClean="0">
                <a:latin typeface="Georgia"/>
                <a:cs typeface="Georgia"/>
              </a:rPr>
              <a:t>The weakening of the primary reaction with repeated stimulation is accompanied by a strengthening of the after-reaction.</a:t>
            </a:r>
          </a:p>
          <a:p>
            <a:endParaRPr lang="en-US" sz="2000" dirty="0">
              <a:latin typeface="Georgia"/>
              <a:cs typeface="Georgia"/>
            </a:endParaRPr>
          </a:p>
          <a:p>
            <a:endParaRPr lang="en-US" sz="2000" dirty="0" smtClean="0">
              <a:latin typeface="Georgia"/>
              <a:cs typeface="Georgia"/>
            </a:endParaRPr>
          </a:p>
          <a:p>
            <a:endParaRPr lang="en-US" sz="2400" dirty="0" smtClean="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sp>
        <p:nvSpPr>
          <p:cNvPr id="4" name="TextBox 3"/>
          <p:cNvSpPr txBox="1"/>
          <p:nvPr/>
        </p:nvSpPr>
        <p:spPr>
          <a:xfrm>
            <a:off x="972932" y="4284320"/>
            <a:ext cx="2266967" cy="369332"/>
          </a:xfrm>
          <a:prstGeom prst="rect">
            <a:avLst/>
          </a:prstGeom>
          <a:noFill/>
        </p:spPr>
        <p:txBody>
          <a:bodyPr wrap="none" rtlCol="0">
            <a:spAutoFit/>
          </a:bodyPr>
          <a:lstStyle/>
          <a:p>
            <a:r>
              <a:rPr lang="en-US" u="sng" dirty="0" smtClean="0">
                <a:latin typeface="Georgia" charset="0"/>
                <a:ea typeface="Georgia" charset="0"/>
                <a:cs typeface="Georgia" charset="0"/>
              </a:rPr>
              <a:t>First few encounters</a:t>
            </a:r>
            <a:endParaRPr lang="en-US" u="sng" dirty="0">
              <a:latin typeface="Georgia" charset="0"/>
              <a:ea typeface="Georgia" charset="0"/>
              <a:cs typeface="Georgia" charset="0"/>
            </a:endParaRPr>
          </a:p>
        </p:txBody>
      </p:sp>
      <p:sp>
        <p:nvSpPr>
          <p:cNvPr id="5" name="TextBox 4"/>
          <p:cNvSpPr txBox="1"/>
          <p:nvPr/>
        </p:nvSpPr>
        <p:spPr>
          <a:xfrm>
            <a:off x="143489" y="4837159"/>
            <a:ext cx="1782860" cy="369332"/>
          </a:xfrm>
          <a:prstGeom prst="rect">
            <a:avLst/>
          </a:prstGeom>
          <a:noFill/>
        </p:spPr>
        <p:txBody>
          <a:bodyPr wrap="none" rtlCol="0">
            <a:spAutoFit/>
          </a:bodyPr>
          <a:lstStyle/>
          <a:p>
            <a:r>
              <a:rPr lang="en-US" smtClean="0">
                <a:latin typeface="Georgia" charset="0"/>
                <a:ea typeface="Georgia" charset="0"/>
                <a:cs typeface="Georgia" charset="0"/>
              </a:rPr>
              <a:t>Partner present</a:t>
            </a:r>
            <a:endParaRPr lang="en-US" dirty="0">
              <a:latin typeface="Georgia" charset="0"/>
              <a:ea typeface="Georgia" charset="0"/>
              <a:cs typeface="Georgia" charset="0"/>
            </a:endParaRPr>
          </a:p>
        </p:txBody>
      </p:sp>
      <p:sp>
        <p:nvSpPr>
          <p:cNvPr id="6" name="TextBox 5"/>
          <p:cNvSpPr txBox="1"/>
          <p:nvPr/>
        </p:nvSpPr>
        <p:spPr>
          <a:xfrm>
            <a:off x="2394154" y="4847675"/>
            <a:ext cx="1691489" cy="369332"/>
          </a:xfrm>
          <a:prstGeom prst="rect">
            <a:avLst/>
          </a:prstGeom>
          <a:noFill/>
        </p:spPr>
        <p:txBody>
          <a:bodyPr wrap="none" rtlCol="0">
            <a:spAutoFit/>
          </a:bodyPr>
          <a:lstStyle/>
          <a:p>
            <a:r>
              <a:rPr lang="en-US" dirty="0" smtClean="0">
                <a:latin typeface="Georgia" charset="0"/>
                <a:ea typeface="Georgia" charset="0"/>
                <a:cs typeface="Georgia" charset="0"/>
              </a:rPr>
              <a:t>Partner absent</a:t>
            </a:r>
            <a:endParaRPr lang="en-US" dirty="0">
              <a:latin typeface="Georgia" charset="0"/>
              <a:ea typeface="Georgia" charset="0"/>
              <a:cs typeface="Georgia" charset="0"/>
            </a:endParaRPr>
          </a:p>
        </p:txBody>
      </p:sp>
      <p:sp>
        <p:nvSpPr>
          <p:cNvPr id="7" name="TextBox 6"/>
          <p:cNvSpPr txBox="1"/>
          <p:nvPr/>
        </p:nvSpPr>
        <p:spPr>
          <a:xfrm>
            <a:off x="5397720" y="4284320"/>
            <a:ext cx="2518638" cy="369332"/>
          </a:xfrm>
          <a:prstGeom prst="rect">
            <a:avLst/>
          </a:prstGeom>
          <a:noFill/>
        </p:spPr>
        <p:txBody>
          <a:bodyPr wrap="none" rtlCol="0">
            <a:spAutoFit/>
          </a:bodyPr>
          <a:lstStyle/>
          <a:p>
            <a:r>
              <a:rPr lang="en-US" u="sng" smtClean="0">
                <a:latin typeface="Georgia" charset="0"/>
                <a:ea typeface="Georgia" charset="0"/>
                <a:cs typeface="Georgia" charset="0"/>
              </a:rPr>
              <a:t>After many </a:t>
            </a:r>
            <a:r>
              <a:rPr lang="en-US" u="sng" dirty="0" smtClean="0">
                <a:latin typeface="Georgia" charset="0"/>
                <a:ea typeface="Georgia" charset="0"/>
                <a:cs typeface="Georgia" charset="0"/>
              </a:rPr>
              <a:t>encounters</a:t>
            </a:r>
            <a:endParaRPr lang="en-US" u="sng" dirty="0">
              <a:latin typeface="Georgia" charset="0"/>
              <a:ea typeface="Georgia" charset="0"/>
              <a:cs typeface="Georgia" charset="0"/>
            </a:endParaRPr>
          </a:p>
        </p:txBody>
      </p:sp>
      <p:sp>
        <p:nvSpPr>
          <p:cNvPr id="8" name="TextBox 7"/>
          <p:cNvSpPr txBox="1"/>
          <p:nvPr/>
        </p:nvSpPr>
        <p:spPr>
          <a:xfrm>
            <a:off x="4744646" y="4837159"/>
            <a:ext cx="1782860" cy="369332"/>
          </a:xfrm>
          <a:prstGeom prst="rect">
            <a:avLst/>
          </a:prstGeom>
          <a:noFill/>
        </p:spPr>
        <p:txBody>
          <a:bodyPr wrap="none" rtlCol="0">
            <a:spAutoFit/>
          </a:bodyPr>
          <a:lstStyle/>
          <a:p>
            <a:r>
              <a:rPr lang="en-US" smtClean="0">
                <a:latin typeface="Georgia" charset="0"/>
                <a:ea typeface="Georgia" charset="0"/>
                <a:cs typeface="Georgia" charset="0"/>
              </a:rPr>
              <a:t>Partner present</a:t>
            </a:r>
            <a:endParaRPr lang="en-US" dirty="0">
              <a:latin typeface="Georgia" charset="0"/>
              <a:ea typeface="Georgia" charset="0"/>
              <a:cs typeface="Georgia" charset="0"/>
            </a:endParaRPr>
          </a:p>
        </p:txBody>
      </p:sp>
      <p:sp>
        <p:nvSpPr>
          <p:cNvPr id="9" name="TextBox 8"/>
          <p:cNvSpPr txBox="1"/>
          <p:nvPr/>
        </p:nvSpPr>
        <p:spPr>
          <a:xfrm>
            <a:off x="6995311" y="4847675"/>
            <a:ext cx="1691489" cy="369332"/>
          </a:xfrm>
          <a:prstGeom prst="rect">
            <a:avLst/>
          </a:prstGeom>
          <a:noFill/>
        </p:spPr>
        <p:txBody>
          <a:bodyPr wrap="none" rtlCol="0">
            <a:spAutoFit/>
          </a:bodyPr>
          <a:lstStyle/>
          <a:p>
            <a:r>
              <a:rPr lang="en-US" dirty="0" smtClean="0">
                <a:latin typeface="Georgia" charset="0"/>
                <a:ea typeface="Georgia" charset="0"/>
                <a:cs typeface="Georgia" charset="0"/>
              </a:rPr>
              <a:t>Partner absent</a:t>
            </a:r>
            <a:endParaRPr lang="en-US" dirty="0">
              <a:latin typeface="Georgia" charset="0"/>
              <a:ea typeface="Georgia" charset="0"/>
              <a:cs typeface="Georgia" charset="0"/>
            </a:endParaRPr>
          </a:p>
        </p:txBody>
      </p:sp>
      <p:cxnSp>
        <p:nvCxnSpPr>
          <p:cNvPr id="10" name="Straight Arrow Connector 9"/>
          <p:cNvCxnSpPr/>
          <p:nvPr/>
        </p:nvCxnSpPr>
        <p:spPr>
          <a:xfrm flipH="1" flipV="1">
            <a:off x="961357" y="5248355"/>
            <a:ext cx="11575" cy="671333"/>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cxnSp>
        <p:nvCxnSpPr>
          <p:cNvPr id="11" name="Straight Arrow Connector 10"/>
          <p:cNvCxnSpPr/>
          <p:nvPr/>
        </p:nvCxnSpPr>
        <p:spPr>
          <a:xfrm flipH="1">
            <a:off x="3119853" y="5469350"/>
            <a:ext cx="656" cy="335668"/>
          </a:xfrm>
          <a:prstGeom prst="straightConnector1">
            <a:avLst/>
          </a:prstGeom>
          <a:ln w="76200">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12" name="Straight Arrow Connector 11"/>
          <p:cNvCxnSpPr/>
          <p:nvPr/>
        </p:nvCxnSpPr>
        <p:spPr>
          <a:xfrm flipH="1" flipV="1">
            <a:off x="5646410" y="5469350"/>
            <a:ext cx="5316" cy="324094"/>
          </a:xfrm>
          <a:prstGeom prst="straightConnector1">
            <a:avLst/>
          </a:prstGeom>
          <a:ln w="76200">
            <a:solidFill>
              <a:srgbClr val="00B0F0"/>
            </a:solidFill>
            <a:tailEnd type="triangle"/>
          </a:ln>
        </p:spPr>
        <p:style>
          <a:lnRef idx="1">
            <a:schemeClr val="accent6"/>
          </a:lnRef>
          <a:fillRef idx="0">
            <a:schemeClr val="accent6"/>
          </a:fillRef>
          <a:effectRef idx="0">
            <a:schemeClr val="accent6"/>
          </a:effectRef>
          <a:fontRef idx="minor">
            <a:schemeClr val="tx1"/>
          </a:fontRef>
        </p:style>
      </p:cxnSp>
      <p:cxnSp>
        <p:nvCxnSpPr>
          <p:cNvPr id="13" name="Straight Arrow Connector 12"/>
          <p:cNvCxnSpPr/>
          <p:nvPr/>
        </p:nvCxnSpPr>
        <p:spPr>
          <a:xfrm>
            <a:off x="7812294" y="5248355"/>
            <a:ext cx="10918" cy="767204"/>
          </a:xfrm>
          <a:prstGeom prst="straightConnector1">
            <a:avLst/>
          </a:prstGeom>
          <a:ln w="76200">
            <a:solidFill>
              <a:srgbClr val="FF0000"/>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547421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sp>
        <p:nvSpPr>
          <p:cNvPr id="3" name="Content Placeholder 2"/>
          <p:cNvSpPr>
            <a:spLocks noGrp="1"/>
          </p:cNvSpPr>
          <p:nvPr>
            <p:ph idx="1"/>
          </p:nvPr>
        </p:nvSpPr>
        <p:spPr>
          <a:xfrm>
            <a:off x="457200" y="1650710"/>
            <a:ext cx="8229600" cy="5097331"/>
          </a:xfrm>
        </p:spPr>
        <p:txBody>
          <a:bodyPr>
            <a:normAutofit/>
          </a:bodyPr>
          <a:lstStyle/>
          <a:p>
            <a:r>
              <a:rPr lang="en-US" sz="1600" dirty="0">
                <a:latin typeface="Georgia"/>
                <a:cs typeface="Georgia"/>
              </a:rPr>
              <a:t>The primary reaction is followed by an opposite after-reaction.</a:t>
            </a:r>
          </a:p>
          <a:p>
            <a:endParaRPr lang="en-US" sz="1600" dirty="0" smtClean="0">
              <a:latin typeface="Georgia"/>
              <a:cs typeface="Georgia"/>
            </a:endParaRPr>
          </a:p>
          <a:p>
            <a:r>
              <a:rPr lang="en-US" sz="1600" dirty="0" smtClean="0">
                <a:latin typeface="Georgia"/>
                <a:cs typeface="Georgia"/>
              </a:rPr>
              <a:t>The primary reaction becomes weaker with repeated stimulation.</a:t>
            </a:r>
          </a:p>
          <a:p>
            <a:endParaRPr lang="en-US" sz="1600" dirty="0">
              <a:latin typeface="Georgia"/>
              <a:cs typeface="Georgia"/>
            </a:endParaRPr>
          </a:p>
          <a:p>
            <a:r>
              <a:rPr lang="en-US" sz="1600" dirty="0" smtClean="0">
                <a:latin typeface="Georgia"/>
                <a:cs typeface="Georgia"/>
              </a:rPr>
              <a:t>The weakening of the primary reaction with repeated stimulation is accompanied by a strengthening of the after-reaction.</a:t>
            </a:r>
          </a:p>
          <a:p>
            <a:endParaRPr lang="en-US" sz="2000" dirty="0" smtClean="0">
              <a:latin typeface="Georgia"/>
              <a:cs typeface="Georgia"/>
            </a:endParaRPr>
          </a:p>
          <a:p>
            <a:endParaRPr lang="en-US" sz="2000" dirty="0">
              <a:latin typeface="Georgia"/>
              <a:cs typeface="Georgia"/>
            </a:endParaRPr>
          </a:p>
          <a:p>
            <a:pPr marL="118872" indent="0" algn="ctr">
              <a:buNone/>
            </a:pPr>
            <a:endParaRPr lang="en-US" sz="2000" b="1" dirty="0" smtClean="0">
              <a:solidFill>
                <a:srgbClr val="FF0000"/>
              </a:solidFill>
              <a:latin typeface="Georgia"/>
              <a:cs typeface="Georgia"/>
            </a:endParaRPr>
          </a:p>
          <a:p>
            <a:pPr marL="118872" indent="0" algn="ctr">
              <a:buNone/>
            </a:pPr>
            <a:r>
              <a:rPr lang="en-US" sz="2000" b="1" dirty="0" smtClean="0">
                <a:solidFill>
                  <a:srgbClr val="FF0000"/>
                </a:solidFill>
                <a:latin typeface="Georgia"/>
                <a:cs typeface="Georgia"/>
              </a:rPr>
              <a:t>The primary reaction habituates.</a:t>
            </a:r>
          </a:p>
          <a:p>
            <a:pPr marL="118872" indent="0" algn="ctr">
              <a:buNone/>
            </a:pPr>
            <a:r>
              <a:rPr lang="en-US" sz="2000" b="1" dirty="0" smtClean="0">
                <a:solidFill>
                  <a:srgbClr val="FF0000"/>
                </a:solidFill>
                <a:latin typeface="Georgia"/>
                <a:cs typeface="Georgia"/>
              </a:rPr>
              <a:t>The after-reaction sensitizes.</a:t>
            </a:r>
            <a:endParaRPr lang="en-US" sz="2000" b="1" dirty="0">
              <a:solidFill>
                <a:srgbClr val="FF0000"/>
              </a:solidFill>
              <a:latin typeface="Georgia"/>
              <a:cs typeface="Georgia"/>
            </a:endParaRPr>
          </a:p>
          <a:p>
            <a:endParaRPr lang="en-US" sz="2000" dirty="0" smtClean="0">
              <a:latin typeface="Georgia"/>
              <a:cs typeface="Georgia"/>
            </a:endParaRPr>
          </a:p>
          <a:p>
            <a:endParaRPr lang="en-US" sz="2400" dirty="0" smtClean="0">
              <a:latin typeface="Georgia"/>
              <a:cs typeface="Georgia"/>
            </a:endParaRPr>
          </a:p>
          <a:p>
            <a:pPr marL="457200" lvl="1" indent="0">
              <a:buNone/>
            </a:pPr>
            <a:endParaRPr lang="en-US" sz="2200" dirty="0" smtClean="0">
              <a:latin typeface="Georgia"/>
              <a:cs typeface="Georgia"/>
            </a:endParaRPr>
          </a:p>
          <a:p>
            <a:pPr marL="457200" lvl="1" indent="0">
              <a:buClr>
                <a:srgbClr val="60B5CC"/>
              </a:buClr>
              <a:buNone/>
            </a:pPr>
            <a:endParaRPr lang="en-US" sz="2800" dirty="0" smtClean="0">
              <a:solidFill>
                <a:prstClr val="black"/>
              </a:solidFill>
              <a:latin typeface="Georgia"/>
              <a:cs typeface="Georgia"/>
            </a:endParaRPr>
          </a:p>
          <a:p>
            <a:pPr marL="118872" lvl="0" indent="0">
              <a:buClr>
                <a:srgbClr val="F0AD00"/>
              </a:buClr>
              <a:buNone/>
            </a:pPr>
            <a:r>
              <a:rPr lang="en-US" sz="2400" dirty="0" smtClean="0">
                <a:solidFill>
                  <a:prstClr val="black"/>
                </a:solidFill>
                <a:latin typeface="Georgia"/>
                <a:cs typeface="Georgia"/>
              </a:rPr>
              <a:t>   </a:t>
            </a:r>
            <a:endParaRPr lang="en-US" sz="2400" dirty="0">
              <a:solidFill>
                <a:prstClr val="black"/>
              </a:solidFill>
              <a:latin typeface="Georgia"/>
              <a:cs typeface="Georgia"/>
            </a:endParaRPr>
          </a:p>
        </p:txBody>
      </p:sp>
    </p:spTree>
    <p:extLst>
      <p:ext uri="{BB962C8B-B14F-4D97-AF65-F5344CB8AC3E}">
        <p14:creationId xmlns:p14="http://schemas.microsoft.com/office/powerpoint/2010/main" val="13823661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Opponent Process Theory</a:t>
            </a:r>
            <a:endParaRPr lang="en-US" sz="4000" dirty="0">
              <a:latin typeface="Georgia"/>
              <a:cs typeface="Georgia"/>
            </a:endParaRPr>
          </a:p>
        </p:txBody>
      </p:sp>
      <p:pic>
        <p:nvPicPr>
          <p:cNvPr id="4" name="Picture 3" descr="Screen Shot 2016-07-22 at 6.58.3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5690" y="1512698"/>
            <a:ext cx="6041785" cy="5345301"/>
          </a:xfrm>
          <a:prstGeom prst="rect">
            <a:avLst/>
          </a:prstGeom>
        </p:spPr>
      </p:pic>
      <p:sp>
        <p:nvSpPr>
          <p:cNvPr id="6" name="TextBox 5"/>
          <p:cNvSpPr txBox="1"/>
          <p:nvPr/>
        </p:nvSpPr>
        <p:spPr>
          <a:xfrm>
            <a:off x="7059382" y="6471013"/>
            <a:ext cx="2154569" cy="307777"/>
          </a:xfrm>
          <a:prstGeom prst="rect">
            <a:avLst/>
          </a:prstGeom>
          <a:noFill/>
        </p:spPr>
        <p:txBody>
          <a:bodyPr wrap="none" rtlCol="0">
            <a:spAutoFit/>
          </a:bodyPr>
          <a:lstStyle/>
          <a:p>
            <a:r>
              <a:rPr lang="en-US" sz="1400" dirty="0" smtClean="0">
                <a:latin typeface="Georgia"/>
                <a:cs typeface="Georgia"/>
              </a:rPr>
              <a:t>Solomon &amp; </a:t>
            </a:r>
            <a:r>
              <a:rPr lang="en-US" sz="1400" dirty="0" err="1" smtClean="0">
                <a:latin typeface="Georgia"/>
                <a:cs typeface="Georgia"/>
              </a:rPr>
              <a:t>Corbit</a:t>
            </a:r>
            <a:r>
              <a:rPr lang="en-US" sz="1400" dirty="0" smtClean="0">
                <a:latin typeface="Georgia"/>
                <a:cs typeface="Georgia"/>
              </a:rPr>
              <a:t> (1974)</a:t>
            </a:r>
            <a:endParaRPr lang="en-US" sz="1400" dirty="0">
              <a:latin typeface="Georgia"/>
              <a:cs typeface="Georgia"/>
            </a:endParaRPr>
          </a:p>
        </p:txBody>
      </p:sp>
    </p:spTree>
    <p:extLst>
      <p:ext uri="{BB962C8B-B14F-4D97-AF65-F5344CB8AC3E}">
        <p14:creationId xmlns:p14="http://schemas.microsoft.com/office/powerpoint/2010/main" val="33789763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7812</TotalTime>
  <Words>1459</Words>
  <Application>Microsoft Office PowerPoint</Application>
  <PresentationFormat>On-screen Show (4:3)</PresentationFormat>
  <Paragraphs>382</Paragraphs>
  <Slides>44</Slides>
  <Notes>40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Calibri</vt:lpstr>
      <vt:lpstr>Corbel</vt:lpstr>
      <vt:lpstr>Georgia</vt:lpstr>
      <vt:lpstr>Wingdings</vt:lpstr>
      <vt:lpstr>Wingdings 2</vt:lpstr>
      <vt:lpstr>Wingdings 3</vt:lpstr>
      <vt:lpstr>Module</vt:lpstr>
      <vt:lpstr>PSYC 3510 – Lecture 2</vt:lpstr>
      <vt:lpstr>Elicited behavior</vt:lpstr>
      <vt:lpstr>Elicited behavior</vt:lpstr>
      <vt:lpstr>Elicited behavior</vt:lpstr>
      <vt:lpstr>Elicited behavior</vt:lpstr>
      <vt:lpstr>Elicited behavior</vt:lpstr>
      <vt:lpstr>Elicited behavior</vt:lpstr>
      <vt:lpstr>Elicited behavior</vt:lpstr>
      <vt:lpstr>Repeated stimulation</vt:lpstr>
      <vt:lpstr>Repeated stimulation</vt:lpstr>
      <vt:lpstr>Repeated stimulation</vt:lpstr>
      <vt:lpstr>Repeated stimulation</vt:lpstr>
      <vt:lpstr>Habituation</vt:lpstr>
      <vt:lpstr>Habituation</vt:lpstr>
      <vt:lpstr>Habituation</vt:lpstr>
      <vt:lpstr>Habituation</vt:lpstr>
      <vt:lpstr>Habituation</vt:lpstr>
      <vt:lpstr>Habituation</vt:lpstr>
      <vt:lpstr>Habituation</vt:lpstr>
      <vt:lpstr>In-class writing (hypothetical)</vt:lpstr>
      <vt:lpstr>In-class writing (hypothetical)</vt:lpstr>
      <vt:lpstr>In-class writing (hypothetical)</vt:lpstr>
      <vt:lpstr>In-class writing (hypothetical)</vt:lpstr>
      <vt:lpstr>Question</vt:lpstr>
      <vt:lpstr>Question</vt:lpstr>
      <vt:lpstr>Question</vt:lpstr>
      <vt:lpstr>Sensitization</vt:lpstr>
      <vt:lpstr>Opponent Process Theory</vt:lpstr>
      <vt:lpstr>Opponent Process Theory</vt:lpstr>
      <vt:lpstr>Opponent Process Theory</vt:lpstr>
      <vt:lpstr>Opponent Process Theory</vt:lpstr>
      <vt:lpstr>Opponent Process Theory</vt:lpstr>
      <vt:lpstr>Opponent Process Theory</vt:lpstr>
      <vt:lpstr>Opponent Process Theory</vt:lpstr>
      <vt:lpstr>Opponent Process Theory</vt:lpstr>
      <vt:lpstr>Opponent Process Theory</vt:lpstr>
      <vt:lpstr>Opponent Process Theory</vt:lpstr>
      <vt:lpstr>Opponent Process Theory</vt:lpstr>
      <vt:lpstr>Opponent Process Theory</vt:lpstr>
      <vt:lpstr>Opponent Process Theory</vt:lpstr>
      <vt:lpstr>Opponent Process Theory</vt:lpstr>
      <vt:lpstr>Opponent Process Theory</vt:lpstr>
      <vt:lpstr>Opponent Process Theory</vt:lpstr>
      <vt:lpstr>Opponent Process Theory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 3510 – Lecture 1</dc:title>
  <dc:creator>Eric Garr</dc:creator>
  <cp:lastModifiedBy>Eric Garr</cp:lastModifiedBy>
  <cp:revision>198</cp:revision>
  <dcterms:created xsi:type="dcterms:W3CDTF">2016-07-18T01:55:46Z</dcterms:created>
  <dcterms:modified xsi:type="dcterms:W3CDTF">2018-02-01T19:19:44Z</dcterms:modified>
</cp:coreProperties>
</file>