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7"/>
  </p:notesMasterIdLst>
  <p:sldIdLst>
    <p:sldId id="256" r:id="rId2"/>
    <p:sldId id="431" r:id="rId3"/>
    <p:sldId id="435" r:id="rId4"/>
    <p:sldId id="436" r:id="rId5"/>
    <p:sldId id="437" r:id="rId6"/>
    <p:sldId id="438" r:id="rId7"/>
    <p:sldId id="440" r:id="rId8"/>
    <p:sldId id="439" r:id="rId9"/>
    <p:sldId id="441" r:id="rId10"/>
    <p:sldId id="434" r:id="rId11"/>
    <p:sldId id="432" r:id="rId12"/>
    <p:sldId id="433" r:id="rId13"/>
    <p:sldId id="444" r:id="rId14"/>
    <p:sldId id="448" r:id="rId15"/>
    <p:sldId id="445" r:id="rId16"/>
    <p:sldId id="446" r:id="rId17"/>
    <p:sldId id="447" r:id="rId18"/>
    <p:sldId id="449" r:id="rId19"/>
    <p:sldId id="452" r:id="rId20"/>
    <p:sldId id="450" r:id="rId21"/>
    <p:sldId id="451" r:id="rId22"/>
    <p:sldId id="453" r:id="rId23"/>
    <p:sldId id="454" r:id="rId24"/>
    <p:sldId id="455" r:id="rId25"/>
    <p:sldId id="456" r:id="rId26"/>
    <p:sldId id="457" r:id="rId27"/>
    <p:sldId id="458" r:id="rId28"/>
    <p:sldId id="461" r:id="rId29"/>
    <p:sldId id="459" r:id="rId30"/>
    <p:sldId id="460" r:id="rId31"/>
    <p:sldId id="462" r:id="rId32"/>
    <p:sldId id="463" r:id="rId33"/>
    <p:sldId id="467" r:id="rId34"/>
    <p:sldId id="465" r:id="rId35"/>
    <p:sldId id="468" r:id="rId3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ic Garr" initials="EG" lastIdx="4"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EA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10" d="100"/>
          <a:sy n="110" d="100"/>
        </p:scale>
        <p:origin x="164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501E01-12CA-794B-92B9-40C5FFDE5B18}" type="datetimeFigureOut">
              <a:rPr lang="en-US" smtClean="0"/>
              <a:t>5/8/2018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31287E-722C-994E-9AF6-F78AF1EDAC0B}" type="slidenum">
              <a:rPr lang="en-US" smtClean="0"/>
              <a:t>‹#›</a:t>
            </a:fld>
            <a:endParaRPr lang="en-US"/>
          </a:p>
        </p:txBody>
      </p:sp>
    </p:spTree>
    <p:extLst>
      <p:ext uri="{BB962C8B-B14F-4D97-AF65-F5344CB8AC3E}">
        <p14:creationId xmlns:p14="http://schemas.microsoft.com/office/powerpoint/2010/main" val="373883671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1287E-722C-994E-9AF6-F78AF1EDAC0B}" type="slidenum">
              <a:rPr lang="en-US" smtClean="0"/>
              <a:t>19</a:t>
            </a:fld>
            <a:endParaRPr lang="en-US"/>
          </a:p>
        </p:txBody>
      </p:sp>
    </p:spTree>
    <p:extLst>
      <p:ext uri="{BB962C8B-B14F-4D97-AF65-F5344CB8AC3E}">
        <p14:creationId xmlns:p14="http://schemas.microsoft.com/office/powerpoint/2010/main" val="14927159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521B1AB3-4BE6-C34E-9D59-6F8F871313C7}" type="datetimeFigureOut">
              <a:rPr lang="en-US" smtClean="0"/>
              <a:t>5/8/2018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144B74-D197-224B-8551-3162F4407790}" type="slidenum">
              <a:rPr lang="en-US" smtClean="0"/>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21B1AB3-4BE6-C34E-9D59-6F8F871313C7}" type="datetimeFigureOut">
              <a:rPr lang="en-US" smtClean="0"/>
              <a:t>5/8/2018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144B74-D197-224B-8551-3162F440779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21B1AB3-4BE6-C34E-9D59-6F8F871313C7}" type="datetimeFigureOut">
              <a:rPr lang="en-US" smtClean="0"/>
              <a:t>5/8/2018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144B74-D197-224B-8551-3162F4407790}"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21B1AB3-4BE6-C34E-9D59-6F8F871313C7}" type="datetimeFigureOut">
              <a:rPr lang="en-US" smtClean="0"/>
              <a:t>5/8/2018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144B74-D197-224B-8551-3162F440779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21B1AB3-4BE6-C34E-9D59-6F8F871313C7}" type="datetimeFigureOut">
              <a:rPr lang="en-US" smtClean="0"/>
              <a:t>5/8/2018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144B74-D197-224B-8551-3162F440779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21B1AB3-4BE6-C34E-9D59-6F8F871313C7}" type="datetimeFigureOut">
              <a:rPr lang="en-US" smtClean="0"/>
              <a:t>5/8/2018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144B74-D197-224B-8551-3162F440779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1B1AB3-4BE6-C34E-9D59-6F8F871313C7}" type="datetimeFigureOut">
              <a:rPr lang="en-US" smtClean="0"/>
              <a:t>5/8/2018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144B74-D197-224B-8551-3162F440779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21B1AB3-4BE6-C34E-9D59-6F8F871313C7}" type="datetimeFigureOut">
              <a:rPr lang="en-US" smtClean="0"/>
              <a:t>5/8/2018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144B74-D197-224B-8551-3162F4407790}" type="slidenum">
              <a:rPr lang="en-US" smtClean="0"/>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521B1AB3-4BE6-C34E-9D59-6F8F871313C7}" type="datetimeFigureOut">
              <a:rPr lang="en-US" smtClean="0"/>
              <a:t>5/8/2018</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46144B74-D197-224B-8551-3162F440779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21B1AB3-4BE6-C34E-9D59-6F8F871313C7}" type="datetimeFigureOut">
              <a:rPr lang="en-US" smtClean="0"/>
              <a:t>5/8/2018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144B74-D197-224B-8551-3162F440779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21B1AB3-4BE6-C34E-9D59-6F8F871313C7}" type="datetimeFigureOut">
              <a:rPr lang="en-US" smtClean="0"/>
              <a:t>5/8/2018</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46144B74-D197-224B-8551-3162F440779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521B1AB3-4BE6-C34E-9D59-6F8F871313C7}" type="datetimeFigureOut">
              <a:rPr lang="en-US" smtClean="0"/>
              <a:t>5/8/2018</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46144B74-D197-224B-8551-3162F440779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columbia.edu/cu/psychology/primatecognitionlab/video.htm"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 Id="rId9" Type="http://schemas.openxmlformats.org/officeDocument/2006/relationships/image" Target="../media/image13.jpeg"/></Relationships>
</file>

<file path=ppt/slides/_rels/slide2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 Id="rId9" Type="http://schemas.openxmlformats.org/officeDocument/2006/relationships/image" Target="../media/image13.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www.youtube.com/watch?v=flzGjnJLyS0"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400" dirty="0" smtClean="0">
                <a:latin typeface="Georgia"/>
                <a:cs typeface="Georgia"/>
              </a:rPr>
              <a:t>PSYC 3510 – Lecture 21</a:t>
            </a:r>
            <a:endParaRPr lang="en-US" sz="4400" dirty="0">
              <a:latin typeface="Georgia"/>
              <a:cs typeface="Georgia"/>
            </a:endParaRPr>
          </a:p>
        </p:txBody>
      </p:sp>
    </p:spTree>
    <p:extLst>
      <p:ext uri="{BB962C8B-B14F-4D97-AF65-F5344CB8AC3E}">
        <p14:creationId xmlns:p14="http://schemas.microsoft.com/office/powerpoint/2010/main" val="9073054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Serial Order Learning</a:t>
            </a:r>
            <a:endParaRPr lang="en-US" sz="4000" dirty="0">
              <a:latin typeface="Georgia"/>
              <a:cs typeface="Georgia"/>
            </a:endParaRPr>
          </a:p>
        </p:txBody>
      </p:sp>
      <p:sp>
        <p:nvSpPr>
          <p:cNvPr id="6" name="Rectangle 5"/>
          <p:cNvSpPr/>
          <p:nvPr/>
        </p:nvSpPr>
        <p:spPr>
          <a:xfrm>
            <a:off x="1332300"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 name="Oval 6"/>
          <p:cNvSpPr/>
          <p:nvPr/>
        </p:nvSpPr>
        <p:spPr>
          <a:xfrm>
            <a:off x="1170432"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 name="Rectangle 7"/>
          <p:cNvSpPr/>
          <p:nvPr/>
        </p:nvSpPr>
        <p:spPr>
          <a:xfrm>
            <a:off x="2543070"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 name="Oval 8"/>
          <p:cNvSpPr/>
          <p:nvPr/>
        </p:nvSpPr>
        <p:spPr>
          <a:xfrm>
            <a:off x="2381202"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3583671"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Oval 10"/>
          <p:cNvSpPr/>
          <p:nvPr/>
        </p:nvSpPr>
        <p:spPr>
          <a:xfrm>
            <a:off x="3421803"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11"/>
          <p:cNvSpPr/>
          <p:nvPr/>
        </p:nvSpPr>
        <p:spPr>
          <a:xfrm>
            <a:off x="4794441"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Oval 12"/>
          <p:cNvSpPr/>
          <p:nvPr/>
        </p:nvSpPr>
        <p:spPr>
          <a:xfrm>
            <a:off x="4632573"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p:cNvSpPr/>
          <p:nvPr/>
        </p:nvSpPr>
        <p:spPr>
          <a:xfrm>
            <a:off x="5954754"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Oval 14"/>
          <p:cNvSpPr/>
          <p:nvPr/>
        </p:nvSpPr>
        <p:spPr>
          <a:xfrm>
            <a:off x="5792886"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15"/>
          <p:cNvSpPr/>
          <p:nvPr/>
        </p:nvSpPr>
        <p:spPr>
          <a:xfrm>
            <a:off x="7165524"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Oval 16"/>
          <p:cNvSpPr/>
          <p:nvPr/>
        </p:nvSpPr>
        <p:spPr>
          <a:xfrm>
            <a:off x="7003656"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TextBox 17"/>
          <p:cNvSpPr txBox="1"/>
          <p:nvPr/>
        </p:nvSpPr>
        <p:spPr>
          <a:xfrm>
            <a:off x="1385224" y="5354408"/>
            <a:ext cx="310276" cy="400110"/>
          </a:xfrm>
          <a:prstGeom prst="rect">
            <a:avLst/>
          </a:prstGeom>
          <a:noFill/>
        </p:spPr>
        <p:txBody>
          <a:bodyPr wrap="none" rtlCol="0">
            <a:spAutoFit/>
          </a:bodyPr>
          <a:lstStyle/>
          <a:p>
            <a:r>
              <a:rPr lang="en-US" sz="2000" b="1" dirty="0" smtClean="0">
                <a:latin typeface="Georgia"/>
                <a:cs typeface="Georgia"/>
              </a:rPr>
              <a:t>1</a:t>
            </a:r>
            <a:endParaRPr lang="en-US" sz="2000" b="1" dirty="0">
              <a:latin typeface="Georgia"/>
              <a:cs typeface="Georgia"/>
            </a:endParaRPr>
          </a:p>
        </p:txBody>
      </p:sp>
      <p:sp>
        <p:nvSpPr>
          <p:cNvPr id="19" name="TextBox 18"/>
          <p:cNvSpPr txBox="1"/>
          <p:nvPr/>
        </p:nvSpPr>
        <p:spPr>
          <a:xfrm>
            <a:off x="2580423" y="5354408"/>
            <a:ext cx="345342" cy="400110"/>
          </a:xfrm>
          <a:prstGeom prst="rect">
            <a:avLst/>
          </a:prstGeom>
          <a:noFill/>
        </p:spPr>
        <p:txBody>
          <a:bodyPr wrap="none" rtlCol="0">
            <a:spAutoFit/>
          </a:bodyPr>
          <a:lstStyle/>
          <a:p>
            <a:r>
              <a:rPr lang="en-US" sz="2000" b="1" dirty="0" smtClean="0">
                <a:latin typeface="Georgia"/>
                <a:cs typeface="Georgia"/>
              </a:rPr>
              <a:t>2</a:t>
            </a:r>
            <a:endParaRPr lang="en-US" sz="2000" b="1" dirty="0">
              <a:latin typeface="Georgia"/>
              <a:cs typeface="Georgia"/>
            </a:endParaRPr>
          </a:p>
        </p:txBody>
      </p:sp>
      <p:sp>
        <p:nvSpPr>
          <p:cNvPr id="20" name="TextBox 19"/>
          <p:cNvSpPr txBox="1"/>
          <p:nvPr/>
        </p:nvSpPr>
        <p:spPr>
          <a:xfrm>
            <a:off x="3628029" y="5354408"/>
            <a:ext cx="344841" cy="400110"/>
          </a:xfrm>
          <a:prstGeom prst="rect">
            <a:avLst/>
          </a:prstGeom>
          <a:noFill/>
        </p:spPr>
        <p:txBody>
          <a:bodyPr wrap="none" rtlCol="0">
            <a:spAutoFit/>
          </a:bodyPr>
          <a:lstStyle/>
          <a:p>
            <a:r>
              <a:rPr lang="en-US" sz="2000" b="1" dirty="0">
                <a:latin typeface="Georgia"/>
                <a:cs typeface="Georgia"/>
              </a:rPr>
              <a:t>3</a:t>
            </a:r>
          </a:p>
        </p:txBody>
      </p:sp>
      <p:sp>
        <p:nvSpPr>
          <p:cNvPr id="21" name="TextBox 20"/>
          <p:cNvSpPr txBox="1"/>
          <p:nvPr/>
        </p:nvSpPr>
        <p:spPr>
          <a:xfrm>
            <a:off x="4823228" y="5354408"/>
            <a:ext cx="351228" cy="400110"/>
          </a:xfrm>
          <a:prstGeom prst="rect">
            <a:avLst/>
          </a:prstGeom>
          <a:noFill/>
        </p:spPr>
        <p:txBody>
          <a:bodyPr wrap="none" rtlCol="0">
            <a:spAutoFit/>
          </a:bodyPr>
          <a:lstStyle/>
          <a:p>
            <a:r>
              <a:rPr lang="en-US" sz="2000" b="1" dirty="0">
                <a:latin typeface="Georgia"/>
                <a:cs typeface="Georgia"/>
              </a:rPr>
              <a:t>4</a:t>
            </a:r>
          </a:p>
        </p:txBody>
      </p:sp>
      <p:sp>
        <p:nvSpPr>
          <p:cNvPr id="22" name="TextBox 21"/>
          <p:cNvSpPr txBox="1"/>
          <p:nvPr/>
        </p:nvSpPr>
        <p:spPr>
          <a:xfrm>
            <a:off x="6011563" y="5354408"/>
            <a:ext cx="338329" cy="400110"/>
          </a:xfrm>
          <a:prstGeom prst="rect">
            <a:avLst/>
          </a:prstGeom>
          <a:noFill/>
        </p:spPr>
        <p:txBody>
          <a:bodyPr wrap="none" rtlCol="0">
            <a:spAutoFit/>
          </a:bodyPr>
          <a:lstStyle/>
          <a:p>
            <a:r>
              <a:rPr lang="en-US" sz="2000" b="1" dirty="0">
                <a:latin typeface="Georgia"/>
                <a:cs typeface="Georgia"/>
              </a:rPr>
              <a:t>5</a:t>
            </a:r>
          </a:p>
        </p:txBody>
      </p:sp>
      <p:sp>
        <p:nvSpPr>
          <p:cNvPr id="23" name="TextBox 22"/>
          <p:cNvSpPr txBox="1"/>
          <p:nvPr/>
        </p:nvSpPr>
        <p:spPr>
          <a:xfrm>
            <a:off x="7206762" y="5354408"/>
            <a:ext cx="350852" cy="400110"/>
          </a:xfrm>
          <a:prstGeom prst="rect">
            <a:avLst/>
          </a:prstGeom>
          <a:noFill/>
        </p:spPr>
        <p:txBody>
          <a:bodyPr wrap="none" rtlCol="0">
            <a:spAutoFit/>
          </a:bodyPr>
          <a:lstStyle/>
          <a:p>
            <a:r>
              <a:rPr lang="en-US" sz="2000" b="1" dirty="0">
                <a:latin typeface="Georgia"/>
                <a:cs typeface="Georgia"/>
              </a:rPr>
              <a:t>6</a:t>
            </a:r>
          </a:p>
        </p:txBody>
      </p:sp>
      <p:sp>
        <p:nvSpPr>
          <p:cNvPr id="24" name="TextBox 23"/>
          <p:cNvSpPr txBox="1"/>
          <p:nvPr/>
        </p:nvSpPr>
        <p:spPr>
          <a:xfrm>
            <a:off x="2734108" y="6024766"/>
            <a:ext cx="3150472" cy="400110"/>
          </a:xfrm>
          <a:prstGeom prst="rect">
            <a:avLst/>
          </a:prstGeom>
          <a:noFill/>
        </p:spPr>
        <p:txBody>
          <a:bodyPr wrap="none" rtlCol="0">
            <a:spAutoFit/>
          </a:bodyPr>
          <a:lstStyle/>
          <a:p>
            <a:r>
              <a:rPr lang="en-US" sz="2000" dirty="0" smtClean="0">
                <a:latin typeface="Georgia"/>
                <a:cs typeface="Georgia"/>
              </a:rPr>
              <a:t>Correct order: 1-3-4-6-2-5</a:t>
            </a:r>
            <a:endParaRPr lang="en-US" sz="2000" dirty="0">
              <a:latin typeface="Georgia"/>
              <a:cs typeface="Georgia"/>
            </a:endParaRPr>
          </a:p>
        </p:txBody>
      </p:sp>
      <p:sp>
        <p:nvSpPr>
          <p:cNvPr id="25" name="TextBox 24"/>
          <p:cNvSpPr txBox="1"/>
          <p:nvPr/>
        </p:nvSpPr>
        <p:spPr>
          <a:xfrm>
            <a:off x="3385099" y="1606324"/>
            <a:ext cx="2044149" cy="369332"/>
          </a:xfrm>
          <a:prstGeom prst="rect">
            <a:avLst/>
          </a:prstGeom>
          <a:noFill/>
        </p:spPr>
        <p:txBody>
          <a:bodyPr wrap="none" rtlCol="0">
            <a:spAutoFit/>
          </a:bodyPr>
          <a:lstStyle/>
          <a:p>
            <a:r>
              <a:rPr lang="en-US" b="1" dirty="0" smtClean="0">
                <a:latin typeface="Georgia"/>
                <a:cs typeface="Georgia"/>
              </a:rPr>
              <a:t>Response chain</a:t>
            </a:r>
            <a:endParaRPr lang="en-US" b="1" dirty="0">
              <a:latin typeface="Georgia"/>
              <a:cs typeface="Georgia"/>
            </a:endParaRPr>
          </a:p>
        </p:txBody>
      </p:sp>
    </p:spTree>
    <p:extLst>
      <p:ext uri="{BB962C8B-B14F-4D97-AF65-F5344CB8AC3E}">
        <p14:creationId xmlns:p14="http://schemas.microsoft.com/office/powerpoint/2010/main" val="5753840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Serial Order Learning</a:t>
            </a:r>
            <a:endParaRPr lang="en-US" sz="4000" dirty="0">
              <a:latin typeface="Georgia"/>
              <a:cs typeface="Georgia"/>
            </a:endParaRPr>
          </a:p>
        </p:txBody>
      </p:sp>
      <p:sp>
        <p:nvSpPr>
          <p:cNvPr id="6" name="Rectangle 5"/>
          <p:cNvSpPr/>
          <p:nvPr/>
        </p:nvSpPr>
        <p:spPr>
          <a:xfrm>
            <a:off x="1332300"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 name="Oval 6"/>
          <p:cNvSpPr/>
          <p:nvPr/>
        </p:nvSpPr>
        <p:spPr>
          <a:xfrm>
            <a:off x="1170432" y="2340436"/>
            <a:ext cx="822960" cy="822960"/>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 name="Rectangle 7"/>
          <p:cNvSpPr/>
          <p:nvPr/>
        </p:nvSpPr>
        <p:spPr>
          <a:xfrm>
            <a:off x="2543070"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 name="Oval 8"/>
          <p:cNvSpPr/>
          <p:nvPr/>
        </p:nvSpPr>
        <p:spPr>
          <a:xfrm>
            <a:off x="2381202"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3583671"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Oval 10"/>
          <p:cNvSpPr/>
          <p:nvPr/>
        </p:nvSpPr>
        <p:spPr>
          <a:xfrm>
            <a:off x="3421803"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11"/>
          <p:cNvSpPr/>
          <p:nvPr/>
        </p:nvSpPr>
        <p:spPr>
          <a:xfrm>
            <a:off x="4794441"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Oval 12"/>
          <p:cNvSpPr/>
          <p:nvPr/>
        </p:nvSpPr>
        <p:spPr>
          <a:xfrm>
            <a:off x="4632573"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p:cNvSpPr/>
          <p:nvPr/>
        </p:nvSpPr>
        <p:spPr>
          <a:xfrm>
            <a:off x="5954754"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Oval 14"/>
          <p:cNvSpPr/>
          <p:nvPr/>
        </p:nvSpPr>
        <p:spPr>
          <a:xfrm>
            <a:off x="5792886"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15"/>
          <p:cNvSpPr/>
          <p:nvPr/>
        </p:nvSpPr>
        <p:spPr>
          <a:xfrm>
            <a:off x="7165524"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Oval 16"/>
          <p:cNvSpPr/>
          <p:nvPr/>
        </p:nvSpPr>
        <p:spPr>
          <a:xfrm>
            <a:off x="7003656"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TextBox 17"/>
          <p:cNvSpPr txBox="1"/>
          <p:nvPr/>
        </p:nvSpPr>
        <p:spPr>
          <a:xfrm>
            <a:off x="1385224" y="5354408"/>
            <a:ext cx="310276" cy="400110"/>
          </a:xfrm>
          <a:prstGeom prst="rect">
            <a:avLst/>
          </a:prstGeom>
          <a:noFill/>
        </p:spPr>
        <p:txBody>
          <a:bodyPr wrap="none" rtlCol="0">
            <a:spAutoFit/>
          </a:bodyPr>
          <a:lstStyle/>
          <a:p>
            <a:r>
              <a:rPr lang="en-US" sz="2000" b="1" dirty="0" smtClean="0">
                <a:latin typeface="Georgia"/>
                <a:cs typeface="Georgia"/>
              </a:rPr>
              <a:t>1</a:t>
            </a:r>
            <a:endParaRPr lang="en-US" sz="2000" b="1" dirty="0">
              <a:latin typeface="Georgia"/>
              <a:cs typeface="Georgia"/>
            </a:endParaRPr>
          </a:p>
        </p:txBody>
      </p:sp>
      <p:sp>
        <p:nvSpPr>
          <p:cNvPr id="19" name="TextBox 18"/>
          <p:cNvSpPr txBox="1"/>
          <p:nvPr/>
        </p:nvSpPr>
        <p:spPr>
          <a:xfrm>
            <a:off x="2580423" y="5354408"/>
            <a:ext cx="345342" cy="400110"/>
          </a:xfrm>
          <a:prstGeom prst="rect">
            <a:avLst/>
          </a:prstGeom>
          <a:noFill/>
        </p:spPr>
        <p:txBody>
          <a:bodyPr wrap="none" rtlCol="0">
            <a:spAutoFit/>
          </a:bodyPr>
          <a:lstStyle/>
          <a:p>
            <a:r>
              <a:rPr lang="en-US" sz="2000" b="1" dirty="0" smtClean="0">
                <a:latin typeface="Georgia"/>
                <a:cs typeface="Georgia"/>
              </a:rPr>
              <a:t>2</a:t>
            </a:r>
            <a:endParaRPr lang="en-US" sz="2000" b="1" dirty="0">
              <a:latin typeface="Georgia"/>
              <a:cs typeface="Georgia"/>
            </a:endParaRPr>
          </a:p>
        </p:txBody>
      </p:sp>
      <p:sp>
        <p:nvSpPr>
          <p:cNvPr id="20" name="TextBox 19"/>
          <p:cNvSpPr txBox="1"/>
          <p:nvPr/>
        </p:nvSpPr>
        <p:spPr>
          <a:xfrm>
            <a:off x="3628029" y="5354408"/>
            <a:ext cx="344841" cy="400110"/>
          </a:xfrm>
          <a:prstGeom prst="rect">
            <a:avLst/>
          </a:prstGeom>
          <a:noFill/>
        </p:spPr>
        <p:txBody>
          <a:bodyPr wrap="none" rtlCol="0">
            <a:spAutoFit/>
          </a:bodyPr>
          <a:lstStyle/>
          <a:p>
            <a:r>
              <a:rPr lang="en-US" sz="2000" b="1" dirty="0">
                <a:latin typeface="Georgia"/>
                <a:cs typeface="Georgia"/>
              </a:rPr>
              <a:t>3</a:t>
            </a:r>
          </a:p>
        </p:txBody>
      </p:sp>
      <p:sp>
        <p:nvSpPr>
          <p:cNvPr id="21" name="TextBox 20"/>
          <p:cNvSpPr txBox="1"/>
          <p:nvPr/>
        </p:nvSpPr>
        <p:spPr>
          <a:xfrm>
            <a:off x="4823228" y="5354408"/>
            <a:ext cx="351228" cy="400110"/>
          </a:xfrm>
          <a:prstGeom prst="rect">
            <a:avLst/>
          </a:prstGeom>
          <a:noFill/>
        </p:spPr>
        <p:txBody>
          <a:bodyPr wrap="none" rtlCol="0">
            <a:spAutoFit/>
          </a:bodyPr>
          <a:lstStyle/>
          <a:p>
            <a:r>
              <a:rPr lang="en-US" sz="2000" b="1" dirty="0">
                <a:latin typeface="Georgia"/>
                <a:cs typeface="Georgia"/>
              </a:rPr>
              <a:t>4</a:t>
            </a:r>
          </a:p>
        </p:txBody>
      </p:sp>
      <p:sp>
        <p:nvSpPr>
          <p:cNvPr id="22" name="TextBox 21"/>
          <p:cNvSpPr txBox="1"/>
          <p:nvPr/>
        </p:nvSpPr>
        <p:spPr>
          <a:xfrm>
            <a:off x="6011563" y="5354408"/>
            <a:ext cx="338329" cy="400110"/>
          </a:xfrm>
          <a:prstGeom prst="rect">
            <a:avLst/>
          </a:prstGeom>
          <a:noFill/>
        </p:spPr>
        <p:txBody>
          <a:bodyPr wrap="none" rtlCol="0">
            <a:spAutoFit/>
          </a:bodyPr>
          <a:lstStyle/>
          <a:p>
            <a:r>
              <a:rPr lang="en-US" sz="2000" b="1" dirty="0">
                <a:latin typeface="Georgia"/>
                <a:cs typeface="Georgia"/>
              </a:rPr>
              <a:t>5</a:t>
            </a:r>
          </a:p>
        </p:txBody>
      </p:sp>
      <p:sp>
        <p:nvSpPr>
          <p:cNvPr id="23" name="TextBox 22"/>
          <p:cNvSpPr txBox="1"/>
          <p:nvPr/>
        </p:nvSpPr>
        <p:spPr>
          <a:xfrm>
            <a:off x="7206762" y="5354408"/>
            <a:ext cx="350852" cy="400110"/>
          </a:xfrm>
          <a:prstGeom prst="rect">
            <a:avLst/>
          </a:prstGeom>
          <a:noFill/>
        </p:spPr>
        <p:txBody>
          <a:bodyPr wrap="none" rtlCol="0">
            <a:spAutoFit/>
          </a:bodyPr>
          <a:lstStyle/>
          <a:p>
            <a:r>
              <a:rPr lang="en-US" sz="2000" b="1" dirty="0">
                <a:latin typeface="Georgia"/>
                <a:cs typeface="Georgia"/>
              </a:rPr>
              <a:t>6</a:t>
            </a:r>
          </a:p>
        </p:txBody>
      </p:sp>
      <p:sp>
        <p:nvSpPr>
          <p:cNvPr id="24" name="TextBox 23"/>
          <p:cNvSpPr txBox="1"/>
          <p:nvPr/>
        </p:nvSpPr>
        <p:spPr>
          <a:xfrm>
            <a:off x="2734108" y="6024766"/>
            <a:ext cx="3150472" cy="400110"/>
          </a:xfrm>
          <a:prstGeom prst="rect">
            <a:avLst/>
          </a:prstGeom>
          <a:noFill/>
        </p:spPr>
        <p:txBody>
          <a:bodyPr wrap="none" rtlCol="0">
            <a:spAutoFit/>
          </a:bodyPr>
          <a:lstStyle/>
          <a:p>
            <a:r>
              <a:rPr lang="en-US" sz="2000" dirty="0" smtClean="0">
                <a:latin typeface="Georgia"/>
                <a:cs typeface="Georgia"/>
              </a:rPr>
              <a:t>Correct order: 1-3-4-6-2-5</a:t>
            </a:r>
            <a:endParaRPr lang="en-US" sz="2000" dirty="0">
              <a:latin typeface="Georgia"/>
              <a:cs typeface="Georgia"/>
            </a:endParaRPr>
          </a:p>
        </p:txBody>
      </p:sp>
      <p:sp>
        <p:nvSpPr>
          <p:cNvPr id="25" name="TextBox 24"/>
          <p:cNvSpPr txBox="1"/>
          <p:nvPr/>
        </p:nvSpPr>
        <p:spPr>
          <a:xfrm>
            <a:off x="3385099" y="1606324"/>
            <a:ext cx="2044149" cy="369332"/>
          </a:xfrm>
          <a:prstGeom prst="rect">
            <a:avLst/>
          </a:prstGeom>
          <a:noFill/>
        </p:spPr>
        <p:txBody>
          <a:bodyPr wrap="none" rtlCol="0">
            <a:spAutoFit/>
          </a:bodyPr>
          <a:lstStyle/>
          <a:p>
            <a:r>
              <a:rPr lang="en-US" b="1" dirty="0" smtClean="0">
                <a:latin typeface="Georgia"/>
                <a:cs typeface="Georgia"/>
              </a:rPr>
              <a:t>Response chain</a:t>
            </a:r>
            <a:endParaRPr lang="en-US" b="1" dirty="0">
              <a:latin typeface="Georgia"/>
              <a:cs typeface="Georgia"/>
            </a:endParaRPr>
          </a:p>
        </p:txBody>
      </p:sp>
    </p:spTree>
    <p:extLst>
      <p:ext uri="{BB962C8B-B14F-4D97-AF65-F5344CB8AC3E}">
        <p14:creationId xmlns:p14="http://schemas.microsoft.com/office/powerpoint/2010/main" val="12236018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Serial Order Learning</a:t>
            </a:r>
            <a:endParaRPr lang="en-US" sz="4000" dirty="0">
              <a:latin typeface="Georgia"/>
              <a:cs typeface="Georgia"/>
            </a:endParaRPr>
          </a:p>
        </p:txBody>
      </p:sp>
      <p:sp>
        <p:nvSpPr>
          <p:cNvPr id="6" name="Rectangle 5"/>
          <p:cNvSpPr/>
          <p:nvPr/>
        </p:nvSpPr>
        <p:spPr>
          <a:xfrm>
            <a:off x="1332300"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 name="Oval 6"/>
          <p:cNvSpPr/>
          <p:nvPr/>
        </p:nvSpPr>
        <p:spPr>
          <a:xfrm>
            <a:off x="1170432"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 name="Rectangle 7"/>
          <p:cNvSpPr/>
          <p:nvPr/>
        </p:nvSpPr>
        <p:spPr>
          <a:xfrm>
            <a:off x="2543070"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 name="Oval 8"/>
          <p:cNvSpPr/>
          <p:nvPr/>
        </p:nvSpPr>
        <p:spPr>
          <a:xfrm>
            <a:off x="2381202"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3583671"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Oval 10"/>
          <p:cNvSpPr/>
          <p:nvPr/>
        </p:nvSpPr>
        <p:spPr>
          <a:xfrm>
            <a:off x="3421803" y="2340436"/>
            <a:ext cx="822960" cy="822960"/>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11"/>
          <p:cNvSpPr/>
          <p:nvPr/>
        </p:nvSpPr>
        <p:spPr>
          <a:xfrm>
            <a:off x="4794441"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Oval 12"/>
          <p:cNvSpPr/>
          <p:nvPr/>
        </p:nvSpPr>
        <p:spPr>
          <a:xfrm>
            <a:off x="4632573"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p:cNvSpPr/>
          <p:nvPr/>
        </p:nvSpPr>
        <p:spPr>
          <a:xfrm>
            <a:off x="5954754"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Oval 14"/>
          <p:cNvSpPr/>
          <p:nvPr/>
        </p:nvSpPr>
        <p:spPr>
          <a:xfrm>
            <a:off x="5792886"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15"/>
          <p:cNvSpPr/>
          <p:nvPr/>
        </p:nvSpPr>
        <p:spPr>
          <a:xfrm>
            <a:off x="7165524"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Oval 16"/>
          <p:cNvSpPr/>
          <p:nvPr/>
        </p:nvSpPr>
        <p:spPr>
          <a:xfrm>
            <a:off x="7003656"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TextBox 17"/>
          <p:cNvSpPr txBox="1"/>
          <p:nvPr/>
        </p:nvSpPr>
        <p:spPr>
          <a:xfrm>
            <a:off x="1385224" y="5354408"/>
            <a:ext cx="310276" cy="400110"/>
          </a:xfrm>
          <a:prstGeom prst="rect">
            <a:avLst/>
          </a:prstGeom>
          <a:noFill/>
        </p:spPr>
        <p:txBody>
          <a:bodyPr wrap="none" rtlCol="0">
            <a:spAutoFit/>
          </a:bodyPr>
          <a:lstStyle/>
          <a:p>
            <a:r>
              <a:rPr lang="en-US" sz="2000" b="1" dirty="0" smtClean="0">
                <a:latin typeface="Georgia"/>
                <a:cs typeface="Georgia"/>
              </a:rPr>
              <a:t>1</a:t>
            </a:r>
            <a:endParaRPr lang="en-US" sz="2000" b="1" dirty="0">
              <a:latin typeface="Georgia"/>
              <a:cs typeface="Georgia"/>
            </a:endParaRPr>
          </a:p>
        </p:txBody>
      </p:sp>
      <p:sp>
        <p:nvSpPr>
          <p:cNvPr id="19" name="TextBox 18"/>
          <p:cNvSpPr txBox="1"/>
          <p:nvPr/>
        </p:nvSpPr>
        <p:spPr>
          <a:xfrm>
            <a:off x="2580423" y="5354408"/>
            <a:ext cx="345342" cy="400110"/>
          </a:xfrm>
          <a:prstGeom prst="rect">
            <a:avLst/>
          </a:prstGeom>
          <a:noFill/>
        </p:spPr>
        <p:txBody>
          <a:bodyPr wrap="none" rtlCol="0">
            <a:spAutoFit/>
          </a:bodyPr>
          <a:lstStyle/>
          <a:p>
            <a:r>
              <a:rPr lang="en-US" sz="2000" b="1" dirty="0" smtClean="0">
                <a:latin typeface="Georgia"/>
                <a:cs typeface="Georgia"/>
              </a:rPr>
              <a:t>2</a:t>
            </a:r>
            <a:endParaRPr lang="en-US" sz="2000" b="1" dirty="0">
              <a:latin typeface="Georgia"/>
              <a:cs typeface="Georgia"/>
            </a:endParaRPr>
          </a:p>
        </p:txBody>
      </p:sp>
      <p:sp>
        <p:nvSpPr>
          <p:cNvPr id="20" name="TextBox 19"/>
          <p:cNvSpPr txBox="1"/>
          <p:nvPr/>
        </p:nvSpPr>
        <p:spPr>
          <a:xfrm>
            <a:off x="3628029" y="5354408"/>
            <a:ext cx="344841" cy="400110"/>
          </a:xfrm>
          <a:prstGeom prst="rect">
            <a:avLst/>
          </a:prstGeom>
          <a:noFill/>
        </p:spPr>
        <p:txBody>
          <a:bodyPr wrap="none" rtlCol="0">
            <a:spAutoFit/>
          </a:bodyPr>
          <a:lstStyle/>
          <a:p>
            <a:r>
              <a:rPr lang="en-US" sz="2000" b="1" dirty="0">
                <a:latin typeface="Georgia"/>
                <a:cs typeface="Georgia"/>
              </a:rPr>
              <a:t>3</a:t>
            </a:r>
          </a:p>
        </p:txBody>
      </p:sp>
      <p:sp>
        <p:nvSpPr>
          <p:cNvPr id="21" name="TextBox 20"/>
          <p:cNvSpPr txBox="1"/>
          <p:nvPr/>
        </p:nvSpPr>
        <p:spPr>
          <a:xfrm>
            <a:off x="4823228" y="5354408"/>
            <a:ext cx="351228" cy="400110"/>
          </a:xfrm>
          <a:prstGeom prst="rect">
            <a:avLst/>
          </a:prstGeom>
          <a:noFill/>
        </p:spPr>
        <p:txBody>
          <a:bodyPr wrap="none" rtlCol="0">
            <a:spAutoFit/>
          </a:bodyPr>
          <a:lstStyle/>
          <a:p>
            <a:r>
              <a:rPr lang="en-US" sz="2000" b="1" dirty="0">
                <a:latin typeface="Georgia"/>
                <a:cs typeface="Georgia"/>
              </a:rPr>
              <a:t>4</a:t>
            </a:r>
          </a:p>
        </p:txBody>
      </p:sp>
      <p:sp>
        <p:nvSpPr>
          <p:cNvPr id="22" name="TextBox 21"/>
          <p:cNvSpPr txBox="1"/>
          <p:nvPr/>
        </p:nvSpPr>
        <p:spPr>
          <a:xfrm>
            <a:off x="6011563" y="5354408"/>
            <a:ext cx="338329" cy="400110"/>
          </a:xfrm>
          <a:prstGeom prst="rect">
            <a:avLst/>
          </a:prstGeom>
          <a:noFill/>
        </p:spPr>
        <p:txBody>
          <a:bodyPr wrap="none" rtlCol="0">
            <a:spAutoFit/>
          </a:bodyPr>
          <a:lstStyle/>
          <a:p>
            <a:r>
              <a:rPr lang="en-US" sz="2000" b="1" dirty="0">
                <a:latin typeface="Georgia"/>
                <a:cs typeface="Georgia"/>
              </a:rPr>
              <a:t>5</a:t>
            </a:r>
          </a:p>
        </p:txBody>
      </p:sp>
      <p:sp>
        <p:nvSpPr>
          <p:cNvPr id="23" name="TextBox 22"/>
          <p:cNvSpPr txBox="1"/>
          <p:nvPr/>
        </p:nvSpPr>
        <p:spPr>
          <a:xfrm>
            <a:off x="7206762" y="5354408"/>
            <a:ext cx="350852" cy="400110"/>
          </a:xfrm>
          <a:prstGeom prst="rect">
            <a:avLst/>
          </a:prstGeom>
          <a:noFill/>
        </p:spPr>
        <p:txBody>
          <a:bodyPr wrap="none" rtlCol="0">
            <a:spAutoFit/>
          </a:bodyPr>
          <a:lstStyle/>
          <a:p>
            <a:r>
              <a:rPr lang="en-US" sz="2000" b="1" dirty="0">
                <a:latin typeface="Georgia"/>
                <a:cs typeface="Georgia"/>
              </a:rPr>
              <a:t>6</a:t>
            </a:r>
          </a:p>
        </p:txBody>
      </p:sp>
      <p:sp>
        <p:nvSpPr>
          <p:cNvPr id="24" name="TextBox 23"/>
          <p:cNvSpPr txBox="1"/>
          <p:nvPr/>
        </p:nvSpPr>
        <p:spPr>
          <a:xfrm>
            <a:off x="2734108" y="6024766"/>
            <a:ext cx="3150472" cy="400110"/>
          </a:xfrm>
          <a:prstGeom prst="rect">
            <a:avLst/>
          </a:prstGeom>
          <a:noFill/>
        </p:spPr>
        <p:txBody>
          <a:bodyPr wrap="none" rtlCol="0">
            <a:spAutoFit/>
          </a:bodyPr>
          <a:lstStyle/>
          <a:p>
            <a:r>
              <a:rPr lang="en-US" sz="2000" dirty="0" smtClean="0">
                <a:latin typeface="Georgia"/>
                <a:cs typeface="Georgia"/>
              </a:rPr>
              <a:t>Correct order: 1-3-4-6-2-5</a:t>
            </a:r>
            <a:endParaRPr lang="en-US" sz="2000" dirty="0">
              <a:latin typeface="Georgia"/>
              <a:cs typeface="Georgia"/>
            </a:endParaRPr>
          </a:p>
        </p:txBody>
      </p:sp>
      <p:sp>
        <p:nvSpPr>
          <p:cNvPr id="25" name="TextBox 24"/>
          <p:cNvSpPr txBox="1"/>
          <p:nvPr/>
        </p:nvSpPr>
        <p:spPr>
          <a:xfrm>
            <a:off x="3385099" y="1606324"/>
            <a:ext cx="2044149" cy="369332"/>
          </a:xfrm>
          <a:prstGeom prst="rect">
            <a:avLst/>
          </a:prstGeom>
          <a:noFill/>
        </p:spPr>
        <p:txBody>
          <a:bodyPr wrap="none" rtlCol="0">
            <a:spAutoFit/>
          </a:bodyPr>
          <a:lstStyle/>
          <a:p>
            <a:r>
              <a:rPr lang="en-US" b="1" dirty="0" smtClean="0">
                <a:latin typeface="Georgia"/>
                <a:cs typeface="Georgia"/>
              </a:rPr>
              <a:t>Response chain</a:t>
            </a:r>
            <a:endParaRPr lang="en-US" b="1" dirty="0">
              <a:latin typeface="Georgia"/>
              <a:cs typeface="Georgia"/>
            </a:endParaRPr>
          </a:p>
        </p:txBody>
      </p:sp>
    </p:spTree>
    <p:extLst>
      <p:ext uri="{BB962C8B-B14F-4D97-AF65-F5344CB8AC3E}">
        <p14:creationId xmlns:p14="http://schemas.microsoft.com/office/powerpoint/2010/main" val="5225371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Serial Order Learning</a:t>
            </a:r>
            <a:endParaRPr lang="en-US" sz="4000" dirty="0">
              <a:latin typeface="Georgia"/>
              <a:cs typeface="Georgia"/>
            </a:endParaRPr>
          </a:p>
        </p:txBody>
      </p:sp>
      <p:sp>
        <p:nvSpPr>
          <p:cNvPr id="6" name="Rectangle 5"/>
          <p:cNvSpPr/>
          <p:nvPr/>
        </p:nvSpPr>
        <p:spPr>
          <a:xfrm>
            <a:off x="1332300"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 name="Oval 6"/>
          <p:cNvSpPr/>
          <p:nvPr/>
        </p:nvSpPr>
        <p:spPr>
          <a:xfrm>
            <a:off x="1170432"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 name="Rectangle 7"/>
          <p:cNvSpPr/>
          <p:nvPr/>
        </p:nvSpPr>
        <p:spPr>
          <a:xfrm>
            <a:off x="2543070"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 name="Oval 8"/>
          <p:cNvSpPr/>
          <p:nvPr/>
        </p:nvSpPr>
        <p:spPr>
          <a:xfrm>
            <a:off x="2381202"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3583671"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Oval 10"/>
          <p:cNvSpPr/>
          <p:nvPr/>
        </p:nvSpPr>
        <p:spPr>
          <a:xfrm>
            <a:off x="3421803"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11"/>
          <p:cNvSpPr/>
          <p:nvPr/>
        </p:nvSpPr>
        <p:spPr>
          <a:xfrm>
            <a:off x="4794441"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Oval 12"/>
          <p:cNvSpPr/>
          <p:nvPr/>
        </p:nvSpPr>
        <p:spPr>
          <a:xfrm>
            <a:off x="4632573" y="2340436"/>
            <a:ext cx="822960" cy="822960"/>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p:cNvSpPr/>
          <p:nvPr/>
        </p:nvSpPr>
        <p:spPr>
          <a:xfrm>
            <a:off x="5954754"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Oval 14"/>
          <p:cNvSpPr/>
          <p:nvPr/>
        </p:nvSpPr>
        <p:spPr>
          <a:xfrm>
            <a:off x="5792886"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15"/>
          <p:cNvSpPr/>
          <p:nvPr/>
        </p:nvSpPr>
        <p:spPr>
          <a:xfrm>
            <a:off x="7165524"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Oval 16"/>
          <p:cNvSpPr/>
          <p:nvPr/>
        </p:nvSpPr>
        <p:spPr>
          <a:xfrm>
            <a:off x="7003656"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TextBox 17"/>
          <p:cNvSpPr txBox="1"/>
          <p:nvPr/>
        </p:nvSpPr>
        <p:spPr>
          <a:xfrm>
            <a:off x="1385224" y="5354408"/>
            <a:ext cx="310276" cy="400110"/>
          </a:xfrm>
          <a:prstGeom prst="rect">
            <a:avLst/>
          </a:prstGeom>
          <a:noFill/>
        </p:spPr>
        <p:txBody>
          <a:bodyPr wrap="none" rtlCol="0">
            <a:spAutoFit/>
          </a:bodyPr>
          <a:lstStyle/>
          <a:p>
            <a:r>
              <a:rPr lang="en-US" sz="2000" b="1" dirty="0" smtClean="0">
                <a:latin typeface="Georgia"/>
                <a:cs typeface="Georgia"/>
              </a:rPr>
              <a:t>1</a:t>
            </a:r>
            <a:endParaRPr lang="en-US" sz="2000" b="1" dirty="0">
              <a:latin typeface="Georgia"/>
              <a:cs typeface="Georgia"/>
            </a:endParaRPr>
          </a:p>
        </p:txBody>
      </p:sp>
      <p:sp>
        <p:nvSpPr>
          <p:cNvPr id="19" name="TextBox 18"/>
          <p:cNvSpPr txBox="1"/>
          <p:nvPr/>
        </p:nvSpPr>
        <p:spPr>
          <a:xfrm>
            <a:off x="2580423" y="5354408"/>
            <a:ext cx="345342" cy="400110"/>
          </a:xfrm>
          <a:prstGeom prst="rect">
            <a:avLst/>
          </a:prstGeom>
          <a:noFill/>
        </p:spPr>
        <p:txBody>
          <a:bodyPr wrap="none" rtlCol="0">
            <a:spAutoFit/>
          </a:bodyPr>
          <a:lstStyle/>
          <a:p>
            <a:r>
              <a:rPr lang="en-US" sz="2000" b="1" dirty="0" smtClean="0">
                <a:latin typeface="Georgia"/>
                <a:cs typeface="Georgia"/>
              </a:rPr>
              <a:t>2</a:t>
            </a:r>
            <a:endParaRPr lang="en-US" sz="2000" b="1" dirty="0">
              <a:latin typeface="Georgia"/>
              <a:cs typeface="Georgia"/>
            </a:endParaRPr>
          </a:p>
        </p:txBody>
      </p:sp>
      <p:sp>
        <p:nvSpPr>
          <p:cNvPr id="20" name="TextBox 19"/>
          <p:cNvSpPr txBox="1"/>
          <p:nvPr/>
        </p:nvSpPr>
        <p:spPr>
          <a:xfrm>
            <a:off x="3628029" y="5354408"/>
            <a:ext cx="344841" cy="400110"/>
          </a:xfrm>
          <a:prstGeom prst="rect">
            <a:avLst/>
          </a:prstGeom>
          <a:noFill/>
        </p:spPr>
        <p:txBody>
          <a:bodyPr wrap="none" rtlCol="0">
            <a:spAutoFit/>
          </a:bodyPr>
          <a:lstStyle/>
          <a:p>
            <a:r>
              <a:rPr lang="en-US" sz="2000" b="1" dirty="0">
                <a:latin typeface="Georgia"/>
                <a:cs typeface="Georgia"/>
              </a:rPr>
              <a:t>3</a:t>
            </a:r>
          </a:p>
        </p:txBody>
      </p:sp>
      <p:sp>
        <p:nvSpPr>
          <p:cNvPr id="21" name="TextBox 20"/>
          <p:cNvSpPr txBox="1"/>
          <p:nvPr/>
        </p:nvSpPr>
        <p:spPr>
          <a:xfrm>
            <a:off x="4823228" y="5354408"/>
            <a:ext cx="351228" cy="400110"/>
          </a:xfrm>
          <a:prstGeom prst="rect">
            <a:avLst/>
          </a:prstGeom>
          <a:noFill/>
        </p:spPr>
        <p:txBody>
          <a:bodyPr wrap="none" rtlCol="0">
            <a:spAutoFit/>
          </a:bodyPr>
          <a:lstStyle/>
          <a:p>
            <a:r>
              <a:rPr lang="en-US" sz="2000" b="1" dirty="0">
                <a:latin typeface="Georgia"/>
                <a:cs typeface="Georgia"/>
              </a:rPr>
              <a:t>4</a:t>
            </a:r>
          </a:p>
        </p:txBody>
      </p:sp>
      <p:sp>
        <p:nvSpPr>
          <p:cNvPr id="22" name="TextBox 21"/>
          <p:cNvSpPr txBox="1"/>
          <p:nvPr/>
        </p:nvSpPr>
        <p:spPr>
          <a:xfrm>
            <a:off x="6011563" y="5354408"/>
            <a:ext cx="338329" cy="400110"/>
          </a:xfrm>
          <a:prstGeom prst="rect">
            <a:avLst/>
          </a:prstGeom>
          <a:noFill/>
        </p:spPr>
        <p:txBody>
          <a:bodyPr wrap="none" rtlCol="0">
            <a:spAutoFit/>
          </a:bodyPr>
          <a:lstStyle/>
          <a:p>
            <a:r>
              <a:rPr lang="en-US" sz="2000" b="1" dirty="0">
                <a:latin typeface="Georgia"/>
                <a:cs typeface="Georgia"/>
              </a:rPr>
              <a:t>5</a:t>
            </a:r>
          </a:p>
        </p:txBody>
      </p:sp>
      <p:sp>
        <p:nvSpPr>
          <p:cNvPr id="23" name="TextBox 22"/>
          <p:cNvSpPr txBox="1"/>
          <p:nvPr/>
        </p:nvSpPr>
        <p:spPr>
          <a:xfrm>
            <a:off x="7206762" y="5354408"/>
            <a:ext cx="350852" cy="400110"/>
          </a:xfrm>
          <a:prstGeom prst="rect">
            <a:avLst/>
          </a:prstGeom>
          <a:noFill/>
        </p:spPr>
        <p:txBody>
          <a:bodyPr wrap="none" rtlCol="0">
            <a:spAutoFit/>
          </a:bodyPr>
          <a:lstStyle/>
          <a:p>
            <a:r>
              <a:rPr lang="en-US" sz="2000" b="1" dirty="0">
                <a:latin typeface="Georgia"/>
                <a:cs typeface="Georgia"/>
              </a:rPr>
              <a:t>6</a:t>
            </a:r>
          </a:p>
        </p:txBody>
      </p:sp>
      <p:sp>
        <p:nvSpPr>
          <p:cNvPr id="24" name="TextBox 23"/>
          <p:cNvSpPr txBox="1"/>
          <p:nvPr/>
        </p:nvSpPr>
        <p:spPr>
          <a:xfrm>
            <a:off x="2734108" y="6024766"/>
            <a:ext cx="3150472" cy="400110"/>
          </a:xfrm>
          <a:prstGeom prst="rect">
            <a:avLst/>
          </a:prstGeom>
          <a:noFill/>
        </p:spPr>
        <p:txBody>
          <a:bodyPr wrap="none" rtlCol="0">
            <a:spAutoFit/>
          </a:bodyPr>
          <a:lstStyle/>
          <a:p>
            <a:r>
              <a:rPr lang="en-US" sz="2000" dirty="0" smtClean="0">
                <a:latin typeface="Georgia"/>
                <a:cs typeface="Georgia"/>
              </a:rPr>
              <a:t>Correct order: 1-3-4-6-2-5</a:t>
            </a:r>
            <a:endParaRPr lang="en-US" sz="2000" dirty="0">
              <a:latin typeface="Georgia"/>
              <a:cs typeface="Georgia"/>
            </a:endParaRPr>
          </a:p>
        </p:txBody>
      </p:sp>
      <p:sp>
        <p:nvSpPr>
          <p:cNvPr id="25" name="TextBox 24"/>
          <p:cNvSpPr txBox="1"/>
          <p:nvPr/>
        </p:nvSpPr>
        <p:spPr>
          <a:xfrm>
            <a:off x="3385099" y="1606324"/>
            <a:ext cx="2044149" cy="369332"/>
          </a:xfrm>
          <a:prstGeom prst="rect">
            <a:avLst/>
          </a:prstGeom>
          <a:noFill/>
        </p:spPr>
        <p:txBody>
          <a:bodyPr wrap="none" rtlCol="0">
            <a:spAutoFit/>
          </a:bodyPr>
          <a:lstStyle/>
          <a:p>
            <a:r>
              <a:rPr lang="en-US" b="1" dirty="0" smtClean="0">
                <a:latin typeface="Georgia"/>
                <a:cs typeface="Georgia"/>
              </a:rPr>
              <a:t>Response chain</a:t>
            </a:r>
            <a:endParaRPr lang="en-US" b="1" dirty="0">
              <a:latin typeface="Georgia"/>
              <a:cs typeface="Georgia"/>
            </a:endParaRPr>
          </a:p>
        </p:txBody>
      </p:sp>
    </p:spTree>
    <p:extLst>
      <p:ext uri="{BB962C8B-B14F-4D97-AF65-F5344CB8AC3E}">
        <p14:creationId xmlns:p14="http://schemas.microsoft.com/office/powerpoint/2010/main" val="26352031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Serial Order Learning</a:t>
            </a:r>
            <a:endParaRPr lang="en-US" sz="4000" dirty="0">
              <a:latin typeface="Georgia"/>
              <a:cs typeface="Georgia"/>
            </a:endParaRPr>
          </a:p>
        </p:txBody>
      </p:sp>
      <p:sp>
        <p:nvSpPr>
          <p:cNvPr id="6" name="Rectangle 5"/>
          <p:cNvSpPr/>
          <p:nvPr/>
        </p:nvSpPr>
        <p:spPr>
          <a:xfrm>
            <a:off x="1332300"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 name="Oval 6"/>
          <p:cNvSpPr/>
          <p:nvPr/>
        </p:nvSpPr>
        <p:spPr>
          <a:xfrm>
            <a:off x="1170432"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 name="Rectangle 7"/>
          <p:cNvSpPr/>
          <p:nvPr/>
        </p:nvSpPr>
        <p:spPr>
          <a:xfrm>
            <a:off x="2543070"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 name="Oval 8"/>
          <p:cNvSpPr/>
          <p:nvPr/>
        </p:nvSpPr>
        <p:spPr>
          <a:xfrm>
            <a:off x="2381202"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3583671"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Oval 10"/>
          <p:cNvSpPr/>
          <p:nvPr/>
        </p:nvSpPr>
        <p:spPr>
          <a:xfrm>
            <a:off x="3421803"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11"/>
          <p:cNvSpPr/>
          <p:nvPr/>
        </p:nvSpPr>
        <p:spPr>
          <a:xfrm>
            <a:off x="4794441"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Oval 12"/>
          <p:cNvSpPr/>
          <p:nvPr/>
        </p:nvSpPr>
        <p:spPr>
          <a:xfrm>
            <a:off x="4632573"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p:cNvSpPr/>
          <p:nvPr/>
        </p:nvSpPr>
        <p:spPr>
          <a:xfrm>
            <a:off x="5954754"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Oval 14"/>
          <p:cNvSpPr/>
          <p:nvPr/>
        </p:nvSpPr>
        <p:spPr>
          <a:xfrm>
            <a:off x="5792886"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15"/>
          <p:cNvSpPr/>
          <p:nvPr/>
        </p:nvSpPr>
        <p:spPr>
          <a:xfrm>
            <a:off x="7165524"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Oval 16"/>
          <p:cNvSpPr/>
          <p:nvPr/>
        </p:nvSpPr>
        <p:spPr>
          <a:xfrm>
            <a:off x="7003656" y="2340436"/>
            <a:ext cx="822960" cy="822960"/>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TextBox 17"/>
          <p:cNvSpPr txBox="1"/>
          <p:nvPr/>
        </p:nvSpPr>
        <p:spPr>
          <a:xfrm>
            <a:off x="1385224" y="5354408"/>
            <a:ext cx="310276" cy="400110"/>
          </a:xfrm>
          <a:prstGeom prst="rect">
            <a:avLst/>
          </a:prstGeom>
          <a:noFill/>
        </p:spPr>
        <p:txBody>
          <a:bodyPr wrap="none" rtlCol="0">
            <a:spAutoFit/>
          </a:bodyPr>
          <a:lstStyle/>
          <a:p>
            <a:r>
              <a:rPr lang="en-US" sz="2000" b="1" dirty="0" smtClean="0">
                <a:latin typeface="Georgia"/>
                <a:cs typeface="Georgia"/>
              </a:rPr>
              <a:t>1</a:t>
            </a:r>
            <a:endParaRPr lang="en-US" sz="2000" b="1" dirty="0">
              <a:latin typeface="Georgia"/>
              <a:cs typeface="Georgia"/>
            </a:endParaRPr>
          </a:p>
        </p:txBody>
      </p:sp>
      <p:sp>
        <p:nvSpPr>
          <p:cNvPr id="19" name="TextBox 18"/>
          <p:cNvSpPr txBox="1"/>
          <p:nvPr/>
        </p:nvSpPr>
        <p:spPr>
          <a:xfrm>
            <a:off x="2580423" y="5354408"/>
            <a:ext cx="345342" cy="400110"/>
          </a:xfrm>
          <a:prstGeom prst="rect">
            <a:avLst/>
          </a:prstGeom>
          <a:noFill/>
        </p:spPr>
        <p:txBody>
          <a:bodyPr wrap="none" rtlCol="0">
            <a:spAutoFit/>
          </a:bodyPr>
          <a:lstStyle/>
          <a:p>
            <a:r>
              <a:rPr lang="en-US" sz="2000" b="1" dirty="0" smtClean="0">
                <a:latin typeface="Georgia"/>
                <a:cs typeface="Georgia"/>
              </a:rPr>
              <a:t>2</a:t>
            </a:r>
            <a:endParaRPr lang="en-US" sz="2000" b="1" dirty="0">
              <a:latin typeface="Georgia"/>
              <a:cs typeface="Georgia"/>
            </a:endParaRPr>
          </a:p>
        </p:txBody>
      </p:sp>
      <p:sp>
        <p:nvSpPr>
          <p:cNvPr id="20" name="TextBox 19"/>
          <p:cNvSpPr txBox="1"/>
          <p:nvPr/>
        </p:nvSpPr>
        <p:spPr>
          <a:xfrm>
            <a:off x="3628029" y="5354408"/>
            <a:ext cx="344841" cy="400110"/>
          </a:xfrm>
          <a:prstGeom prst="rect">
            <a:avLst/>
          </a:prstGeom>
          <a:noFill/>
        </p:spPr>
        <p:txBody>
          <a:bodyPr wrap="none" rtlCol="0">
            <a:spAutoFit/>
          </a:bodyPr>
          <a:lstStyle/>
          <a:p>
            <a:r>
              <a:rPr lang="en-US" sz="2000" b="1" dirty="0">
                <a:latin typeface="Georgia"/>
                <a:cs typeface="Georgia"/>
              </a:rPr>
              <a:t>3</a:t>
            </a:r>
          </a:p>
        </p:txBody>
      </p:sp>
      <p:sp>
        <p:nvSpPr>
          <p:cNvPr id="21" name="TextBox 20"/>
          <p:cNvSpPr txBox="1"/>
          <p:nvPr/>
        </p:nvSpPr>
        <p:spPr>
          <a:xfrm>
            <a:off x="4823228" y="5354408"/>
            <a:ext cx="351228" cy="400110"/>
          </a:xfrm>
          <a:prstGeom prst="rect">
            <a:avLst/>
          </a:prstGeom>
          <a:noFill/>
        </p:spPr>
        <p:txBody>
          <a:bodyPr wrap="none" rtlCol="0">
            <a:spAutoFit/>
          </a:bodyPr>
          <a:lstStyle/>
          <a:p>
            <a:r>
              <a:rPr lang="en-US" sz="2000" b="1" dirty="0">
                <a:latin typeface="Georgia"/>
                <a:cs typeface="Georgia"/>
              </a:rPr>
              <a:t>4</a:t>
            </a:r>
          </a:p>
        </p:txBody>
      </p:sp>
      <p:sp>
        <p:nvSpPr>
          <p:cNvPr id="22" name="TextBox 21"/>
          <p:cNvSpPr txBox="1"/>
          <p:nvPr/>
        </p:nvSpPr>
        <p:spPr>
          <a:xfrm>
            <a:off x="6011563" y="5354408"/>
            <a:ext cx="338329" cy="400110"/>
          </a:xfrm>
          <a:prstGeom prst="rect">
            <a:avLst/>
          </a:prstGeom>
          <a:noFill/>
        </p:spPr>
        <p:txBody>
          <a:bodyPr wrap="none" rtlCol="0">
            <a:spAutoFit/>
          </a:bodyPr>
          <a:lstStyle/>
          <a:p>
            <a:r>
              <a:rPr lang="en-US" sz="2000" b="1" dirty="0">
                <a:latin typeface="Georgia"/>
                <a:cs typeface="Georgia"/>
              </a:rPr>
              <a:t>5</a:t>
            </a:r>
          </a:p>
        </p:txBody>
      </p:sp>
      <p:sp>
        <p:nvSpPr>
          <p:cNvPr id="23" name="TextBox 22"/>
          <p:cNvSpPr txBox="1"/>
          <p:nvPr/>
        </p:nvSpPr>
        <p:spPr>
          <a:xfrm>
            <a:off x="7206762" y="5354408"/>
            <a:ext cx="350852" cy="400110"/>
          </a:xfrm>
          <a:prstGeom prst="rect">
            <a:avLst/>
          </a:prstGeom>
          <a:noFill/>
        </p:spPr>
        <p:txBody>
          <a:bodyPr wrap="none" rtlCol="0">
            <a:spAutoFit/>
          </a:bodyPr>
          <a:lstStyle/>
          <a:p>
            <a:r>
              <a:rPr lang="en-US" sz="2000" b="1" dirty="0">
                <a:latin typeface="Georgia"/>
                <a:cs typeface="Georgia"/>
              </a:rPr>
              <a:t>6</a:t>
            </a:r>
          </a:p>
        </p:txBody>
      </p:sp>
      <p:sp>
        <p:nvSpPr>
          <p:cNvPr id="24" name="TextBox 23"/>
          <p:cNvSpPr txBox="1"/>
          <p:nvPr/>
        </p:nvSpPr>
        <p:spPr>
          <a:xfrm>
            <a:off x="2734108" y="6024766"/>
            <a:ext cx="3150472" cy="400110"/>
          </a:xfrm>
          <a:prstGeom prst="rect">
            <a:avLst/>
          </a:prstGeom>
          <a:noFill/>
        </p:spPr>
        <p:txBody>
          <a:bodyPr wrap="none" rtlCol="0">
            <a:spAutoFit/>
          </a:bodyPr>
          <a:lstStyle/>
          <a:p>
            <a:r>
              <a:rPr lang="en-US" sz="2000" dirty="0" smtClean="0">
                <a:latin typeface="Georgia"/>
                <a:cs typeface="Georgia"/>
              </a:rPr>
              <a:t>Correct order: 1-3-4-6-2-5</a:t>
            </a:r>
            <a:endParaRPr lang="en-US" sz="2000" dirty="0">
              <a:latin typeface="Georgia"/>
              <a:cs typeface="Georgia"/>
            </a:endParaRPr>
          </a:p>
        </p:txBody>
      </p:sp>
      <p:sp>
        <p:nvSpPr>
          <p:cNvPr id="25" name="TextBox 24"/>
          <p:cNvSpPr txBox="1"/>
          <p:nvPr/>
        </p:nvSpPr>
        <p:spPr>
          <a:xfrm>
            <a:off x="3385099" y="1606324"/>
            <a:ext cx="2044149" cy="369332"/>
          </a:xfrm>
          <a:prstGeom prst="rect">
            <a:avLst/>
          </a:prstGeom>
          <a:noFill/>
        </p:spPr>
        <p:txBody>
          <a:bodyPr wrap="none" rtlCol="0">
            <a:spAutoFit/>
          </a:bodyPr>
          <a:lstStyle/>
          <a:p>
            <a:r>
              <a:rPr lang="en-US" b="1" dirty="0" smtClean="0">
                <a:latin typeface="Georgia"/>
                <a:cs typeface="Georgia"/>
              </a:rPr>
              <a:t>Response chain</a:t>
            </a:r>
            <a:endParaRPr lang="en-US" b="1" dirty="0">
              <a:latin typeface="Georgia"/>
              <a:cs typeface="Georgia"/>
            </a:endParaRPr>
          </a:p>
        </p:txBody>
      </p:sp>
    </p:spTree>
    <p:extLst>
      <p:ext uri="{BB962C8B-B14F-4D97-AF65-F5344CB8AC3E}">
        <p14:creationId xmlns:p14="http://schemas.microsoft.com/office/powerpoint/2010/main" val="1586062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Serial Order Learning</a:t>
            </a:r>
            <a:endParaRPr lang="en-US" sz="4000" dirty="0">
              <a:latin typeface="Georgia"/>
              <a:cs typeface="Georgia"/>
            </a:endParaRPr>
          </a:p>
        </p:txBody>
      </p:sp>
      <p:sp>
        <p:nvSpPr>
          <p:cNvPr id="6" name="Rectangle 5"/>
          <p:cNvSpPr/>
          <p:nvPr/>
        </p:nvSpPr>
        <p:spPr>
          <a:xfrm>
            <a:off x="1332300"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 name="Oval 6"/>
          <p:cNvSpPr/>
          <p:nvPr/>
        </p:nvSpPr>
        <p:spPr>
          <a:xfrm>
            <a:off x="1170432"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 name="Rectangle 7"/>
          <p:cNvSpPr/>
          <p:nvPr/>
        </p:nvSpPr>
        <p:spPr>
          <a:xfrm>
            <a:off x="2543070"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 name="Oval 8"/>
          <p:cNvSpPr/>
          <p:nvPr/>
        </p:nvSpPr>
        <p:spPr>
          <a:xfrm>
            <a:off x="2381202" y="2340436"/>
            <a:ext cx="822960" cy="822960"/>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3583671"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Oval 10"/>
          <p:cNvSpPr/>
          <p:nvPr/>
        </p:nvSpPr>
        <p:spPr>
          <a:xfrm>
            <a:off x="3421803"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11"/>
          <p:cNvSpPr/>
          <p:nvPr/>
        </p:nvSpPr>
        <p:spPr>
          <a:xfrm>
            <a:off x="4794441"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Oval 12"/>
          <p:cNvSpPr/>
          <p:nvPr/>
        </p:nvSpPr>
        <p:spPr>
          <a:xfrm>
            <a:off x="4632573"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p:cNvSpPr/>
          <p:nvPr/>
        </p:nvSpPr>
        <p:spPr>
          <a:xfrm>
            <a:off x="5954754"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Oval 14"/>
          <p:cNvSpPr/>
          <p:nvPr/>
        </p:nvSpPr>
        <p:spPr>
          <a:xfrm>
            <a:off x="5792886"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15"/>
          <p:cNvSpPr/>
          <p:nvPr/>
        </p:nvSpPr>
        <p:spPr>
          <a:xfrm>
            <a:off x="7165524"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Oval 16"/>
          <p:cNvSpPr/>
          <p:nvPr/>
        </p:nvSpPr>
        <p:spPr>
          <a:xfrm>
            <a:off x="7003656"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TextBox 17"/>
          <p:cNvSpPr txBox="1"/>
          <p:nvPr/>
        </p:nvSpPr>
        <p:spPr>
          <a:xfrm>
            <a:off x="1385224" y="5354408"/>
            <a:ext cx="310276" cy="400110"/>
          </a:xfrm>
          <a:prstGeom prst="rect">
            <a:avLst/>
          </a:prstGeom>
          <a:noFill/>
        </p:spPr>
        <p:txBody>
          <a:bodyPr wrap="none" rtlCol="0">
            <a:spAutoFit/>
          </a:bodyPr>
          <a:lstStyle/>
          <a:p>
            <a:r>
              <a:rPr lang="en-US" sz="2000" b="1" dirty="0" smtClean="0">
                <a:latin typeface="Georgia"/>
                <a:cs typeface="Georgia"/>
              </a:rPr>
              <a:t>1</a:t>
            </a:r>
            <a:endParaRPr lang="en-US" sz="2000" b="1" dirty="0">
              <a:latin typeface="Georgia"/>
              <a:cs typeface="Georgia"/>
            </a:endParaRPr>
          </a:p>
        </p:txBody>
      </p:sp>
      <p:sp>
        <p:nvSpPr>
          <p:cNvPr id="19" name="TextBox 18"/>
          <p:cNvSpPr txBox="1"/>
          <p:nvPr/>
        </p:nvSpPr>
        <p:spPr>
          <a:xfrm>
            <a:off x="2580423" y="5354408"/>
            <a:ext cx="345342" cy="400110"/>
          </a:xfrm>
          <a:prstGeom prst="rect">
            <a:avLst/>
          </a:prstGeom>
          <a:noFill/>
        </p:spPr>
        <p:txBody>
          <a:bodyPr wrap="none" rtlCol="0">
            <a:spAutoFit/>
          </a:bodyPr>
          <a:lstStyle/>
          <a:p>
            <a:r>
              <a:rPr lang="en-US" sz="2000" b="1" dirty="0" smtClean="0">
                <a:latin typeface="Georgia"/>
                <a:cs typeface="Georgia"/>
              </a:rPr>
              <a:t>2</a:t>
            </a:r>
            <a:endParaRPr lang="en-US" sz="2000" b="1" dirty="0">
              <a:latin typeface="Georgia"/>
              <a:cs typeface="Georgia"/>
            </a:endParaRPr>
          </a:p>
        </p:txBody>
      </p:sp>
      <p:sp>
        <p:nvSpPr>
          <p:cNvPr id="20" name="TextBox 19"/>
          <p:cNvSpPr txBox="1"/>
          <p:nvPr/>
        </p:nvSpPr>
        <p:spPr>
          <a:xfrm>
            <a:off x="3628029" y="5354408"/>
            <a:ext cx="344841" cy="400110"/>
          </a:xfrm>
          <a:prstGeom prst="rect">
            <a:avLst/>
          </a:prstGeom>
          <a:noFill/>
        </p:spPr>
        <p:txBody>
          <a:bodyPr wrap="none" rtlCol="0">
            <a:spAutoFit/>
          </a:bodyPr>
          <a:lstStyle/>
          <a:p>
            <a:r>
              <a:rPr lang="en-US" sz="2000" b="1" dirty="0">
                <a:latin typeface="Georgia"/>
                <a:cs typeface="Georgia"/>
              </a:rPr>
              <a:t>3</a:t>
            </a:r>
          </a:p>
        </p:txBody>
      </p:sp>
      <p:sp>
        <p:nvSpPr>
          <p:cNvPr id="21" name="TextBox 20"/>
          <p:cNvSpPr txBox="1"/>
          <p:nvPr/>
        </p:nvSpPr>
        <p:spPr>
          <a:xfrm>
            <a:off x="4823228" y="5354408"/>
            <a:ext cx="351228" cy="400110"/>
          </a:xfrm>
          <a:prstGeom prst="rect">
            <a:avLst/>
          </a:prstGeom>
          <a:noFill/>
        </p:spPr>
        <p:txBody>
          <a:bodyPr wrap="none" rtlCol="0">
            <a:spAutoFit/>
          </a:bodyPr>
          <a:lstStyle/>
          <a:p>
            <a:r>
              <a:rPr lang="en-US" sz="2000" b="1" dirty="0">
                <a:latin typeface="Georgia"/>
                <a:cs typeface="Georgia"/>
              </a:rPr>
              <a:t>4</a:t>
            </a:r>
          </a:p>
        </p:txBody>
      </p:sp>
      <p:sp>
        <p:nvSpPr>
          <p:cNvPr id="22" name="TextBox 21"/>
          <p:cNvSpPr txBox="1"/>
          <p:nvPr/>
        </p:nvSpPr>
        <p:spPr>
          <a:xfrm>
            <a:off x="6011563" y="5354408"/>
            <a:ext cx="338329" cy="400110"/>
          </a:xfrm>
          <a:prstGeom prst="rect">
            <a:avLst/>
          </a:prstGeom>
          <a:noFill/>
        </p:spPr>
        <p:txBody>
          <a:bodyPr wrap="none" rtlCol="0">
            <a:spAutoFit/>
          </a:bodyPr>
          <a:lstStyle/>
          <a:p>
            <a:r>
              <a:rPr lang="en-US" sz="2000" b="1" dirty="0">
                <a:latin typeface="Georgia"/>
                <a:cs typeface="Georgia"/>
              </a:rPr>
              <a:t>5</a:t>
            </a:r>
          </a:p>
        </p:txBody>
      </p:sp>
      <p:sp>
        <p:nvSpPr>
          <p:cNvPr id="23" name="TextBox 22"/>
          <p:cNvSpPr txBox="1"/>
          <p:nvPr/>
        </p:nvSpPr>
        <p:spPr>
          <a:xfrm>
            <a:off x="7206762" y="5354408"/>
            <a:ext cx="350852" cy="400110"/>
          </a:xfrm>
          <a:prstGeom prst="rect">
            <a:avLst/>
          </a:prstGeom>
          <a:noFill/>
        </p:spPr>
        <p:txBody>
          <a:bodyPr wrap="none" rtlCol="0">
            <a:spAutoFit/>
          </a:bodyPr>
          <a:lstStyle/>
          <a:p>
            <a:r>
              <a:rPr lang="en-US" sz="2000" b="1" dirty="0">
                <a:latin typeface="Georgia"/>
                <a:cs typeface="Georgia"/>
              </a:rPr>
              <a:t>6</a:t>
            </a:r>
          </a:p>
        </p:txBody>
      </p:sp>
      <p:sp>
        <p:nvSpPr>
          <p:cNvPr id="24" name="TextBox 23"/>
          <p:cNvSpPr txBox="1"/>
          <p:nvPr/>
        </p:nvSpPr>
        <p:spPr>
          <a:xfrm>
            <a:off x="2734108" y="6024766"/>
            <a:ext cx="3150472" cy="400110"/>
          </a:xfrm>
          <a:prstGeom prst="rect">
            <a:avLst/>
          </a:prstGeom>
          <a:noFill/>
        </p:spPr>
        <p:txBody>
          <a:bodyPr wrap="none" rtlCol="0">
            <a:spAutoFit/>
          </a:bodyPr>
          <a:lstStyle/>
          <a:p>
            <a:r>
              <a:rPr lang="en-US" sz="2000" dirty="0" smtClean="0">
                <a:latin typeface="Georgia"/>
                <a:cs typeface="Georgia"/>
              </a:rPr>
              <a:t>Correct order: 1-3-4-6-2-5</a:t>
            </a:r>
            <a:endParaRPr lang="en-US" sz="2000" dirty="0">
              <a:latin typeface="Georgia"/>
              <a:cs typeface="Georgia"/>
            </a:endParaRPr>
          </a:p>
        </p:txBody>
      </p:sp>
      <p:sp>
        <p:nvSpPr>
          <p:cNvPr id="25" name="TextBox 24"/>
          <p:cNvSpPr txBox="1"/>
          <p:nvPr/>
        </p:nvSpPr>
        <p:spPr>
          <a:xfrm>
            <a:off x="3385099" y="1606324"/>
            <a:ext cx="2044149" cy="369332"/>
          </a:xfrm>
          <a:prstGeom prst="rect">
            <a:avLst/>
          </a:prstGeom>
          <a:noFill/>
        </p:spPr>
        <p:txBody>
          <a:bodyPr wrap="none" rtlCol="0">
            <a:spAutoFit/>
          </a:bodyPr>
          <a:lstStyle/>
          <a:p>
            <a:r>
              <a:rPr lang="en-US" b="1" dirty="0" smtClean="0">
                <a:latin typeface="Georgia"/>
                <a:cs typeface="Georgia"/>
              </a:rPr>
              <a:t>Response chain</a:t>
            </a:r>
            <a:endParaRPr lang="en-US" b="1" dirty="0">
              <a:latin typeface="Georgia"/>
              <a:cs typeface="Georgia"/>
            </a:endParaRPr>
          </a:p>
        </p:txBody>
      </p:sp>
    </p:spTree>
    <p:extLst>
      <p:ext uri="{BB962C8B-B14F-4D97-AF65-F5344CB8AC3E}">
        <p14:creationId xmlns:p14="http://schemas.microsoft.com/office/powerpoint/2010/main" val="35903360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Serial Order Learning</a:t>
            </a:r>
            <a:endParaRPr lang="en-US" sz="4000" dirty="0">
              <a:latin typeface="Georgia"/>
              <a:cs typeface="Georgia"/>
            </a:endParaRPr>
          </a:p>
        </p:txBody>
      </p:sp>
      <p:sp>
        <p:nvSpPr>
          <p:cNvPr id="6" name="Rectangle 5"/>
          <p:cNvSpPr/>
          <p:nvPr/>
        </p:nvSpPr>
        <p:spPr>
          <a:xfrm>
            <a:off x="1332300"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 name="Oval 6"/>
          <p:cNvSpPr/>
          <p:nvPr/>
        </p:nvSpPr>
        <p:spPr>
          <a:xfrm>
            <a:off x="1170432"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 name="Rectangle 7"/>
          <p:cNvSpPr/>
          <p:nvPr/>
        </p:nvSpPr>
        <p:spPr>
          <a:xfrm>
            <a:off x="2543070"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 name="Oval 8"/>
          <p:cNvSpPr/>
          <p:nvPr/>
        </p:nvSpPr>
        <p:spPr>
          <a:xfrm>
            <a:off x="2381202"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3583671"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Oval 10"/>
          <p:cNvSpPr/>
          <p:nvPr/>
        </p:nvSpPr>
        <p:spPr>
          <a:xfrm>
            <a:off x="3421803"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11"/>
          <p:cNvSpPr/>
          <p:nvPr/>
        </p:nvSpPr>
        <p:spPr>
          <a:xfrm>
            <a:off x="4794441"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Oval 12"/>
          <p:cNvSpPr/>
          <p:nvPr/>
        </p:nvSpPr>
        <p:spPr>
          <a:xfrm>
            <a:off x="4632573"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p:cNvSpPr/>
          <p:nvPr/>
        </p:nvSpPr>
        <p:spPr>
          <a:xfrm>
            <a:off x="5954754"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Oval 14"/>
          <p:cNvSpPr/>
          <p:nvPr/>
        </p:nvSpPr>
        <p:spPr>
          <a:xfrm>
            <a:off x="5792886" y="2340436"/>
            <a:ext cx="822960" cy="822960"/>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15"/>
          <p:cNvSpPr/>
          <p:nvPr/>
        </p:nvSpPr>
        <p:spPr>
          <a:xfrm>
            <a:off x="7165524"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Oval 16"/>
          <p:cNvSpPr/>
          <p:nvPr/>
        </p:nvSpPr>
        <p:spPr>
          <a:xfrm>
            <a:off x="7003656" y="2340436"/>
            <a:ext cx="822960" cy="82296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TextBox 17"/>
          <p:cNvSpPr txBox="1"/>
          <p:nvPr/>
        </p:nvSpPr>
        <p:spPr>
          <a:xfrm>
            <a:off x="1385224" y="5354408"/>
            <a:ext cx="310276" cy="400110"/>
          </a:xfrm>
          <a:prstGeom prst="rect">
            <a:avLst/>
          </a:prstGeom>
          <a:noFill/>
        </p:spPr>
        <p:txBody>
          <a:bodyPr wrap="none" rtlCol="0">
            <a:spAutoFit/>
          </a:bodyPr>
          <a:lstStyle/>
          <a:p>
            <a:r>
              <a:rPr lang="en-US" sz="2000" b="1" dirty="0" smtClean="0">
                <a:latin typeface="Georgia"/>
                <a:cs typeface="Georgia"/>
              </a:rPr>
              <a:t>1</a:t>
            </a:r>
            <a:endParaRPr lang="en-US" sz="2000" b="1" dirty="0">
              <a:latin typeface="Georgia"/>
              <a:cs typeface="Georgia"/>
            </a:endParaRPr>
          </a:p>
        </p:txBody>
      </p:sp>
      <p:sp>
        <p:nvSpPr>
          <p:cNvPr id="19" name="TextBox 18"/>
          <p:cNvSpPr txBox="1"/>
          <p:nvPr/>
        </p:nvSpPr>
        <p:spPr>
          <a:xfrm>
            <a:off x="2580423" y="5354408"/>
            <a:ext cx="345342" cy="400110"/>
          </a:xfrm>
          <a:prstGeom prst="rect">
            <a:avLst/>
          </a:prstGeom>
          <a:noFill/>
        </p:spPr>
        <p:txBody>
          <a:bodyPr wrap="none" rtlCol="0">
            <a:spAutoFit/>
          </a:bodyPr>
          <a:lstStyle/>
          <a:p>
            <a:r>
              <a:rPr lang="en-US" sz="2000" b="1" dirty="0" smtClean="0">
                <a:latin typeface="Georgia"/>
                <a:cs typeface="Georgia"/>
              </a:rPr>
              <a:t>2</a:t>
            </a:r>
            <a:endParaRPr lang="en-US" sz="2000" b="1" dirty="0">
              <a:latin typeface="Georgia"/>
              <a:cs typeface="Georgia"/>
            </a:endParaRPr>
          </a:p>
        </p:txBody>
      </p:sp>
      <p:sp>
        <p:nvSpPr>
          <p:cNvPr id="20" name="TextBox 19"/>
          <p:cNvSpPr txBox="1"/>
          <p:nvPr/>
        </p:nvSpPr>
        <p:spPr>
          <a:xfrm>
            <a:off x="3628029" y="5354408"/>
            <a:ext cx="344841" cy="400110"/>
          </a:xfrm>
          <a:prstGeom prst="rect">
            <a:avLst/>
          </a:prstGeom>
          <a:noFill/>
        </p:spPr>
        <p:txBody>
          <a:bodyPr wrap="none" rtlCol="0">
            <a:spAutoFit/>
          </a:bodyPr>
          <a:lstStyle/>
          <a:p>
            <a:r>
              <a:rPr lang="en-US" sz="2000" b="1" dirty="0">
                <a:latin typeface="Georgia"/>
                <a:cs typeface="Georgia"/>
              </a:rPr>
              <a:t>3</a:t>
            </a:r>
          </a:p>
        </p:txBody>
      </p:sp>
      <p:sp>
        <p:nvSpPr>
          <p:cNvPr id="21" name="TextBox 20"/>
          <p:cNvSpPr txBox="1"/>
          <p:nvPr/>
        </p:nvSpPr>
        <p:spPr>
          <a:xfrm>
            <a:off x="4823228" y="5354408"/>
            <a:ext cx="351228" cy="400110"/>
          </a:xfrm>
          <a:prstGeom prst="rect">
            <a:avLst/>
          </a:prstGeom>
          <a:noFill/>
        </p:spPr>
        <p:txBody>
          <a:bodyPr wrap="none" rtlCol="0">
            <a:spAutoFit/>
          </a:bodyPr>
          <a:lstStyle/>
          <a:p>
            <a:r>
              <a:rPr lang="en-US" sz="2000" b="1" dirty="0">
                <a:latin typeface="Georgia"/>
                <a:cs typeface="Georgia"/>
              </a:rPr>
              <a:t>4</a:t>
            </a:r>
          </a:p>
        </p:txBody>
      </p:sp>
      <p:sp>
        <p:nvSpPr>
          <p:cNvPr id="22" name="TextBox 21"/>
          <p:cNvSpPr txBox="1"/>
          <p:nvPr/>
        </p:nvSpPr>
        <p:spPr>
          <a:xfrm>
            <a:off x="6011563" y="5354408"/>
            <a:ext cx="338329" cy="400110"/>
          </a:xfrm>
          <a:prstGeom prst="rect">
            <a:avLst/>
          </a:prstGeom>
          <a:noFill/>
        </p:spPr>
        <p:txBody>
          <a:bodyPr wrap="none" rtlCol="0">
            <a:spAutoFit/>
          </a:bodyPr>
          <a:lstStyle/>
          <a:p>
            <a:r>
              <a:rPr lang="en-US" sz="2000" b="1" dirty="0">
                <a:latin typeface="Georgia"/>
                <a:cs typeface="Georgia"/>
              </a:rPr>
              <a:t>5</a:t>
            </a:r>
          </a:p>
        </p:txBody>
      </p:sp>
      <p:sp>
        <p:nvSpPr>
          <p:cNvPr id="23" name="TextBox 22"/>
          <p:cNvSpPr txBox="1"/>
          <p:nvPr/>
        </p:nvSpPr>
        <p:spPr>
          <a:xfrm>
            <a:off x="7206762" y="5354408"/>
            <a:ext cx="350852" cy="400110"/>
          </a:xfrm>
          <a:prstGeom prst="rect">
            <a:avLst/>
          </a:prstGeom>
          <a:noFill/>
        </p:spPr>
        <p:txBody>
          <a:bodyPr wrap="none" rtlCol="0">
            <a:spAutoFit/>
          </a:bodyPr>
          <a:lstStyle/>
          <a:p>
            <a:r>
              <a:rPr lang="en-US" sz="2000" b="1" dirty="0">
                <a:latin typeface="Georgia"/>
                <a:cs typeface="Georgia"/>
              </a:rPr>
              <a:t>6</a:t>
            </a:r>
          </a:p>
        </p:txBody>
      </p:sp>
      <p:sp>
        <p:nvSpPr>
          <p:cNvPr id="24" name="TextBox 23"/>
          <p:cNvSpPr txBox="1"/>
          <p:nvPr/>
        </p:nvSpPr>
        <p:spPr>
          <a:xfrm>
            <a:off x="2734108" y="6024766"/>
            <a:ext cx="3150472" cy="400110"/>
          </a:xfrm>
          <a:prstGeom prst="rect">
            <a:avLst/>
          </a:prstGeom>
          <a:noFill/>
        </p:spPr>
        <p:txBody>
          <a:bodyPr wrap="none" rtlCol="0">
            <a:spAutoFit/>
          </a:bodyPr>
          <a:lstStyle/>
          <a:p>
            <a:r>
              <a:rPr lang="en-US" sz="2000" dirty="0" smtClean="0">
                <a:latin typeface="Georgia"/>
                <a:cs typeface="Georgia"/>
              </a:rPr>
              <a:t>Correct order: 1-3-4-6-2-5</a:t>
            </a:r>
            <a:endParaRPr lang="en-US" sz="2000" dirty="0">
              <a:latin typeface="Georgia"/>
              <a:cs typeface="Georgia"/>
            </a:endParaRPr>
          </a:p>
        </p:txBody>
      </p:sp>
      <p:sp>
        <p:nvSpPr>
          <p:cNvPr id="25" name="TextBox 24"/>
          <p:cNvSpPr txBox="1"/>
          <p:nvPr/>
        </p:nvSpPr>
        <p:spPr>
          <a:xfrm>
            <a:off x="3385099" y="1606324"/>
            <a:ext cx="2044149" cy="369332"/>
          </a:xfrm>
          <a:prstGeom prst="rect">
            <a:avLst/>
          </a:prstGeom>
          <a:noFill/>
        </p:spPr>
        <p:txBody>
          <a:bodyPr wrap="none" rtlCol="0">
            <a:spAutoFit/>
          </a:bodyPr>
          <a:lstStyle/>
          <a:p>
            <a:r>
              <a:rPr lang="en-US" b="1" dirty="0" smtClean="0">
                <a:latin typeface="Georgia"/>
                <a:cs typeface="Georgia"/>
              </a:rPr>
              <a:t>Response chain</a:t>
            </a:r>
            <a:endParaRPr lang="en-US" b="1" dirty="0">
              <a:latin typeface="Georgia"/>
              <a:cs typeface="Georgia"/>
            </a:endParaRPr>
          </a:p>
        </p:txBody>
      </p:sp>
    </p:spTree>
    <p:extLst>
      <p:ext uri="{BB962C8B-B14F-4D97-AF65-F5344CB8AC3E}">
        <p14:creationId xmlns:p14="http://schemas.microsoft.com/office/powerpoint/2010/main" val="32521267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Serial Order Learning</a:t>
            </a:r>
            <a:endParaRPr lang="en-US" sz="4000" dirty="0">
              <a:latin typeface="Georgia"/>
              <a:cs typeface="Georgia"/>
            </a:endParaRPr>
          </a:p>
        </p:txBody>
      </p:sp>
      <p:sp>
        <p:nvSpPr>
          <p:cNvPr id="6" name="Rectangle 5"/>
          <p:cNvSpPr/>
          <p:nvPr/>
        </p:nvSpPr>
        <p:spPr>
          <a:xfrm>
            <a:off x="1332300"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 name="Rectangle 7"/>
          <p:cNvSpPr/>
          <p:nvPr/>
        </p:nvSpPr>
        <p:spPr>
          <a:xfrm>
            <a:off x="2543070"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3583671"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11"/>
          <p:cNvSpPr/>
          <p:nvPr/>
        </p:nvSpPr>
        <p:spPr>
          <a:xfrm>
            <a:off x="4794441"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p:cNvSpPr/>
          <p:nvPr/>
        </p:nvSpPr>
        <p:spPr>
          <a:xfrm>
            <a:off x="5954754"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15"/>
          <p:cNvSpPr/>
          <p:nvPr/>
        </p:nvSpPr>
        <p:spPr>
          <a:xfrm>
            <a:off x="7165524" y="3349056"/>
            <a:ext cx="461286" cy="1868377"/>
          </a:xfrm>
          <a:prstGeom prst="rect">
            <a:avLst/>
          </a:prstGeom>
          <a:solidFill>
            <a:schemeClr val="tx1"/>
          </a:solid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TextBox 17"/>
          <p:cNvSpPr txBox="1"/>
          <p:nvPr/>
        </p:nvSpPr>
        <p:spPr>
          <a:xfrm>
            <a:off x="1385224" y="5354408"/>
            <a:ext cx="310276" cy="400110"/>
          </a:xfrm>
          <a:prstGeom prst="rect">
            <a:avLst/>
          </a:prstGeom>
          <a:noFill/>
        </p:spPr>
        <p:txBody>
          <a:bodyPr wrap="none" rtlCol="0">
            <a:spAutoFit/>
          </a:bodyPr>
          <a:lstStyle/>
          <a:p>
            <a:r>
              <a:rPr lang="en-US" sz="2000" b="1" dirty="0" smtClean="0">
                <a:latin typeface="Georgia"/>
                <a:cs typeface="Georgia"/>
              </a:rPr>
              <a:t>1</a:t>
            </a:r>
            <a:endParaRPr lang="en-US" sz="2000" b="1" dirty="0">
              <a:latin typeface="Georgia"/>
              <a:cs typeface="Georgia"/>
            </a:endParaRPr>
          </a:p>
        </p:txBody>
      </p:sp>
      <p:sp>
        <p:nvSpPr>
          <p:cNvPr id="19" name="TextBox 18"/>
          <p:cNvSpPr txBox="1"/>
          <p:nvPr/>
        </p:nvSpPr>
        <p:spPr>
          <a:xfrm>
            <a:off x="2580423" y="5354408"/>
            <a:ext cx="345342" cy="400110"/>
          </a:xfrm>
          <a:prstGeom prst="rect">
            <a:avLst/>
          </a:prstGeom>
          <a:noFill/>
        </p:spPr>
        <p:txBody>
          <a:bodyPr wrap="none" rtlCol="0">
            <a:spAutoFit/>
          </a:bodyPr>
          <a:lstStyle/>
          <a:p>
            <a:r>
              <a:rPr lang="en-US" sz="2000" b="1" dirty="0" smtClean="0">
                <a:latin typeface="Georgia"/>
                <a:cs typeface="Georgia"/>
              </a:rPr>
              <a:t>2</a:t>
            </a:r>
            <a:endParaRPr lang="en-US" sz="2000" b="1" dirty="0">
              <a:latin typeface="Georgia"/>
              <a:cs typeface="Georgia"/>
            </a:endParaRPr>
          </a:p>
        </p:txBody>
      </p:sp>
      <p:sp>
        <p:nvSpPr>
          <p:cNvPr id="20" name="TextBox 19"/>
          <p:cNvSpPr txBox="1"/>
          <p:nvPr/>
        </p:nvSpPr>
        <p:spPr>
          <a:xfrm>
            <a:off x="3628029" y="5354408"/>
            <a:ext cx="344841" cy="400110"/>
          </a:xfrm>
          <a:prstGeom prst="rect">
            <a:avLst/>
          </a:prstGeom>
          <a:noFill/>
        </p:spPr>
        <p:txBody>
          <a:bodyPr wrap="none" rtlCol="0">
            <a:spAutoFit/>
          </a:bodyPr>
          <a:lstStyle/>
          <a:p>
            <a:r>
              <a:rPr lang="en-US" sz="2000" b="1" dirty="0">
                <a:latin typeface="Georgia"/>
                <a:cs typeface="Georgia"/>
              </a:rPr>
              <a:t>3</a:t>
            </a:r>
          </a:p>
        </p:txBody>
      </p:sp>
      <p:sp>
        <p:nvSpPr>
          <p:cNvPr id="21" name="TextBox 20"/>
          <p:cNvSpPr txBox="1"/>
          <p:nvPr/>
        </p:nvSpPr>
        <p:spPr>
          <a:xfrm>
            <a:off x="4823228" y="5354408"/>
            <a:ext cx="351228" cy="400110"/>
          </a:xfrm>
          <a:prstGeom prst="rect">
            <a:avLst/>
          </a:prstGeom>
          <a:noFill/>
        </p:spPr>
        <p:txBody>
          <a:bodyPr wrap="none" rtlCol="0">
            <a:spAutoFit/>
          </a:bodyPr>
          <a:lstStyle/>
          <a:p>
            <a:r>
              <a:rPr lang="en-US" sz="2000" b="1" dirty="0">
                <a:latin typeface="Georgia"/>
                <a:cs typeface="Georgia"/>
              </a:rPr>
              <a:t>4</a:t>
            </a:r>
          </a:p>
        </p:txBody>
      </p:sp>
      <p:sp>
        <p:nvSpPr>
          <p:cNvPr id="22" name="TextBox 21"/>
          <p:cNvSpPr txBox="1"/>
          <p:nvPr/>
        </p:nvSpPr>
        <p:spPr>
          <a:xfrm>
            <a:off x="6011563" y="5354408"/>
            <a:ext cx="338329" cy="400110"/>
          </a:xfrm>
          <a:prstGeom prst="rect">
            <a:avLst/>
          </a:prstGeom>
          <a:noFill/>
        </p:spPr>
        <p:txBody>
          <a:bodyPr wrap="none" rtlCol="0">
            <a:spAutoFit/>
          </a:bodyPr>
          <a:lstStyle/>
          <a:p>
            <a:r>
              <a:rPr lang="en-US" sz="2000" b="1" dirty="0">
                <a:latin typeface="Georgia"/>
                <a:cs typeface="Georgia"/>
              </a:rPr>
              <a:t>5</a:t>
            </a:r>
          </a:p>
        </p:txBody>
      </p:sp>
      <p:sp>
        <p:nvSpPr>
          <p:cNvPr id="23" name="TextBox 22"/>
          <p:cNvSpPr txBox="1"/>
          <p:nvPr/>
        </p:nvSpPr>
        <p:spPr>
          <a:xfrm>
            <a:off x="7206762" y="5354408"/>
            <a:ext cx="350852" cy="400110"/>
          </a:xfrm>
          <a:prstGeom prst="rect">
            <a:avLst/>
          </a:prstGeom>
          <a:noFill/>
        </p:spPr>
        <p:txBody>
          <a:bodyPr wrap="none" rtlCol="0">
            <a:spAutoFit/>
          </a:bodyPr>
          <a:lstStyle/>
          <a:p>
            <a:r>
              <a:rPr lang="en-US" sz="2000" b="1" dirty="0">
                <a:latin typeface="Georgia"/>
                <a:cs typeface="Georgia"/>
              </a:rPr>
              <a:t>6</a:t>
            </a:r>
          </a:p>
        </p:txBody>
      </p:sp>
      <p:sp>
        <p:nvSpPr>
          <p:cNvPr id="24" name="TextBox 23"/>
          <p:cNvSpPr txBox="1"/>
          <p:nvPr/>
        </p:nvSpPr>
        <p:spPr>
          <a:xfrm>
            <a:off x="2734108" y="6024766"/>
            <a:ext cx="3150472" cy="400110"/>
          </a:xfrm>
          <a:prstGeom prst="rect">
            <a:avLst/>
          </a:prstGeom>
          <a:noFill/>
        </p:spPr>
        <p:txBody>
          <a:bodyPr wrap="none" rtlCol="0">
            <a:spAutoFit/>
          </a:bodyPr>
          <a:lstStyle/>
          <a:p>
            <a:r>
              <a:rPr lang="en-US" sz="2000" dirty="0" smtClean="0">
                <a:latin typeface="Georgia"/>
                <a:cs typeface="Georgia"/>
              </a:rPr>
              <a:t>Correct order: 1-3-4-6-2-5</a:t>
            </a:r>
            <a:endParaRPr lang="en-US" sz="2000" dirty="0">
              <a:latin typeface="Georgia"/>
              <a:cs typeface="Georgia"/>
            </a:endParaRPr>
          </a:p>
        </p:txBody>
      </p:sp>
      <p:sp>
        <p:nvSpPr>
          <p:cNvPr id="25" name="TextBox 24"/>
          <p:cNvSpPr txBox="1"/>
          <p:nvPr/>
        </p:nvSpPr>
        <p:spPr>
          <a:xfrm>
            <a:off x="679641" y="1975656"/>
            <a:ext cx="8229600" cy="1015663"/>
          </a:xfrm>
          <a:prstGeom prst="rect">
            <a:avLst/>
          </a:prstGeom>
          <a:noFill/>
        </p:spPr>
        <p:txBody>
          <a:bodyPr wrap="square" rtlCol="0">
            <a:spAutoFit/>
          </a:bodyPr>
          <a:lstStyle/>
          <a:p>
            <a:pPr algn="ctr"/>
            <a:r>
              <a:rPr lang="en-US" sz="2000" dirty="0" smtClean="0">
                <a:latin typeface="Georgia"/>
                <a:cs typeface="Georgia"/>
              </a:rPr>
              <a:t>When a light turns on, </a:t>
            </a:r>
            <a:r>
              <a:rPr lang="en-US" sz="2000" dirty="0" smtClean="0">
                <a:latin typeface="Georgia"/>
                <a:cs typeface="Georgia"/>
              </a:rPr>
              <a:t>that guides the animal to where it needs to press. </a:t>
            </a:r>
            <a:r>
              <a:rPr lang="en-US" sz="2000" dirty="0" smtClean="0">
                <a:latin typeface="Georgia"/>
                <a:cs typeface="Georgia"/>
              </a:rPr>
              <a:t>What about when stimuli do not guide behavior, and all that is left is trial-and-error learning?</a:t>
            </a:r>
            <a:endParaRPr lang="en-US" sz="2000" dirty="0">
              <a:latin typeface="Georgia"/>
              <a:cs typeface="Georgia"/>
            </a:endParaRPr>
          </a:p>
        </p:txBody>
      </p:sp>
    </p:spTree>
    <p:extLst>
      <p:ext uri="{BB962C8B-B14F-4D97-AF65-F5344CB8AC3E}">
        <p14:creationId xmlns:p14="http://schemas.microsoft.com/office/powerpoint/2010/main" val="17368085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Serial Order Learning</a:t>
            </a:r>
            <a:endParaRPr lang="en-US" sz="4000" dirty="0">
              <a:latin typeface="Georgia"/>
              <a:cs typeface="Georgia"/>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2144" y="1975656"/>
            <a:ext cx="6422702" cy="4690644"/>
          </a:xfrm>
          <a:prstGeom prst="rect">
            <a:avLst/>
          </a:prstGeom>
        </p:spPr>
      </p:pic>
      <p:sp>
        <p:nvSpPr>
          <p:cNvPr id="4" name="TextBox 3"/>
          <p:cNvSpPr txBox="1"/>
          <p:nvPr/>
        </p:nvSpPr>
        <p:spPr>
          <a:xfrm>
            <a:off x="-6717" y="6525996"/>
            <a:ext cx="1381896" cy="307777"/>
          </a:xfrm>
          <a:prstGeom prst="rect">
            <a:avLst/>
          </a:prstGeom>
          <a:noFill/>
        </p:spPr>
        <p:txBody>
          <a:bodyPr wrap="none" rtlCol="0">
            <a:spAutoFit/>
          </a:bodyPr>
          <a:lstStyle/>
          <a:p>
            <a:r>
              <a:rPr lang="en-US" sz="1400" dirty="0" smtClean="0">
                <a:latin typeface="Georgia"/>
                <a:cs typeface="Georgia"/>
              </a:rPr>
              <a:t>Terrace (2005)</a:t>
            </a:r>
            <a:endParaRPr lang="en-US" sz="1400" dirty="0">
              <a:latin typeface="Georgia"/>
              <a:cs typeface="Georgia"/>
            </a:endParaRPr>
          </a:p>
        </p:txBody>
      </p:sp>
      <p:sp>
        <p:nvSpPr>
          <p:cNvPr id="5" name="TextBox 4"/>
          <p:cNvSpPr txBox="1"/>
          <p:nvPr/>
        </p:nvSpPr>
        <p:spPr>
          <a:xfrm>
            <a:off x="2639698" y="1606324"/>
            <a:ext cx="3837634" cy="369332"/>
          </a:xfrm>
          <a:prstGeom prst="rect">
            <a:avLst/>
          </a:prstGeom>
          <a:noFill/>
        </p:spPr>
        <p:txBody>
          <a:bodyPr wrap="none" rtlCol="0">
            <a:spAutoFit/>
          </a:bodyPr>
          <a:lstStyle/>
          <a:p>
            <a:r>
              <a:rPr lang="en-US" b="1" dirty="0" smtClean="0">
                <a:latin typeface="Georgia"/>
                <a:cs typeface="Georgia"/>
              </a:rPr>
              <a:t>Simultaneous chain procedure</a:t>
            </a:r>
            <a:endParaRPr lang="en-US" b="1" dirty="0">
              <a:latin typeface="Georgia"/>
              <a:cs typeface="Georgia"/>
            </a:endParaRPr>
          </a:p>
        </p:txBody>
      </p:sp>
    </p:spTree>
    <p:extLst>
      <p:ext uri="{BB962C8B-B14F-4D97-AF65-F5344CB8AC3E}">
        <p14:creationId xmlns:p14="http://schemas.microsoft.com/office/powerpoint/2010/main" val="9571149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Serial Order Learning</a:t>
            </a:r>
            <a:endParaRPr lang="en-US" sz="4000" dirty="0">
              <a:latin typeface="Georgia"/>
              <a:cs typeface="Georgia"/>
            </a:endParaRPr>
          </a:p>
        </p:txBody>
      </p:sp>
      <p:sp>
        <p:nvSpPr>
          <p:cNvPr id="5" name="Rectangle 4"/>
          <p:cNvSpPr/>
          <p:nvPr/>
        </p:nvSpPr>
        <p:spPr>
          <a:xfrm>
            <a:off x="933856" y="3105835"/>
            <a:ext cx="7271620" cy="646331"/>
          </a:xfrm>
          <a:prstGeom prst="rect">
            <a:avLst/>
          </a:prstGeom>
        </p:spPr>
        <p:txBody>
          <a:bodyPr wrap="square">
            <a:spAutoFit/>
          </a:bodyPr>
          <a:lstStyle/>
          <a:p>
            <a:r>
              <a:rPr lang="en-US" dirty="0">
                <a:hlinkClick r:id="rId2"/>
              </a:rPr>
              <a:t>http://www.columbia.edu/cu/psychology/primatecognitionlab/</a:t>
            </a:r>
            <a:r>
              <a:rPr lang="en-US" dirty="0" smtClean="0">
                <a:hlinkClick r:id="rId2"/>
              </a:rPr>
              <a:t>video.htm</a:t>
            </a:r>
            <a:endParaRPr lang="en-US" dirty="0" smtClean="0"/>
          </a:p>
          <a:p>
            <a:endParaRPr lang="en-US" dirty="0"/>
          </a:p>
        </p:txBody>
      </p:sp>
    </p:spTree>
    <p:extLst>
      <p:ext uri="{BB962C8B-B14F-4D97-AF65-F5344CB8AC3E}">
        <p14:creationId xmlns:p14="http://schemas.microsoft.com/office/powerpoint/2010/main" val="6382730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Serial Order Learning</a:t>
            </a:r>
            <a:endParaRPr lang="en-US" sz="4000" dirty="0">
              <a:latin typeface="Georgia"/>
              <a:cs typeface="Georgia"/>
            </a:endParaRPr>
          </a:p>
        </p:txBody>
      </p:sp>
      <p:sp>
        <p:nvSpPr>
          <p:cNvPr id="3" name="TextBox 2"/>
          <p:cNvSpPr txBox="1"/>
          <p:nvPr/>
        </p:nvSpPr>
        <p:spPr>
          <a:xfrm>
            <a:off x="2203899" y="1892721"/>
            <a:ext cx="4746963" cy="400110"/>
          </a:xfrm>
          <a:prstGeom prst="rect">
            <a:avLst/>
          </a:prstGeom>
          <a:noFill/>
        </p:spPr>
        <p:txBody>
          <a:bodyPr wrap="none" rtlCol="0">
            <a:spAutoFit/>
          </a:bodyPr>
          <a:lstStyle/>
          <a:p>
            <a:r>
              <a:rPr lang="en-US" sz="2000" dirty="0" smtClean="0">
                <a:latin typeface="Georgia"/>
                <a:cs typeface="Georgia"/>
              </a:rPr>
              <a:t>What is the animal learning in this task?</a:t>
            </a:r>
            <a:endParaRPr lang="en-US" sz="2000" dirty="0">
              <a:latin typeface="Georgia"/>
              <a:cs typeface="Georgia"/>
            </a:endParaRPr>
          </a:p>
        </p:txBody>
      </p:sp>
    </p:spTree>
    <p:extLst>
      <p:ext uri="{BB962C8B-B14F-4D97-AF65-F5344CB8AC3E}">
        <p14:creationId xmlns:p14="http://schemas.microsoft.com/office/powerpoint/2010/main" val="19880977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Serial Order Learning</a:t>
            </a:r>
            <a:endParaRPr lang="en-US" sz="4000" dirty="0">
              <a:latin typeface="Georgia"/>
              <a:cs typeface="Georgia"/>
            </a:endParaRPr>
          </a:p>
        </p:txBody>
      </p:sp>
      <p:sp>
        <p:nvSpPr>
          <p:cNvPr id="3" name="TextBox 2"/>
          <p:cNvSpPr txBox="1"/>
          <p:nvPr/>
        </p:nvSpPr>
        <p:spPr>
          <a:xfrm>
            <a:off x="2203899" y="1892721"/>
            <a:ext cx="5494112" cy="400110"/>
          </a:xfrm>
          <a:prstGeom prst="rect">
            <a:avLst/>
          </a:prstGeom>
          <a:noFill/>
        </p:spPr>
        <p:txBody>
          <a:bodyPr wrap="none" rtlCol="0">
            <a:spAutoFit/>
          </a:bodyPr>
          <a:lstStyle/>
          <a:p>
            <a:r>
              <a:rPr lang="en-US" sz="2000" b="1" dirty="0" smtClean="0">
                <a:latin typeface="Georgia"/>
                <a:cs typeface="Georgia"/>
              </a:rPr>
              <a:t>What is the animal learning in this task?</a:t>
            </a:r>
            <a:endParaRPr lang="en-US" sz="2000" b="1" dirty="0">
              <a:latin typeface="Georgia"/>
              <a:cs typeface="Georgia"/>
            </a:endParaRPr>
          </a:p>
        </p:txBody>
      </p:sp>
      <p:sp>
        <p:nvSpPr>
          <p:cNvPr id="4" name="TextBox 3"/>
          <p:cNvSpPr txBox="1"/>
          <p:nvPr/>
        </p:nvSpPr>
        <p:spPr>
          <a:xfrm>
            <a:off x="115046" y="2804700"/>
            <a:ext cx="8895384" cy="2446824"/>
          </a:xfrm>
          <a:prstGeom prst="rect">
            <a:avLst/>
          </a:prstGeom>
          <a:noFill/>
        </p:spPr>
        <p:txBody>
          <a:bodyPr wrap="none" rtlCol="0">
            <a:spAutoFit/>
          </a:bodyPr>
          <a:lstStyle/>
          <a:p>
            <a:r>
              <a:rPr lang="en-US" sz="1900" b="1" dirty="0" smtClean="0">
                <a:latin typeface="Georgia"/>
                <a:cs typeface="Georgia"/>
              </a:rPr>
              <a:t>Paired-associate learning:</a:t>
            </a:r>
            <a:r>
              <a:rPr lang="en-US" sz="1900" dirty="0" smtClean="0">
                <a:latin typeface="Georgia"/>
                <a:cs typeface="Georgia"/>
              </a:rPr>
              <a:t>  Learning to associate two successive stimuli with </a:t>
            </a:r>
          </a:p>
          <a:p>
            <a:r>
              <a:rPr lang="en-US" sz="1900" dirty="0" smtClean="0">
                <a:latin typeface="Georgia"/>
                <a:cs typeface="Georgia"/>
              </a:rPr>
              <a:t>each other.</a:t>
            </a:r>
          </a:p>
          <a:p>
            <a:endParaRPr lang="en-US" sz="1900" dirty="0">
              <a:latin typeface="Georgia"/>
              <a:cs typeface="Georgia"/>
            </a:endParaRPr>
          </a:p>
          <a:p>
            <a:endParaRPr lang="en-US" sz="1900" dirty="0" smtClean="0">
              <a:latin typeface="Georgia"/>
              <a:cs typeface="Georgia"/>
            </a:endParaRPr>
          </a:p>
          <a:p>
            <a:endParaRPr lang="en-US" sz="1900" dirty="0">
              <a:latin typeface="Georgia"/>
              <a:cs typeface="Georgia"/>
            </a:endParaRPr>
          </a:p>
          <a:p>
            <a:endParaRPr lang="en-US" sz="1900" b="1" dirty="0" smtClean="0">
              <a:latin typeface="Georgia"/>
              <a:cs typeface="Georgia"/>
            </a:endParaRPr>
          </a:p>
          <a:p>
            <a:endParaRPr lang="en-US" sz="1900" b="1" dirty="0" smtClean="0">
              <a:latin typeface="Georgia"/>
              <a:cs typeface="Georgia"/>
            </a:endParaRPr>
          </a:p>
          <a:p>
            <a:endParaRPr lang="en-US" sz="2000" b="1" dirty="0">
              <a:latin typeface="Georgia"/>
              <a:cs typeface="Georgia"/>
            </a:endParaRPr>
          </a:p>
        </p:txBody>
      </p:sp>
      <p:sp>
        <p:nvSpPr>
          <p:cNvPr id="5" name="Rectangle 4"/>
          <p:cNvSpPr/>
          <p:nvPr/>
        </p:nvSpPr>
        <p:spPr>
          <a:xfrm>
            <a:off x="2382241" y="3500751"/>
            <a:ext cx="4379524" cy="707886"/>
          </a:xfrm>
          <a:prstGeom prst="rect">
            <a:avLst/>
          </a:prstGeom>
        </p:spPr>
        <p:txBody>
          <a:bodyPr wrap="none">
            <a:spAutoFit/>
          </a:bodyPr>
          <a:lstStyle/>
          <a:p>
            <a:pPr algn="ctr"/>
            <a:r>
              <a:rPr lang="en-US" sz="2000" dirty="0">
                <a:solidFill>
                  <a:srgbClr val="FF0000"/>
                </a:solidFill>
                <a:latin typeface="Georgia"/>
                <a:cs typeface="Georgia"/>
              </a:rPr>
              <a:t>A-B, B-C, C-</a:t>
            </a:r>
            <a:r>
              <a:rPr lang="en-US" sz="2000" dirty="0" smtClean="0">
                <a:solidFill>
                  <a:srgbClr val="FF0000"/>
                </a:solidFill>
                <a:latin typeface="Georgia"/>
                <a:cs typeface="Georgia"/>
              </a:rPr>
              <a:t>D, D-E, E-F, F-G</a:t>
            </a:r>
          </a:p>
          <a:p>
            <a:pPr algn="ctr"/>
            <a:r>
              <a:rPr lang="en-US" sz="2000" dirty="0" smtClean="0">
                <a:solidFill>
                  <a:srgbClr val="FF0000"/>
                </a:solidFill>
                <a:latin typeface="Georgia"/>
                <a:cs typeface="Georgia"/>
              </a:rPr>
              <a:t>B comes after A, C comes after B, etc.</a:t>
            </a:r>
            <a:endParaRPr lang="en-US" sz="2000" dirty="0">
              <a:solidFill>
                <a:srgbClr val="FF0000"/>
              </a:solidFill>
              <a:latin typeface="Georgia"/>
              <a:cs typeface="Georgia"/>
            </a:endParaRPr>
          </a:p>
        </p:txBody>
      </p:sp>
    </p:spTree>
    <p:extLst>
      <p:ext uri="{BB962C8B-B14F-4D97-AF65-F5344CB8AC3E}">
        <p14:creationId xmlns:p14="http://schemas.microsoft.com/office/powerpoint/2010/main" val="2763128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Serial Order Learning</a:t>
            </a:r>
            <a:endParaRPr lang="en-US" sz="4000" dirty="0">
              <a:latin typeface="Georgia"/>
              <a:cs typeface="Georgia"/>
            </a:endParaRPr>
          </a:p>
        </p:txBody>
      </p:sp>
      <p:sp>
        <p:nvSpPr>
          <p:cNvPr id="3" name="TextBox 2"/>
          <p:cNvSpPr txBox="1"/>
          <p:nvPr/>
        </p:nvSpPr>
        <p:spPr>
          <a:xfrm>
            <a:off x="2203899" y="1892721"/>
            <a:ext cx="5494112" cy="400110"/>
          </a:xfrm>
          <a:prstGeom prst="rect">
            <a:avLst/>
          </a:prstGeom>
          <a:noFill/>
        </p:spPr>
        <p:txBody>
          <a:bodyPr wrap="none" rtlCol="0">
            <a:spAutoFit/>
          </a:bodyPr>
          <a:lstStyle/>
          <a:p>
            <a:r>
              <a:rPr lang="en-US" sz="2000" b="1" dirty="0" smtClean="0">
                <a:latin typeface="Georgia"/>
                <a:cs typeface="Georgia"/>
              </a:rPr>
              <a:t>What is the animal learning in this task?</a:t>
            </a:r>
            <a:endParaRPr lang="en-US" sz="2000" b="1" dirty="0">
              <a:latin typeface="Georgia"/>
              <a:cs typeface="Georgia"/>
            </a:endParaRPr>
          </a:p>
        </p:txBody>
      </p:sp>
      <p:sp>
        <p:nvSpPr>
          <p:cNvPr id="4" name="TextBox 3"/>
          <p:cNvSpPr txBox="1"/>
          <p:nvPr/>
        </p:nvSpPr>
        <p:spPr>
          <a:xfrm>
            <a:off x="115046" y="2804700"/>
            <a:ext cx="8895384" cy="3031599"/>
          </a:xfrm>
          <a:prstGeom prst="rect">
            <a:avLst/>
          </a:prstGeom>
          <a:noFill/>
        </p:spPr>
        <p:txBody>
          <a:bodyPr wrap="none" rtlCol="0">
            <a:spAutoFit/>
          </a:bodyPr>
          <a:lstStyle/>
          <a:p>
            <a:r>
              <a:rPr lang="en-US" sz="1900" b="1" dirty="0" smtClean="0">
                <a:latin typeface="Georgia"/>
                <a:cs typeface="Georgia"/>
              </a:rPr>
              <a:t>Paired-associate learning:</a:t>
            </a:r>
            <a:r>
              <a:rPr lang="en-US" sz="1900" dirty="0" smtClean="0">
                <a:latin typeface="Georgia"/>
                <a:cs typeface="Georgia"/>
              </a:rPr>
              <a:t>  Learning to associate two successive stimuli with </a:t>
            </a:r>
          </a:p>
          <a:p>
            <a:r>
              <a:rPr lang="en-US" sz="1900" dirty="0" smtClean="0">
                <a:latin typeface="Georgia"/>
                <a:cs typeface="Georgia"/>
              </a:rPr>
              <a:t>each other.</a:t>
            </a:r>
          </a:p>
          <a:p>
            <a:endParaRPr lang="en-US" sz="1900" dirty="0">
              <a:latin typeface="Georgia"/>
              <a:cs typeface="Georgia"/>
            </a:endParaRPr>
          </a:p>
          <a:p>
            <a:endParaRPr lang="en-US" sz="1900" dirty="0" smtClean="0">
              <a:latin typeface="Georgia"/>
              <a:cs typeface="Georgia"/>
            </a:endParaRPr>
          </a:p>
          <a:p>
            <a:endParaRPr lang="en-US" sz="1900" dirty="0">
              <a:latin typeface="Georgia"/>
              <a:cs typeface="Georgia"/>
            </a:endParaRPr>
          </a:p>
          <a:p>
            <a:endParaRPr lang="en-US" sz="1900" b="1" dirty="0" smtClean="0">
              <a:latin typeface="Georgia"/>
              <a:cs typeface="Georgia"/>
            </a:endParaRPr>
          </a:p>
          <a:p>
            <a:endParaRPr lang="en-US" sz="1900" b="1" dirty="0" smtClean="0">
              <a:latin typeface="Georgia"/>
              <a:cs typeface="Georgia"/>
            </a:endParaRPr>
          </a:p>
          <a:p>
            <a:r>
              <a:rPr lang="en-US" sz="1900" b="1" dirty="0" smtClean="0">
                <a:latin typeface="Georgia"/>
                <a:cs typeface="Georgia"/>
              </a:rPr>
              <a:t>Serial-representation learning:</a:t>
            </a:r>
            <a:r>
              <a:rPr lang="en-US" sz="1900" dirty="0" smtClean="0">
                <a:latin typeface="Georgia"/>
                <a:cs typeface="Georgia"/>
              </a:rPr>
              <a:t> Learning to represent the ordinal position</a:t>
            </a:r>
          </a:p>
          <a:p>
            <a:r>
              <a:rPr lang="en-US" sz="1900" dirty="0" smtClean="0">
                <a:latin typeface="Georgia"/>
                <a:cs typeface="Georgia"/>
              </a:rPr>
              <a:t>of stimuli.</a:t>
            </a:r>
          </a:p>
          <a:p>
            <a:endParaRPr lang="en-US" sz="2000" b="1" dirty="0">
              <a:latin typeface="Georgia"/>
              <a:cs typeface="Georgia"/>
            </a:endParaRPr>
          </a:p>
        </p:txBody>
      </p:sp>
      <p:sp>
        <p:nvSpPr>
          <p:cNvPr id="5" name="Rectangle 4"/>
          <p:cNvSpPr/>
          <p:nvPr/>
        </p:nvSpPr>
        <p:spPr>
          <a:xfrm>
            <a:off x="2382241" y="3500751"/>
            <a:ext cx="4379524" cy="707886"/>
          </a:xfrm>
          <a:prstGeom prst="rect">
            <a:avLst/>
          </a:prstGeom>
        </p:spPr>
        <p:txBody>
          <a:bodyPr wrap="none">
            <a:spAutoFit/>
          </a:bodyPr>
          <a:lstStyle/>
          <a:p>
            <a:pPr algn="ctr"/>
            <a:r>
              <a:rPr lang="en-US" sz="2000" dirty="0">
                <a:solidFill>
                  <a:srgbClr val="FF0000"/>
                </a:solidFill>
                <a:latin typeface="Georgia"/>
                <a:cs typeface="Georgia"/>
              </a:rPr>
              <a:t>A-B, B-C, C-</a:t>
            </a:r>
            <a:r>
              <a:rPr lang="en-US" sz="2000" dirty="0" smtClean="0">
                <a:solidFill>
                  <a:srgbClr val="FF0000"/>
                </a:solidFill>
                <a:latin typeface="Georgia"/>
                <a:cs typeface="Georgia"/>
              </a:rPr>
              <a:t>D, D-E, E-F, F-G</a:t>
            </a:r>
          </a:p>
          <a:p>
            <a:pPr algn="ctr"/>
            <a:r>
              <a:rPr lang="en-US" sz="2000" dirty="0" smtClean="0">
                <a:solidFill>
                  <a:srgbClr val="FF0000"/>
                </a:solidFill>
                <a:latin typeface="Georgia"/>
                <a:cs typeface="Georgia"/>
              </a:rPr>
              <a:t>B comes after A, C comes after B, etc.</a:t>
            </a:r>
            <a:endParaRPr lang="en-US" sz="2000" dirty="0">
              <a:solidFill>
                <a:srgbClr val="FF0000"/>
              </a:solidFill>
              <a:latin typeface="Georgia"/>
              <a:cs typeface="Georgia"/>
            </a:endParaRPr>
          </a:p>
        </p:txBody>
      </p:sp>
      <p:sp>
        <p:nvSpPr>
          <p:cNvPr id="6" name="Rectangle 5"/>
          <p:cNvSpPr/>
          <p:nvPr/>
        </p:nvSpPr>
        <p:spPr>
          <a:xfrm>
            <a:off x="3044356" y="5354898"/>
            <a:ext cx="3055294" cy="707886"/>
          </a:xfrm>
          <a:prstGeom prst="rect">
            <a:avLst/>
          </a:prstGeom>
        </p:spPr>
        <p:txBody>
          <a:bodyPr wrap="none">
            <a:spAutoFit/>
          </a:bodyPr>
          <a:lstStyle/>
          <a:p>
            <a:pPr algn="ctr"/>
            <a:r>
              <a:rPr lang="en-US" sz="2000" dirty="0">
                <a:solidFill>
                  <a:srgbClr val="FF0000"/>
                </a:solidFill>
                <a:latin typeface="Georgia"/>
                <a:cs typeface="Georgia"/>
              </a:rPr>
              <a:t>A-</a:t>
            </a:r>
            <a:r>
              <a:rPr lang="en-US" sz="2000" dirty="0" smtClean="0">
                <a:solidFill>
                  <a:srgbClr val="FF0000"/>
                </a:solidFill>
                <a:latin typeface="Georgia"/>
                <a:cs typeface="Georgia"/>
              </a:rPr>
              <a:t>B-C-D-E-F-G</a:t>
            </a:r>
          </a:p>
          <a:p>
            <a:pPr algn="ctr"/>
            <a:r>
              <a:rPr lang="en-US" sz="2000" dirty="0" smtClean="0">
                <a:solidFill>
                  <a:srgbClr val="FF0000"/>
                </a:solidFill>
                <a:latin typeface="Georgia"/>
                <a:cs typeface="Georgia"/>
              </a:rPr>
              <a:t>A is first, B is second, etc.</a:t>
            </a:r>
            <a:endParaRPr lang="en-US" sz="2000" dirty="0">
              <a:solidFill>
                <a:srgbClr val="FF0000"/>
              </a:solidFill>
              <a:latin typeface="Georgia"/>
              <a:cs typeface="Georgia"/>
            </a:endParaRPr>
          </a:p>
        </p:txBody>
      </p:sp>
    </p:spTree>
    <p:extLst>
      <p:ext uri="{BB962C8B-B14F-4D97-AF65-F5344CB8AC3E}">
        <p14:creationId xmlns:p14="http://schemas.microsoft.com/office/powerpoint/2010/main" val="3976060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Serial Order Learning</a:t>
            </a:r>
            <a:endParaRPr lang="en-US" sz="4000" dirty="0">
              <a:latin typeface="Georgia"/>
              <a:cs typeface="Georgia"/>
            </a:endParaRPr>
          </a:p>
        </p:txBody>
      </p:sp>
      <p:sp>
        <p:nvSpPr>
          <p:cNvPr id="3" name="TextBox 2"/>
          <p:cNvSpPr txBox="1"/>
          <p:nvPr/>
        </p:nvSpPr>
        <p:spPr>
          <a:xfrm>
            <a:off x="2203899" y="1892721"/>
            <a:ext cx="4746963" cy="400110"/>
          </a:xfrm>
          <a:prstGeom prst="rect">
            <a:avLst/>
          </a:prstGeom>
          <a:noFill/>
        </p:spPr>
        <p:txBody>
          <a:bodyPr wrap="none" rtlCol="0">
            <a:spAutoFit/>
          </a:bodyPr>
          <a:lstStyle/>
          <a:p>
            <a:r>
              <a:rPr lang="en-US" sz="2000" dirty="0" smtClean="0">
                <a:latin typeface="Georgia"/>
                <a:cs typeface="Georgia"/>
              </a:rPr>
              <a:t>What is the animal learning in this task?</a:t>
            </a:r>
            <a:endParaRPr lang="en-US" sz="2000" dirty="0">
              <a:latin typeface="Georgia"/>
              <a:cs typeface="Georgia"/>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131" y="2449537"/>
            <a:ext cx="8715211" cy="422479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72325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Serial Order Learning</a:t>
            </a:r>
            <a:endParaRPr lang="en-US" sz="4000" dirty="0">
              <a:latin typeface="Georgia"/>
              <a:cs typeface="Georgia"/>
            </a:endParaRPr>
          </a:p>
        </p:txBody>
      </p:sp>
      <p:sp>
        <p:nvSpPr>
          <p:cNvPr id="3" name="TextBox 2"/>
          <p:cNvSpPr txBox="1"/>
          <p:nvPr/>
        </p:nvSpPr>
        <p:spPr>
          <a:xfrm>
            <a:off x="2203899" y="1892721"/>
            <a:ext cx="4746963" cy="400110"/>
          </a:xfrm>
          <a:prstGeom prst="rect">
            <a:avLst/>
          </a:prstGeom>
          <a:noFill/>
        </p:spPr>
        <p:txBody>
          <a:bodyPr wrap="none" rtlCol="0">
            <a:spAutoFit/>
          </a:bodyPr>
          <a:lstStyle/>
          <a:p>
            <a:r>
              <a:rPr lang="en-US" sz="2000" dirty="0" smtClean="0">
                <a:latin typeface="Georgia"/>
                <a:cs typeface="Georgia"/>
              </a:rPr>
              <a:t>What is the animal learning in this task?</a:t>
            </a:r>
            <a:endParaRPr lang="en-US" sz="2000" dirty="0">
              <a:latin typeface="Georgia"/>
              <a:cs typeface="Georgia"/>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131" y="2449537"/>
            <a:ext cx="8715211" cy="422479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5" name="TextBox 4"/>
          <p:cNvSpPr txBox="1"/>
          <p:nvPr/>
        </p:nvSpPr>
        <p:spPr>
          <a:xfrm>
            <a:off x="3044602" y="2670702"/>
            <a:ext cx="6014086" cy="830997"/>
          </a:xfrm>
          <a:prstGeom prst="rect">
            <a:avLst/>
          </a:prstGeom>
          <a:noFill/>
        </p:spPr>
        <p:txBody>
          <a:bodyPr wrap="none" rtlCol="0">
            <a:spAutoFit/>
          </a:bodyPr>
          <a:lstStyle/>
          <a:p>
            <a:r>
              <a:rPr lang="en-US" sz="1600" dirty="0" smtClean="0">
                <a:solidFill>
                  <a:srgbClr val="FF0000"/>
                </a:solidFill>
                <a:latin typeface="Georgia"/>
                <a:cs typeface="Georgia"/>
              </a:rPr>
              <a:t>*Such proficient performance is not possible if the subjects were</a:t>
            </a:r>
          </a:p>
          <a:p>
            <a:r>
              <a:rPr lang="en-US" sz="1600" dirty="0" smtClean="0">
                <a:solidFill>
                  <a:srgbClr val="FF0000"/>
                </a:solidFill>
                <a:latin typeface="Georgia"/>
                <a:cs typeface="Georgia"/>
              </a:rPr>
              <a:t>merely learning stimulus-stimulus associations. Rather, humans </a:t>
            </a:r>
          </a:p>
          <a:p>
            <a:r>
              <a:rPr lang="en-US" sz="1600" dirty="0" smtClean="0">
                <a:solidFill>
                  <a:srgbClr val="FF0000"/>
                </a:solidFill>
                <a:latin typeface="Georgia"/>
                <a:cs typeface="Georgia"/>
              </a:rPr>
              <a:t>and monkeys seem to use serial-representation learning.</a:t>
            </a:r>
            <a:endParaRPr lang="en-US" sz="1600" dirty="0">
              <a:solidFill>
                <a:srgbClr val="FF0000"/>
              </a:solidFill>
              <a:latin typeface="Georgia"/>
              <a:cs typeface="Georgia"/>
            </a:endParaRPr>
          </a:p>
        </p:txBody>
      </p:sp>
    </p:spTree>
    <p:extLst>
      <p:ext uri="{BB962C8B-B14F-4D97-AF65-F5344CB8AC3E}">
        <p14:creationId xmlns:p14="http://schemas.microsoft.com/office/powerpoint/2010/main" val="19178554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Serial Order Learning</a:t>
            </a:r>
            <a:endParaRPr lang="en-US" sz="4000" dirty="0">
              <a:latin typeface="Georgia"/>
              <a:cs typeface="Georgia"/>
            </a:endParaRPr>
          </a:p>
        </p:txBody>
      </p:sp>
      <p:sp>
        <p:nvSpPr>
          <p:cNvPr id="3" name="TextBox 2"/>
          <p:cNvSpPr txBox="1"/>
          <p:nvPr/>
        </p:nvSpPr>
        <p:spPr>
          <a:xfrm>
            <a:off x="1671320" y="1826016"/>
            <a:ext cx="5944256" cy="400110"/>
          </a:xfrm>
          <a:prstGeom prst="rect">
            <a:avLst/>
          </a:prstGeom>
          <a:noFill/>
        </p:spPr>
        <p:txBody>
          <a:bodyPr wrap="none" rtlCol="0">
            <a:spAutoFit/>
          </a:bodyPr>
          <a:lstStyle/>
          <a:p>
            <a:r>
              <a:rPr lang="en-US" sz="2000" dirty="0" smtClean="0">
                <a:latin typeface="Georgia"/>
                <a:cs typeface="Georgia"/>
              </a:rPr>
              <a:t>Further evidence for serial-representation learning</a:t>
            </a:r>
            <a:endParaRPr lang="en-US" sz="2000" dirty="0">
              <a:latin typeface="Georgia"/>
              <a:cs typeface="Georgia"/>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200" y="2432531"/>
            <a:ext cx="6309610" cy="389206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cxnSp>
        <p:nvCxnSpPr>
          <p:cNvPr id="14" name="Straight Connector 13"/>
          <p:cNvCxnSpPr/>
          <p:nvPr/>
        </p:nvCxnSpPr>
        <p:spPr>
          <a:xfrm>
            <a:off x="1024688" y="3321164"/>
            <a:ext cx="220274" cy="403868"/>
          </a:xfrm>
          <a:prstGeom prst="line">
            <a:avLst/>
          </a:prstGeom>
          <a:ln w="28575" cmpd="sng">
            <a:solidFill>
              <a:srgbClr val="FF0000"/>
            </a:solidFill>
            <a:tailEnd type="triangle" w="lg"/>
          </a:ln>
        </p:spPr>
        <p:style>
          <a:lnRef idx="1">
            <a:schemeClr val="dk1"/>
          </a:lnRef>
          <a:fillRef idx="0">
            <a:schemeClr val="dk1"/>
          </a:fillRef>
          <a:effectRef idx="0">
            <a:schemeClr val="dk1"/>
          </a:effectRef>
          <a:fontRef idx="minor">
            <a:schemeClr val="tx1"/>
          </a:fontRef>
        </p:style>
      </p:cxnSp>
      <p:sp>
        <p:nvSpPr>
          <p:cNvPr id="15" name="TextBox 14"/>
          <p:cNvSpPr txBox="1"/>
          <p:nvPr/>
        </p:nvSpPr>
        <p:spPr>
          <a:xfrm>
            <a:off x="377659" y="2574192"/>
            <a:ext cx="1111109" cy="738664"/>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smtClean="0">
                <a:solidFill>
                  <a:srgbClr val="FF0000"/>
                </a:solidFill>
                <a:latin typeface="Georgia"/>
                <a:cs typeface="Georgia"/>
              </a:rPr>
              <a:t>Latency of the 1</a:t>
            </a:r>
            <a:r>
              <a:rPr lang="en-US" sz="1400" baseline="30000" dirty="0" smtClean="0">
                <a:solidFill>
                  <a:srgbClr val="FF0000"/>
                </a:solidFill>
                <a:latin typeface="Georgia"/>
                <a:cs typeface="Georgia"/>
              </a:rPr>
              <a:t>st</a:t>
            </a:r>
            <a:r>
              <a:rPr lang="en-US" sz="1400" dirty="0" smtClean="0">
                <a:solidFill>
                  <a:srgbClr val="FF0000"/>
                </a:solidFill>
                <a:latin typeface="Georgia"/>
                <a:cs typeface="Georgia"/>
              </a:rPr>
              <a:t>  response</a:t>
            </a:r>
            <a:endParaRPr lang="en-US" sz="1400" dirty="0">
              <a:solidFill>
                <a:srgbClr val="FF0000"/>
              </a:solidFill>
              <a:latin typeface="Georgia"/>
              <a:cs typeface="Georgia"/>
            </a:endParaRPr>
          </a:p>
        </p:txBody>
      </p:sp>
    </p:spTree>
    <p:extLst>
      <p:ext uri="{BB962C8B-B14F-4D97-AF65-F5344CB8AC3E}">
        <p14:creationId xmlns:p14="http://schemas.microsoft.com/office/powerpoint/2010/main" val="8217002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Serial Order Learning</a:t>
            </a:r>
            <a:endParaRPr lang="en-US" sz="4000" dirty="0">
              <a:latin typeface="Georgia"/>
              <a:cs typeface="Georgia"/>
            </a:endParaRPr>
          </a:p>
        </p:txBody>
      </p:sp>
      <p:sp>
        <p:nvSpPr>
          <p:cNvPr id="3" name="TextBox 2"/>
          <p:cNvSpPr txBox="1"/>
          <p:nvPr/>
        </p:nvSpPr>
        <p:spPr>
          <a:xfrm>
            <a:off x="1671320" y="1826016"/>
            <a:ext cx="5944256" cy="400110"/>
          </a:xfrm>
          <a:prstGeom prst="rect">
            <a:avLst/>
          </a:prstGeom>
          <a:noFill/>
        </p:spPr>
        <p:txBody>
          <a:bodyPr wrap="none" rtlCol="0">
            <a:spAutoFit/>
          </a:bodyPr>
          <a:lstStyle/>
          <a:p>
            <a:r>
              <a:rPr lang="en-US" sz="2000" dirty="0" smtClean="0">
                <a:latin typeface="Georgia"/>
                <a:cs typeface="Georgia"/>
              </a:rPr>
              <a:t>Further evidence for serial-representation learning</a:t>
            </a:r>
            <a:endParaRPr lang="en-US" sz="2000" dirty="0">
              <a:latin typeface="Georgia"/>
              <a:cs typeface="Georgia"/>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200" y="2432531"/>
            <a:ext cx="6309610" cy="389206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cxnSp>
        <p:nvCxnSpPr>
          <p:cNvPr id="6" name="Straight Connector 5"/>
          <p:cNvCxnSpPr/>
          <p:nvPr/>
        </p:nvCxnSpPr>
        <p:spPr>
          <a:xfrm flipV="1">
            <a:off x="1671320" y="5956300"/>
            <a:ext cx="424180" cy="147320"/>
          </a:xfrm>
          <a:prstGeom prst="line">
            <a:avLst/>
          </a:prstGeom>
          <a:ln w="28575" cmpd="sng">
            <a:solidFill>
              <a:srgbClr val="FF0000"/>
            </a:solidFill>
            <a:tailEnd type="triangle" w="lg"/>
          </a:ln>
        </p:spPr>
        <p:style>
          <a:lnRef idx="1">
            <a:schemeClr val="dk1"/>
          </a:lnRef>
          <a:fillRef idx="0">
            <a:schemeClr val="dk1"/>
          </a:fillRef>
          <a:effectRef idx="0">
            <a:schemeClr val="dk1"/>
          </a:effectRef>
          <a:fontRef idx="minor">
            <a:schemeClr val="tx1"/>
          </a:fontRef>
        </p:style>
      </p:cxnSp>
      <p:sp>
        <p:nvSpPr>
          <p:cNvPr id="8" name="TextBox 7"/>
          <p:cNvSpPr txBox="1"/>
          <p:nvPr/>
        </p:nvSpPr>
        <p:spPr>
          <a:xfrm>
            <a:off x="798139" y="6116320"/>
            <a:ext cx="917239" cy="307777"/>
          </a:xfrm>
          <a:prstGeom prst="rect">
            <a:avLst/>
          </a:prstGeom>
          <a:ln>
            <a:solidFill>
              <a:srgbClr val="FF0000"/>
            </a:solidFill>
          </a:ln>
        </p:spPr>
        <p:style>
          <a:lnRef idx="2">
            <a:schemeClr val="dk1"/>
          </a:lnRef>
          <a:fillRef idx="1">
            <a:schemeClr val="lt1"/>
          </a:fillRef>
          <a:effectRef idx="0">
            <a:schemeClr val="dk1"/>
          </a:effectRef>
          <a:fontRef idx="minor">
            <a:schemeClr val="dk1"/>
          </a:fontRef>
        </p:style>
        <p:txBody>
          <a:bodyPr wrap="none" rtlCol="0">
            <a:spAutoFit/>
          </a:bodyPr>
          <a:lstStyle/>
          <a:p>
            <a:r>
              <a:rPr lang="en-US" sz="1400" dirty="0" smtClean="0">
                <a:solidFill>
                  <a:srgbClr val="FF0000"/>
                </a:solidFill>
                <a:latin typeface="Georgia"/>
                <a:cs typeface="Georgia"/>
              </a:rPr>
              <a:t>e.g. ADE </a:t>
            </a:r>
            <a:endParaRPr lang="en-US" sz="1400" dirty="0">
              <a:solidFill>
                <a:srgbClr val="FF0000"/>
              </a:solidFill>
              <a:latin typeface="Georgia"/>
              <a:cs typeface="Georgia"/>
            </a:endParaRPr>
          </a:p>
        </p:txBody>
      </p:sp>
      <p:cxnSp>
        <p:nvCxnSpPr>
          <p:cNvPr id="7" name="Straight Connector 6"/>
          <p:cNvCxnSpPr/>
          <p:nvPr/>
        </p:nvCxnSpPr>
        <p:spPr>
          <a:xfrm flipH="1" flipV="1">
            <a:off x="3110048" y="5896466"/>
            <a:ext cx="713015" cy="441960"/>
          </a:xfrm>
          <a:prstGeom prst="line">
            <a:avLst/>
          </a:prstGeom>
          <a:ln w="28575" cmpd="sng">
            <a:solidFill>
              <a:srgbClr val="FF0000"/>
            </a:solidFill>
            <a:tailEnd type="triangle" w="lg"/>
          </a:ln>
        </p:spPr>
        <p:style>
          <a:lnRef idx="1">
            <a:schemeClr val="dk1"/>
          </a:lnRef>
          <a:fillRef idx="0">
            <a:schemeClr val="dk1"/>
          </a:fillRef>
          <a:effectRef idx="0">
            <a:schemeClr val="dk1"/>
          </a:effectRef>
          <a:fontRef idx="minor">
            <a:schemeClr val="tx1"/>
          </a:fontRef>
        </p:style>
      </p:cxnSp>
      <p:sp>
        <p:nvSpPr>
          <p:cNvPr id="9" name="TextBox 8"/>
          <p:cNvSpPr txBox="1"/>
          <p:nvPr/>
        </p:nvSpPr>
        <p:spPr>
          <a:xfrm>
            <a:off x="3823063" y="6339952"/>
            <a:ext cx="914033" cy="307777"/>
          </a:xfrm>
          <a:prstGeom prst="rect">
            <a:avLst/>
          </a:prstGeom>
          <a:ln>
            <a:solidFill>
              <a:srgbClr val="FF0000"/>
            </a:solidFill>
          </a:ln>
        </p:spPr>
        <p:style>
          <a:lnRef idx="2">
            <a:schemeClr val="dk1"/>
          </a:lnRef>
          <a:fillRef idx="1">
            <a:schemeClr val="lt1"/>
          </a:fillRef>
          <a:effectRef idx="0">
            <a:schemeClr val="dk1"/>
          </a:effectRef>
          <a:fontRef idx="minor">
            <a:schemeClr val="dk1"/>
          </a:fontRef>
        </p:style>
        <p:txBody>
          <a:bodyPr wrap="none" rtlCol="0">
            <a:spAutoFit/>
          </a:bodyPr>
          <a:lstStyle/>
          <a:p>
            <a:r>
              <a:rPr lang="en-US" sz="1400" dirty="0" smtClean="0">
                <a:solidFill>
                  <a:srgbClr val="FF0000"/>
                </a:solidFill>
                <a:latin typeface="Georgia"/>
                <a:cs typeface="Georgia"/>
              </a:rPr>
              <a:t>e.g. BDE </a:t>
            </a:r>
            <a:endParaRPr lang="en-US" sz="1400" dirty="0">
              <a:solidFill>
                <a:srgbClr val="FF0000"/>
              </a:solidFill>
              <a:latin typeface="Georgia"/>
              <a:cs typeface="Georgia"/>
            </a:endParaRPr>
          </a:p>
        </p:txBody>
      </p:sp>
      <p:cxnSp>
        <p:nvCxnSpPr>
          <p:cNvPr id="10" name="Straight Connector 9"/>
          <p:cNvCxnSpPr/>
          <p:nvPr/>
        </p:nvCxnSpPr>
        <p:spPr>
          <a:xfrm flipH="1" flipV="1">
            <a:off x="3859349" y="5896503"/>
            <a:ext cx="312057" cy="133457"/>
          </a:xfrm>
          <a:prstGeom prst="line">
            <a:avLst/>
          </a:prstGeom>
          <a:ln w="28575" cmpd="sng">
            <a:solidFill>
              <a:srgbClr val="FF0000"/>
            </a:solidFill>
            <a:tailEnd type="triangle" w="lg"/>
          </a:ln>
        </p:spPr>
        <p:style>
          <a:lnRef idx="1">
            <a:schemeClr val="dk1"/>
          </a:lnRef>
          <a:fillRef idx="0">
            <a:schemeClr val="dk1"/>
          </a:fillRef>
          <a:effectRef idx="0">
            <a:schemeClr val="dk1"/>
          </a:effectRef>
          <a:fontRef idx="minor">
            <a:schemeClr val="tx1"/>
          </a:fontRef>
        </p:style>
      </p:cxnSp>
      <p:sp>
        <p:nvSpPr>
          <p:cNvPr id="13" name="TextBox 12"/>
          <p:cNvSpPr txBox="1"/>
          <p:nvPr/>
        </p:nvSpPr>
        <p:spPr>
          <a:xfrm>
            <a:off x="4205330" y="5949731"/>
            <a:ext cx="825867" cy="307777"/>
          </a:xfrm>
          <a:prstGeom prst="rect">
            <a:avLst/>
          </a:prstGeom>
          <a:ln>
            <a:solidFill>
              <a:srgbClr val="FF0000"/>
            </a:solidFill>
          </a:ln>
        </p:spPr>
        <p:style>
          <a:lnRef idx="2">
            <a:schemeClr val="dk1"/>
          </a:lnRef>
          <a:fillRef idx="1">
            <a:schemeClr val="lt1"/>
          </a:fillRef>
          <a:effectRef idx="0">
            <a:schemeClr val="dk1"/>
          </a:effectRef>
          <a:fontRef idx="minor">
            <a:schemeClr val="dk1"/>
          </a:fontRef>
        </p:style>
        <p:txBody>
          <a:bodyPr wrap="none" rtlCol="0">
            <a:spAutoFit/>
          </a:bodyPr>
          <a:lstStyle/>
          <a:p>
            <a:r>
              <a:rPr lang="en-US" sz="1400" dirty="0" err="1" smtClean="0">
                <a:solidFill>
                  <a:srgbClr val="FF0000"/>
                </a:solidFill>
                <a:latin typeface="Georgia"/>
                <a:cs typeface="Georgia"/>
              </a:rPr>
              <a:t>e.g.CDE</a:t>
            </a:r>
            <a:endParaRPr lang="en-US" sz="1400" dirty="0">
              <a:solidFill>
                <a:srgbClr val="FF0000"/>
              </a:solidFill>
              <a:latin typeface="Georgia"/>
              <a:cs typeface="Georgia"/>
            </a:endParaRPr>
          </a:p>
        </p:txBody>
      </p:sp>
      <p:cxnSp>
        <p:nvCxnSpPr>
          <p:cNvPr id="14" name="Straight Connector 13"/>
          <p:cNvCxnSpPr/>
          <p:nvPr/>
        </p:nvCxnSpPr>
        <p:spPr>
          <a:xfrm>
            <a:off x="1024688" y="3321164"/>
            <a:ext cx="220274" cy="403868"/>
          </a:xfrm>
          <a:prstGeom prst="line">
            <a:avLst/>
          </a:prstGeom>
          <a:ln w="28575" cmpd="sng">
            <a:solidFill>
              <a:srgbClr val="FF0000"/>
            </a:solidFill>
            <a:tailEnd type="triangle" w="lg"/>
          </a:ln>
        </p:spPr>
        <p:style>
          <a:lnRef idx="1">
            <a:schemeClr val="dk1"/>
          </a:lnRef>
          <a:fillRef idx="0">
            <a:schemeClr val="dk1"/>
          </a:fillRef>
          <a:effectRef idx="0">
            <a:schemeClr val="dk1"/>
          </a:effectRef>
          <a:fontRef idx="minor">
            <a:schemeClr val="tx1"/>
          </a:fontRef>
        </p:style>
      </p:cxnSp>
      <p:sp>
        <p:nvSpPr>
          <p:cNvPr id="15" name="TextBox 14"/>
          <p:cNvSpPr txBox="1"/>
          <p:nvPr/>
        </p:nvSpPr>
        <p:spPr>
          <a:xfrm>
            <a:off x="377659" y="2574192"/>
            <a:ext cx="1111109" cy="738664"/>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smtClean="0">
                <a:solidFill>
                  <a:srgbClr val="FF0000"/>
                </a:solidFill>
                <a:latin typeface="Georgia"/>
                <a:cs typeface="Georgia"/>
              </a:rPr>
              <a:t>Latency of the 1</a:t>
            </a:r>
            <a:r>
              <a:rPr lang="en-US" sz="1400" baseline="30000" dirty="0" smtClean="0">
                <a:solidFill>
                  <a:srgbClr val="FF0000"/>
                </a:solidFill>
                <a:latin typeface="Georgia"/>
                <a:cs typeface="Georgia"/>
              </a:rPr>
              <a:t>st</a:t>
            </a:r>
            <a:r>
              <a:rPr lang="en-US" sz="1400" dirty="0" smtClean="0">
                <a:solidFill>
                  <a:srgbClr val="FF0000"/>
                </a:solidFill>
                <a:latin typeface="Georgia"/>
                <a:cs typeface="Georgia"/>
              </a:rPr>
              <a:t>  response</a:t>
            </a:r>
            <a:endParaRPr lang="en-US" sz="1400" dirty="0">
              <a:solidFill>
                <a:srgbClr val="FF0000"/>
              </a:solidFill>
              <a:latin typeface="Georgia"/>
              <a:cs typeface="Georgia"/>
            </a:endParaRPr>
          </a:p>
        </p:txBody>
      </p:sp>
    </p:spTree>
    <p:extLst>
      <p:ext uri="{BB962C8B-B14F-4D97-AF65-F5344CB8AC3E}">
        <p14:creationId xmlns:p14="http://schemas.microsoft.com/office/powerpoint/2010/main" val="33085351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Serial Order Learning</a:t>
            </a:r>
            <a:endParaRPr lang="en-US" sz="4000" dirty="0">
              <a:latin typeface="Georgia"/>
              <a:cs typeface="Georgia"/>
            </a:endParaRPr>
          </a:p>
        </p:txBody>
      </p:sp>
      <p:sp>
        <p:nvSpPr>
          <p:cNvPr id="3" name="TextBox 2"/>
          <p:cNvSpPr txBox="1"/>
          <p:nvPr/>
        </p:nvSpPr>
        <p:spPr>
          <a:xfrm>
            <a:off x="1671320" y="1826016"/>
            <a:ext cx="5944256" cy="400110"/>
          </a:xfrm>
          <a:prstGeom prst="rect">
            <a:avLst/>
          </a:prstGeom>
          <a:noFill/>
        </p:spPr>
        <p:txBody>
          <a:bodyPr wrap="none" rtlCol="0">
            <a:spAutoFit/>
          </a:bodyPr>
          <a:lstStyle/>
          <a:p>
            <a:r>
              <a:rPr lang="en-US" sz="2000" dirty="0" smtClean="0">
                <a:latin typeface="Georgia"/>
                <a:cs typeface="Georgia"/>
              </a:rPr>
              <a:t>Further evidence for serial-representation learning</a:t>
            </a:r>
            <a:endParaRPr lang="en-US" sz="2000" dirty="0">
              <a:latin typeface="Georgia"/>
              <a:cs typeface="Georgia"/>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6200" y="2432531"/>
            <a:ext cx="6309610" cy="389206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cxnSp>
        <p:nvCxnSpPr>
          <p:cNvPr id="6" name="Straight Connector 5"/>
          <p:cNvCxnSpPr/>
          <p:nvPr/>
        </p:nvCxnSpPr>
        <p:spPr>
          <a:xfrm flipV="1">
            <a:off x="1671320" y="5956300"/>
            <a:ext cx="424180" cy="147320"/>
          </a:xfrm>
          <a:prstGeom prst="line">
            <a:avLst/>
          </a:prstGeom>
          <a:ln w="28575" cmpd="sng">
            <a:solidFill>
              <a:srgbClr val="FF0000"/>
            </a:solidFill>
            <a:tailEnd type="triangle" w="lg"/>
          </a:ln>
        </p:spPr>
        <p:style>
          <a:lnRef idx="1">
            <a:schemeClr val="dk1"/>
          </a:lnRef>
          <a:fillRef idx="0">
            <a:schemeClr val="dk1"/>
          </a:fillRef>
          <a:effectRef idx="0">
            <a:schemeClr val="dk1"/>
          </a:effectRef>
          <a:fontRef idx="minor">
            <a:schemeClr val="tx1"/>
          </a:fontRef>
        </p:style>
      </p:cxnSp>
      <p:sp>
        <p:nvSpPr>
          <p:cNvPr id="8" name="TextBox 7"/>
          <p:cNvSpPr txBox="1"/>
          <p:nvPr/>
        </p:nvSpPr>
        <p:spPr>
          <a:xfrm>
            <a:off x="798139" y="6116320"/>
            <a:ext cx="933269" cy="307777"/>
          </a:xfrm>
          <a:prstGeom prst="rect">
            <a:avLst/>
          </a:prstGeom>
          <a:ln>
            <a:solidFill>
              <a:srgbClr val="FF0000"/>
            </a:solidFill>
          </a:ln>
        </p:spPr>
        <p:style>
          <a:lnRef idx="2">
            <a:schemeClr val="dk1"/>
          </a:lnRef>
          <a:fillRef idx="1">
            <a:schemeClr val="lt1"/>
          </a:fillRef>
          <a:effectRef idx="0">
            <a:schemeClr val="dk1"/>
          </a:effectRef>
          <a:fontRef idx="minor">
            <a:schemeClr val="dk1"/>
          </a:fontRef>
        </p:style>
        <p:txBody>
          <a:bodyPr wrap="none" rtlCol="0">
            <a:spAutoFit/>
          </a:bodyPr>
          <a:lstStyle/>
          <a:p>
            <a:r>
              <a:rPr lang="en-US" sz="1400" dirty="0" smtClean="0">
                <a:solidFill>
                  <a:srgbClr val="FF0000"/>
                </a:solidFill>
                <a:latin typeface="Georgia"/>
                <a:cs typeface="Georgia"/>
              </a:rPr>
              <a:t>e.g. </a:t>
            </a:r>
            <a:r>
              <a:rPr lang="en-US" sz="1400" b="1" i="1" dirty="0" smtClean="0">
                <a:solidFill>
                  <a:srgbClr val="FF0000"/>
                </a:solidFill>
                <a:latin typeface="Georgia"/>
                <a:cs typeface="Georgia"/>
              </a:rPr>
              <a:t>A</a:t>
            </a:r>
            <a:r>
              <a:rPr lang="en-US" sz="1400" dirty="0" smtClean="0">
                <a:solidFill>
                  <a:srgbClr val="FF0000"/>
                </a:solidFill>
                <a:latin typeface="Georgia"/>
                <a:cs typeface="Georgia"/>
              </a:rPr>
              <a:t>DE </a:t>
            </a:r>
            <a:endParaRPr lang="en-US" sz="1400" dirty="0">
              <a:solidFill>
                <a:srgbClr val="FF0000"/>
              </a:solidFill>
              <a:latin typeface="Georgia"/>
              <a:cs typeface="Georgia"/>
            </a:endParaRPr>
          </a:p>
        </p:txBody>
      </p:sp>
      <p:cxnSp>
        <p:nvCxnSpPr>
          <p:cNvPr id="7" name="Straight Connector 6"/>
          <p:cNvCxnSpPr/>
          <p:nvPr/>
        </p:nvCxnSpPr>
        <p:spPr>
          <a:xfrm flipH="1" flipV="1">
            <a:off x="3110048" y="5896466"/>
            <a:ext cx="713015" cy="441960"/>
          </a:xfrm>
          <a:prstGeom prst="line">
            <a:avLst/>
          </a:prstGeom>
          <a:ln w="28575" cmpd="sng">
            <a:solidFill>
              <a:srgbClr val="FF0000"/>
            </a:solidFill>
            <a:tailEnd type="triangle" w="lg"/>
          </a:ln>
        </p:spPr>
        <p:style>
          <a:lnRef idx="1">
            <a:schemeClr val="dk1"/>
          </a:lnRef>
          <a:fillRef idx="0">
            <a:schemeClr val="dk1"/>
          </a:fillRef>
          <a:effectRef idx="0">
            <a:schemeClr val="dk1"/>
          </a:effectRef>
          <a:fontRef idx="minor">
            <a:schemeClr val="tx1"/>
          </a:fontRef>
        </p:style>
      </p:cxnSp>
      <p:sp>
        <p:nvSpPr>
          <p:cNvPr id="9" name="TextBox 8"/>
          <p:cNvSpPr txBox="1"/>
          <p:nvPr/>
        </p:nvSpPr>
        <p:spPr>
          <a:xfrm>
            <a:off x="3823063" y="6339952"/>
            <a:ext cx="933269" cy="307777"/>
          </a:xfrm>
          <a:prstGeom prst="rect">
            <a:avLst/>
          </a:prstGeom>
          <a:ln>
            <a:solidFill>
              <a:srgbClr val="FF0000"/>
            </a:solidFill>
          </a:ln>
        </p:spPr>
        <p:style>
          <a:lnRef idx="2">
            <a:schemeClr val="dk1"/>
          </a:lnRef>
          <a:fillRef idx="1">
            <a:schemeClr val="lt1"/>
          </a:fillRef>
          <a:effectRef idx="0">
            <a:schemeClr val="dk1"/>
          </a:effectRef>
          <a:fontRef idx="minor">
            <a:schemeClr val="dk1"/>
          </a:fontRef>
        </p:style>
        <p:txBody>
          <a:bodyPr wrap="none" rtlCol="0">
            <a:spAutoFit/>
          </a:bodyPr>
          <a:lstStyle/>
          <a:p>
            <a:r>
              <a:rPr lang="en-US" sz="1400" dirty="0" smtClean="0">
                <a:solidFill>
                  <a:srgbClr val="FF0000"/>
                </a:solidFill>
                <a:latin typeface="Georgia"/>
                <a:cs typeface="Georgia"/>
              </a:rPr>
              <a:t>e.g. </a:t>
            </a:r>
            <a:r>
              <a:rPr lang="en-US" sz="1400" b="1" i="1" dirty="0" smtClean="0">
                <a:solidFill>
                  <a:srgbClr val="FF0000"/>
                </a:solidFill>
                <a:latin typeface="Georgia"/>
                <a:cs typeface="Georgia"/>
              </a:rPr>
              <a:t>B</a:t>
            </a:r>
            <a:r>
              <a:rPr lang="en-US" sz="1400" dirty="0" smtClean="0">
                <a:solidFill>
                  <a:srgbClr val="FF0000"/>
                </a:solidFill>
                <a:latin typeface="Georgia"/>
                <a:cs typeface="Georgia"/>
              </a:rPr>
              <a:t>DE </a:t>
            </a:r>
            <a:endParaRPr lang="en-US" sz="1400" dirty="0">
              <a:solidFill>
                <a:srgbClr val="FF0000"/>
              </a:solidFill>
              <a:latin typeface="Georgia"/>
              <a:cs typeface="Georgia"/>
            </a:endParaRPr>
          </a:p>
        </p:txBody>
      </p:sp>
      <p:cxnSp>
        <p:nvCxnSpPr>
          <p:cNvPr id="10" name="Straight Connector 9"/>
          <p:cNvCxnSpPr/>
          <p:nvPr/>
        </p:nvCxnSpPr>
        <p:spPr>
          <a:xfrm flipH="1" flipV="1">
            <a:off x="3859349" y="5896503"/>
            <a:ext cx="312057" cy="133457"/>
          </a:xfrm>
          <a:prstGeom prst="line">
            <a:avLst/>
          </a:prstGeom>
          <a:ln w="28575" cmpd="sng">
            <a:solidFill>
              <a:srgbClr val="FF0000"/>
            </a:solidFill>
            <a:tailEnd type="triangle" w="lg"/>
          </a:ln>
        </p:spPr>
        <p:style>
          <a:lnRef idx="1">
            <a:schemeClr val="dk1"/>
          </a:lnRef>
          <a:fillRef idx="0">
            <a:schemeClr val="dk1"/>
          </a:fillRef>
          <a:effectRef idx="0">
            <a:schemeClr val="dk1"/>
          </a:effectRef>
          <a:fontRef idx="minor">
            <a:schemeClr val="tx1"/>
          </a:fontRef>
        </p:style>
      </p:cxnSp>
      <p:sp>
        <p:nvSpPr>
          <p:cNvPr id="13" name="TextBox 12"/>
          <p:cNvSpPr txBox="1"/>
          <p:nvPr/>
        </p:nvSpPr>
        <p:spPr>
          <a:xfrm>
            <a:off x="4205330" y="5949731"/>
            <a:ext cx="838691" cy="307777"/>
          </a:xfrm>
          <a:prstGeom prst="rect">
            <a:avLst/>
          </a:prstGeom>
          <a:ln>
            <a:solidFill>
              <a:srgbClr val="FF0000"/>
            </a:solidFill>
          </a:ln>
        </p:spPr>
        <p:style>
          <a:lnRef idx="2">
            <a:schemeClr val="dk1"/>
          </a:lnRef>
          <a:fillRef idx="1">
            <a:schemeClr val="lt1"/>
          </a:fillRef>
          <a:effectRef idx="0">
            <a:schemeClr val="dk1"/>
          </a:effectRef>
          <a:fontRef idx="minor">
            <a:schemeClr val="dk1"/>
          </a:fontRef>
        </p:style>
        <p:txBody>
          <a:bodyPr wrap="none" rtlCol="0">
            <a:spAutoFit/>
          </a:bodyPr>
          <a:lstStyle/>
          <a:p>
            <a:r>
              <a:rPr lang="en-US" sz="1400" dirty="0" err="1" smtClean="0">
                <a:solidFill>
                  <a:srgbClr val="FF0000"/>
                </a:solidFill>
                <a:latin typeface="Georgia"/>
                <a:cs typeface="Georgia"/>
              </a:rPr>
              <a:t>e.g.</a:t>
            </a:r>
            <a:r>
              <a:rPr lang="en-US" sz="1400" b="1" i="1" dirty="0" err="1" smtClean="0">
                <a:solidFill>
                  <a:srgbClr val="FF0000"/>
                </a:solidFill>
                <a:latin typeface="Georgia"/>
                <a:cs typeface="Georgia"/>
              </a:rPr>
              <a:t>C</a:t>
            </a:r>
            <a:r>
              <a:rPr lang="en-US" sz="1400" dirty="0" err="1" smtClean="0">
                <a:solidFill>
                  <a:srgbClr val="FF0000"/>
                </a:solidFill>
                <a:latin typeface="Georgia"/>
                <a:cs typeface="Georgia"/>
              </a:rPr>
              <a:t>DE</a:t>
            </a:r>
            <a:endParaRPr lang="en-US" sz="1400" dirty="0">
              <a:solidFill>
                <a:srgbClr val="FF0000"/>
              </a:solidFill>
              <a:latin typeface="Georgia"/>
              <a:cs typeface="Georgia"/>
            </a:endParaRPr>
          </a:p>
        </p:txBody>
      </p:sp>
      <p:sp>
        <p:nvSpPr>
          <p:cNvPr id="12" name="TextBox 11"/>
          <p:cNvSpPr txBox="1"/>
          <p:nvPr/>
        </p:nvSpPr>
        <p:spPr>
          <a:xfrm>
            <a:off x="7615576" y="2635991"/>
            <a:ext cx="1423921" cy="1785104"/>
          </a:xfrm>
          <a:prstGeom prst="rect">
            <a:avLst/>
          </a:prstGeom>
          <a:noFill/>
        </p:spPr>
        <p:txBody>
          <a:bodyPr wrap="square" rtlCol="0">
            <a:spAutoFit/>
          </a:bodyPr>
          <a:lstStyle/>
          <a:p>
            <a:r>
              <a:rPr lang="en-US" sz="1400" dirty="0" smtClean="0">
                <a:solidFill>
                  <a:srgbClr val="FF0000"/>
                </a:solidFill>
                <a:latin typeface="Georgia"/>
                <a:cs typeface="Georgia"/>
              </a:rPr>
              <a:t>*</a:t>
            </a:r>
            <a:r>
              <a:rPr lang="en-US" sz="1200" dirty="0" smtClean="0">
                <a:solidFill>
                  <a:srgbClr val="FF0000"/>
                </a:solidFill>
                <a:latin typeface="Georgia"/>
                <a:cs typeface="Georgia"/>
              </a:rPr>
              <a:t>This suggests that monkeys and humans formed a mental representation of the sequence and rehearsed this sequence during the test.</a:t>
            </a:r>
            <a:endParaRPr lang="en-US" sz="1400" dirty="0">
              <a:solidFill>
                <a:srgbClr val="FF0000"/>
              </a:solidFill>
              <a:latin typeface="Georgia"/>
              <a:cs typeface="Georgia"/>
            </a:endParaRPr>
          </a:p>
        </p:txBody>
      </p:sp>
      <p:cxnSp>
        <p:nvCxnSpPr>
          <p:cNvPr id="14" name="Straight Connector 13"/>
          <p:cNvCxnSpPr/>
          <p:nvPr/>
        </p:nvCxnSpPr>
        <p:spPr>
          <a:xfrm>
            <a:off x="1024688" y="3321164"/>
            <a:ext cx="220274" cy="403868"/>
          </a:xfrm>
          <a:prstGeom prst="line">
            <a:avLst/>
          </a:prstGeom>
          <a:ln w="28575" cmpd="sng">
            <a:solidFill>
              <a:srgbClr val="FF0000"/>
            </a:solidFill>
            <a:tailEnd type="triangle" w="lg"/>
          </a:ln>
        </p:spPr>
        <p:style>
          <a:lnRef idx="1">
            <a:schemeClr val="dk1"/>
          </a:lnRef>
          <a:fillRef idx="0">
            <a:schemeClr val="dk1"/>
          </a:fillRef>
          <a:effectRef idx="0">
            <a:schemeClr val="dk1"/>
          </a:effectRef>
          <a:fontRef idx="minor">
            <a:schemeClr val="tx1"/>
          </a:fontRef>
        </p:style>
      </p:cxnSp>
      <p:sp>
        <p:nvSpPr>
          <p:cNvPr id="15" name="TextBox 14"/>
          <p:cNvSpPr txBox="1"/>
          <p:nvPr/>
        </p:nvSpPr>
        <p:spPr>
          <a:xfrm>
            <a:off x="377659" y="2574192"/>
            <a:ext cx="1111109" cy="738664"/>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smtClean="0">
                <a:solidFill>
                  <a:srgbClr val="FF0000"/>
                </a:solidFill>
                <a:latin typeface="Georgia"/>
                <a:cs typeface="Georgia"/>
              </a:rPr>
              <a:t>Latency of the 1</a:t>
            </a:r>
            <a:r>
              <a:rPr lang="en-US" sz="1400" baseline="30000" dirty="0" smtClean="0">
                <a:solidFill>
                  <a:srgbClr val="FF0000"/>
                </a:solidFill>
                <a:latin typeface="Georgia"/>
                <a:cs typeface="Georgia"/>
              </a:rPr>
              <a:t>st</a:t>
            </a:r>
            <a:r>
              <a:rPr lang="en-US" sz="1400" dirty="0" smtClean="0">
                <a:solidFill>
                  <a:srgbClr val="FF0000"/>
                </a:solidFill>
                <a:latin typeface="Georgia"/>
                <a:cs typeface="Georgia"/>
              </a:rPr>
              <a:t>  response</a:t>
            </a:r>
            <a:endParaRPr lang="en-US" sz="1400" dirty="0">
              <a:solidFill>
                <a:srgbClr val="FF0000"/>
              </a:solidFill>
              <a:latin typeface="Georgia"/>
              <a:cs typeface="Georgia"/>
            </a:endParaRPr>
          </a:p>
        </p:txBody>
      </p:sp>
    </p:spTree>
    <p:extLst>
      <p:ext uri="{BB962C8B-B14F-4D97-AF65-F5344CB8AC3E}">
        <p14:creationId xmlns:p14="http://schemas.microsoft.com/office/powerpoint/2010/main" val="42870043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Serial Order Learning</a:t>
            </a:r>
            <a:endParaRPr lang="en-US" sz="4000" dirty="0">
              <a:latin typeface="Georgia"/>
              <a:cs typeface="Georgia"/>
            </a:endParaRPr>
          </a:p>
        </p:txBody>
      </p:sp>
      <p:sp>
        <p:nvSpPr>
          <p:cNvPr id="3" name="TextBox 2"/>
          <p:cNvSpPr txBox="1"/>
          <p:nvPr/>
        </p:nvSpPr>
        <p:spPr>
          <a:xfrm>
            <a:off x="1488768" y="1826016"/>
            <a:ext cx="6506909" cy="400110"/>
          </a:xfrm>
          <a:prstGeom prst="rect">
            <a:avLst/>
          </a:prstGeom>
          <a:noFill/>
        </p:spPr>
        <p:txBody>
          <a:bodyPr wrap="none" rtlCol="0">
            <a:spAutoFit/>
          </a:bodyPr>
          <a:lstStyle/>
          <a:p>
            <a:r>
              <a:rPr lang="en-US" sz="2000" dirty="0" smtClean="0">
                <a:latin typeface="Georgia"/>
                <a:cs typeface="Georgia"/>
              </a:rPr>
              <a:t>Even further evidence for serial-representation learning</a:t>
            </a:r>
            <a:endParaRPr lang="en-US" sz="2000" dirty="0">
              <a:latin typeface="Georgia"/>
              <a:cs typeface="Georgia"/>
            </a:endParaRPr>
          </a:p>
        </p:txBody>
      </p:sp>
      <p:pic>
        <p:nvPicPr>
          <p:cNvPr id="1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7685" y="2428542"/>
            <a:ext cx="6309360" cy="39134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6" name="Straight Connector 15"/>
          <p:cNvCxnSpPr/>
          <p:nvPr/>
        </p:nvCxnSpPr>
        <p:spPr>
          <a:xfrm>
            <a:off x="1024688" y="3321164"/>
            <a:ext cx="220274" cy="403868"/>
          </a:xfrm>
          <a:prstGeom prst="line">
            <a:avLst/>
          </a:prstGeom>
          <a:ln w="28575" cmpd="sng">
            <a:solidFill>
              <a:srgbClr val="FF0000"/>
            </a:solidFill>
            <a:tailEnd type="triangle" w="lg"/>
          </a:ln>
        </p:spPr>
        <p:style>
          <a:lnRef idx="1">
            <a:schemeClr val="dk1"/>
          </a:lnRef>
          <a:fillRef idx="0">
            <a:schemeClr val="dk1"/>
          </a:fillRef>
          <a:effectRef idx="0">
            <a:schemeClr val="dk1"/>
          </a:effectRef>
          <a:fontRef idx="minor">
            <a:schemeClr val="tx1"/>
          </a:fontRef>
        </p:style>
      </p:cxnSp>
      <p:sp>
        <p:nvSpPr>
          <p:cNvPr id="17" name="TextBox 16"/>
          <p:cNvSpPr txBox="1"/>
          <p:nvPr/>
        </p:nvSpPr>
        <p:spPr>
          <a:xfrm>
            <a:off x="377659" y="2574192"/>
            <a:ext cx="1111109" cy="738664"/>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smtClean="0">
                <a:solidFill>
                  <a:srgbClr val="FF0000"/>
                </a:solidFill>
                <a:latin typeface="Georgia"/>
                <a:cs typeface="Georgia"/>
              </a:rPr>
              <a:t>Latency of the 2</a:t>
            </a:r>
            <a:r>
              <a:rPr lang="en-US" sz="1400" baseline="30000" dirty="0" smtClean="0">
                <a:solidFill>
                  <a:srgbClr val="FF0000"/>
                </a:solidFill>
                <a:latin typeface="Georgia"/>
                <a:cs typeface="Georgia"/>
              </a:rPr>
              <a:t>nd</a:t>
            </a:r>
            <a:r>
              <a:rPr lang="en-US" sz="1400" dirty="0" smtClean="0">
                <a:solidFill>
                  <a:srgbClr val="FF0000"/>
                </a:solidFill>
                <a:latin typeface="Georgia"/>
                <a:cs typeface="Georgia"/>
              </a:rPr>
              <a:t> response</a:t>
            </a:r>
            <a:endParaRPr lang="en-US" sz="1400" dirty="0">
              <a:solidFill>
                <a:srgbClr val="FF0000"/>
              </a:solidFill>
              <a:latin typeface="Georgia"/>
              <a:cs typeface="Georgia"/>
            </a:endParaRPr>
          </a:p>
        </p:txBody>
      </p:sp>
    </p:spTree>
    <p:extLst>
      <p:ext uri="{BB962C8B-B14F-4D97-AF65-F5344CB8AC3E}">
        <p14:creationId xmlns:p14="http://schemas.microsoft.com/office/powerpoint/2010/main" val="42793564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Serial Order Learning</a:t>
            </a:r>
            <a:endParaRPr lang="en-US" sz="4000" dirty="0">
              <a:latin typeface="Georgia"/>
              <a:cs typeface="Georgia"/>
            </a:endParaRPr>
          </a:p>
        </p:txBody>
      </p:sp>
      <p:sp>
        <p:nvSpPr>
          <p:cNvPr id="3" name="TextBox 2"/>
          <p:cNvSpPr txBox="1"/>
          <p:nvPr/>
        </p:nvSpPr>
        <p:spPr>
          <a:xfrm>
            <a:off x="1488768" y="1826016"/>
            <a:ext cx="6506909" cy="400110"/>
          </a:xfrm>
          <a:prstGeom prst="rect">
            <a:avLst/>
          </a:prstGeom>
          <a:noFill/>
        </p:spPr>
        <p:txBody>
          <a:bodyPr wrap="none" rtlCol="0">
            <a:spAutoFit/>
          </a:bodyPr>
          <a:lstStyle/>
          <a:p>
            <a:r>
              <a:rPr lang="en-US" sz="2000" dirty="0" smtClean="0">
                <a:latin typeface="Georgia"/>
                <a:cs typeface="Georgia"/>
              </a:rPr>
              <a:t>Even further evidence for serial-representation learning</a:t>
            </a:r>
            <a:endParaRPr lang="en-US" sz="2000" dirty="0">
              <a:latin typeface="Georgia"/>
              <a:cs typeface="Georgia"/>
            </a:endParaRPr>
          </a:p>
        </p:txBody>
      </p:sp>
      <p:pic>
        <p:nvPicPr>
          <p:cNvPr id="1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7685" y="2428542"/>
            <a:ext cx="6309360" cy="39134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4" name="Straight Connector 13"/>
          <p:cNvCxnSpPr/>
          <p:nvPr/>
        </p:nvCxnSpPr>
        <p:spPr>
          <a:xfrm flipV="1">
            <a:off x="1671320" y="5956300"/>
            <a:ext cx="424180" cy="147320"/>
          </a:xfrm>
          <a:prstGeom prst="line">
            <a:avLst/>
          </a:prstGeom>
          <a:ln w="28575" cmpd="sng">
            <a:solidFill>
              <a:srgbClr val="FF0000"/>
            </a:solidFill>
            <a:tailEnd type="triangle" w="lg"/>
          </a:ln>
        </p:spPr>
        <p:style>
          <a:lnRef idx="1">
            <a:schemeClr val="dk1"/>
          </a:lnRef>
          <a:fillRef idx="0">
            <a:schemeClr val="dk1"/>
          </a:fillRef>
          <a:effectRef idx="0">
            <a:schemeClr val="dk1"/>
          </a:effectRef>
          <a:fontRef idx="minor">
            <a:schemeClr val="tx1"/>
          </a:fontRef>
        </p:style>
      </p:cxnSp>
      <p:sp>
        <p:nvSpPr>
          <p:cNvPr id="15" name="TextBox 14"/>
          <p:cNvSpPr txBox="1"/>
          <p:nvPr/>
        </p:nvSpPr>
        <p:spPr>
          <a:xfrm>
            <a:off x="798139" y="6116320"/>
            <a:ext cx="917239" cy="307777"/>
          </a:xfrm>
          <a:prstGeom prst="rect">
            <a:avLst/>
          </a:prstGeom>
          <a:ln>
            <a:solidFill>
              <a:srgbClr val="FF0000"/>
            </a:solidFill>
          </a:ln>
        </p:spPr>
        <p:style>
          <a:lnRef idx="2">
            <a:schemeClr val="dk1"/>
          </a:lnRef>
          <a:fillRef idx="1">
            <a:schemeClr val="lt1"/>
          </a:fillRef>
          <a:effectRef idx="0">
            <a:schemeClr val="dk1"/>
          </a:effectRef>
          <a:fontRef idx="minor">
            <a:schemeClr val="dk1"/>
          </a:fontRef>
        </p:style>
        <p:txBody>
          <a:bodyPr wrap="none" rtlCol="0">
            <a:spAutoFit/>
          </a:bodyPr>
          <a:lstStyle/>
          <a:p>
            <a:r>
              <a:rPr lang="en-US" sz="1400" dirty="0" smtClean="0">
                <a:solidFill>
                  <a:srgbClr val="FF0000"/>
                </a:solidFill>
                <a:latin typeface="Georgia"/>
                <a:cs typeface="Georgia"/>
              </a:rPr>
              <a:t>e.g. A</a:t>
            </a:r>
            <a:r>
              <a:rPr lang="en-US" sz="1400" b="1" i="1" dirty="0" smtClean="0">
                <a:solidFill>
                  <a:srgbClr val="FF0000"/>
                </a:solidFill>
                <a:latin typeface="Georgia"/>
                <a:cs typeface="Georgia"/>
              </a:rPr>
              <a:t>B</a:t>
            </a:r>
            <a:r>
              <a:rPr lang="en-US" sz="1400" dirty="0" smtClean="0">
                <a:solidFill>
                  <a:srgbClr val="FF0000"/>
                </a:solidFill>
                <a:latin typeface="Georgia"/>
                <a:cs typeface="Georgia"/>
              </a:rPr>
              <a:t>C </a:t>
            </a:r>
            <a:endParaRPr lang="en-US" sz="1400" dirty="0">
              <a:solidFill>
                <a:srgbClr val="FF0000"/>
              </a:solidFill>
              <a:latin typeface="Georgia"/>
              <a:cs typeface="Georgia"/>
            </a:endParaRPr>
          </a:p>
        </p:txBody>
      </p:sp>
      <p:cxnSp>
        <p:nvCxnSpPr>
          <p:cNvPr id="8" name="Straight Connector 7"/>
          <p:cNvCxnSpPr/>
          <p:nvPr/>
        </p:nvCxnSpPr>
        <p:spPr>
          <a:xfrm flipH="1" flipV="1">
            <a:off x="3035298" y="5947059"/>
            <a:ext cx="713015" cy="441960"/>
          </a:xfrm>
          <a:prstGeom prst="line">
            <a:avLst/>
          </a:prstGeom>
          <a:ln w="28575" cmpd="sng">
            <a:solidFill>
              <a:srgbClr val="FF0000"/>
            </a:solidFill>
            <a:tailEnd type="triangle" w="lg"/>
          </a:ln>
        </p:spPr>
        <p:style>
          <a:lnRef idx="1">
            <a:schemeClr val="dk1"/>
          </a:lnRef>
          <a:fillRef idx="0">
            <a:schemeClr val="dk1"/>
          </a:fillRef>
          <a:effectRef idx="0">
            <a:schemeClr val="dk1"/>
          </a:effectRef>
          <a:fontRef idx="minor">
            <a:schemeClr val="tx1"/>
          </a:fontRef>
        </p:style>
      </p:cxnSp>
      <p:sp>
        <p:nvSpPr>
          <p:cNvPr id="9" name="TextBox 8"/>
          <p:cNvSpPr txBox="1"/>
          <p:nvPr/>
        </p:nvSpPr>
        <p:spPr>
          <a:xfrm>
            <a:off x="3748313" y="6390545"/>
            <a:ext cx="928459" cy="307777"/>
          </a:xfrm>
          <a:prstGeom prst="rect">
            <a:avLst/>
          </a:prstGeom>
          <a:ln>
            <a:solidFill>
              <a:srgbClr val="FF0000"/>
            </a:solidFill>
          </a:ln>
        </p:spPr>
        <p:style>
          <a:lnRef idx="2">
            <a:schemeClr val="dk1"/>
          </a:lnRef>
          <a:fillRef idx="1">
            <a:schemeClr val="lt1"/>
          </a:fillRef>
          <a:effectRef idx="0">
            <a:schemeClr val="dk1"/>
          </a:effectRef>
          <a:fontRef idx="minor">
            <a:schemeClr val="dk1"/>
          </a:fontRef>
        </p:style>
        <p:txBody>
          <a:bodyPr wrap="none" rtlCol="0">
            <a:spAutoFit/>
          </a:bodyPr>
          <a:lstStyle/>
          <a:p>
            <a:r>
              <a:rPr lang="en-US" sz="1400" dirty="0" smtClean="0">
                <a:solidFill>
                  <a:srgbClr val="FF0000"/>
                </a:solidFill>
                <a:latin typeface="Georgia"/>
                <a:cs typeface="Georgia"/>
              </a:rPr>
              <a:t>e.g. A</a:t>
            </a:r>
            <a:r>
              <a:rPr lang="en-US" sz="1400" b="1" i="1" dirty="0" smtClean="0">
                <a:solidFill>
                  <a:srgbClr val="FF0000"/>
                </a:solidFill>
                <a:latin typeface="Georgia"/>
                <a:cs typeface="Georgia"/>
              </a:rPr>
              <a:t>C</a:t>
            </a:r>
            <a:r>
              <a:rPr lang="en-US" sz="1400" dirty="0" smtClean="0">
                <a:solidFill>
                  <a:srgbClr val="FF0000"/>
                </a:solidFill>
                <a:latin typeface="Georgia"/>
                <a:cs typeface="Georgia"/>
              </a:rPr>
              <a:t>D </a:t>
            </a:r>
            <a:endParaRPr lang="en-US" sz="1400" dirty="0">
              <a:solidFill>
                <a:srgbClr val="FF0000"/>
              </a:solidFill>
              <a:latin typeface="Georgia"/>
              <a:cs typeface="Georgia"/>
            </a:endParaRPr>
          </a:p>
        </p:txBody>
      </p:sp>
      <p:cxnSp>
        <p:nvCxnSpPr>
          <p:cNvPr id="10" name="Straight Connector 9"/>
          <p:cNvCxnSpPr/>
          <p:nvPr/>
        </p:nvCxnSpPr>
        <p:spPr>
          <a:xfrm flipH="1" flipV="1">
            <a:off x="3809906" y="5909203"/>
            <a:ext cx="312057" cy="133457"/>
          </a:xfrm>
          <a:prstGeom prst="line">
            <a:avLst/>
          </a:prstGeom>
          <a:ln w="28575" cmpd="sng">
            <a:solidFill>
              <a:srgbClr val="FF0000"/>
            </a:solidFill>
            <a:tailEnd type="triangle" w="lg"/>
          </a:ln>
        </p:spPr>
        <p:style>
          <a:lnRef idx="1">
            <a:schemeClr val="dk1"/>
          </a:lnRef>
          <a:fillRef idx="0">
            <a:schemeClr val="dk1"/>
          </a:fillRef>
          <a:effectRef idx="0">
            <a:schemeClr val="dk1"/>
          </a:effectRef>
          <a:fontRef idx="minor">
            <a:schemeClr val="tx1"/>
          </a:fontRef>
        </p:style>
      </p:cxnSp>
      <p:sp>
        <p:nvSpPr>
          <p:cNvPr id="11" name="TextBox 10"/>
          <p:cNvSpPr txBox="1"/>
          <p:nvPr/>
        </p:nvSpPr>
        <p:spPr>
          <a:xfrm>
            <a:off x="4155887" y="5962431"/>
            <a:ext cx="845103" cy="307777"/>
          </a:xfrm>
          <a:prstGeom prst="rect">
            <a:avLst/>
          </a:prstGeom>
          <a:ln>
            <a:solidFill>
              <a:srgbClr val="FF0000"/>
            </a:solidFill>
          </a:ln>
        </p:spPr>
        <p:style>
          <a:lnRef idx="2">
            <a:schemeClr val="dk1"/>
          </a:lnRef>
          <a:fillRef idx="1">
            <a:schemeClr val="lt1"/>
          </a:fillRef>
          <a:effectRef idx="0">
            <a:schemeClr val="dk1"/>
          </a:effectRef>
          <a:fontRef idx="minor">
            <a:schemeClr val="dk1"/>
          </a:fontRef>
        </p:style>
        <p:txBody>
          <a:bodyPr wrap="none" rtlCol="0">
            <a:spAutoFit/>
          </a:bodyPr>
          <a:lstStyle/>
          <a:p>
            <a:r>
              <a:rPr lang="en-US" sz="1400" dirty="0" err="1" smtClean="0">
                <a:solidFill>
                  <a:srgbClr val="FF0000"/>
                </a:solidFill>
                <a:latin typeface="Georgia"/>
                <a:cs typeface="Georgia"/>
              </a:rPr>
              <a:t>e.g.A</a:t>
            </a:r>
            <a:r>
              <a:rPr lang="en-US" sz="1400" b="1" i="1" dirty="0" err="1" smtClean="0">
                <a:solidFill>
                  <a:srgbClr val="FF0000"/>
                </a:solidFill>
                <a:latin typeface="Georgia"/>
                <a:cs typeface="Georgia"/>
              </a:rPr>
              <a:t>D</a:t>
            </a:r>
            <a:r>
              <a:rPr lang="en-US" sz="1400" dirty="0" err="1" smtClean="0">
                <a:solidFill>
                  <a:srgbClr val="FF0000"/>
                </a:solidFill>
                <a:latin typeface="Georgia"/>
                <a:cs typeface="Georgia"/>
              </a:rPr>
              <a:t>E</a:t>
            </a:r>
            <a:endParaRPr lang="en-US" sz="1400" dirty="0">
              <a:solidFill>
                <a:srgbClr val="FF0000"/>
              </a:solidFill>
              <a:latin typeface="Georgia"/>
              <a:cs typeface="Georgia"/>
            </a:endParaRPr>
          </a:p>
        </p:txBody>
      </p:sp>
      <p:cxnSp>
        <p:nvCxnSpPr>
          <p:cNvPr id="16" name="Straight Connector 15"/>
          <p:cNvCxnSpPr/>
          <p:nvPr/>
        </p:nvCxnSpPr>
        <p:spPr>
          <a:xfrm>
            <a:off x="1024688" y="3321164"/>
            <a:ext cx="220274" cy="403868"/>
          </a:xfrm>
          <a:prstGeom prst="line">
            <a:avLst/>
          </a:prstGeom>
          <a:ln w="28575" cmpd="sng">
            <a:solidFill>
              <a:srgbClr val="FF0000"/>
            </a:solidFill>
            <a:tailEnd type="triangle" w="lg"/>
          </a:ln>
        </p:spPr>
        <p:style>
          <a:lnRef idx="1">
            <a:schemeClr val="dk1"/>
          </a:lnRef>
          <a:fillRef idx="0">
            <a:schemeClr val="dk1"/>
          </a:fillRef>
          <a:effectRef idx="0">
            <a:schemeClr val="dk1"/>
          </a:effectRef>
          <a:fontRef idx="minor">
            <a:schemeClr val="tx1"/>
          </a:fontRef>
        </p:style>
      </p:cxnSp>
      <p:sp>
        <p:nvSpPr>
          <p:cNvPr id="17" name="TextBox 16"/>
          <p:cNvSpPr txBox="1"/>
          <p:nvPr/>
        </p:nvSpPr>
        <p:spPr>
          <a:xfrm>
            <a:off x="377659" y="2574192"/>
            <a:ext cx="1111109" cy="738664"/>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smtClean="0">
                <a:solidFill>
                  <a:srgbClr val="FF0000"/>
                </a:solidFill>
                <a:latin typeface="Georgia"/>
                <a:cs typeface="Georgia"/>
              </a:rPr>
              <a:t>Latency of the 2</a:t>
            </a:r>
            <a:r>
              <a:rPr lang="en-US" sz="1400" baseline="30000" dirty="0" smtClean="0">
                <a:solidFill>
                  <a:srgbClr val="FF0000"/>
                </a:solidFill>
                <a:latin typeface="Georgia"/>
                <a:cs typeface="Georgia"/>
              </a:rPr>
              <a:t>nd</a:t>
            </a:r>
            <a:r>
              <a:rPr lang="en-US" sz="1400" dirty="0" smtClean="0">
                <a:solidFill>
                  <a:srgbClr val="FF0000"/>
                </a:solidFill>
                <a:latin typeface="Georgia"/>
                <a:cs typeface="Georgia"/>
              </a:rPr>
              <a:t> response</a:t>
            </a:r>
            <a:endParaRPr lang="en-US" sz="1400" dirty="0">
              <a:solidFill>
                <a:srgbClr val="FF0000"/>
              </a:solidFill>
              <a:latin typeface="Georgia"/>
              <a:cs typeface="Georgia"/>
            </a:endParaRPr>
          </a:p>
        </p:txBody>
      </p:sp>
    </p:spTree>
    <p:extLst>
      <p:ext uri="{BB962C8B-B14F-4D97-AF65-F5344CB8AC3E}">
        <p14:creationId xmlns:p14="http://schemas.microsoft.com/office/powerpoint/2010/main" val="3043726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Serial Order Learning</a:t>
            </a:r>
            <a:endParaRPr lang="en-US" sz="4000" dirty="0">
              <a:latin typeface="Georgia"/>
              <a:cs typeface="Georgia"/>
            </a:endParaRPr>
          </a:p>
        </p:txBody>
      </p:sp>
      <p:sp>
        <p:nvSpPr>
          <p:cNvPr id="3" name="TextBox 2"/>
          <p:cNvSpPr txBox="1"/>
          <p:nvPr/>
        </p:nvSpPr>
        <p:spPr>
          <a:xfrm>
            <a:off x="1488768" y="1826016"/>
            <a:ext cx="6506909" cy="400110"/>
          </a:xfrm>
          <a:prstGeom prst="rect">
            <a:avLst/>
          </a:prstGeom>
          <a:noFill/>
        </p:spPr>
        <p:txBody>
          <a:bodyPr wrap="none" rtlCol="0">
            <a:spAutoFit/>
          </a:bodyPr>
          <a:lstStyle/>
          <a:p>
            <a:r>
              <a:rPr lang="en-US" sz="2000" dirty="0" smtClean="0">
                <a:latin typeface="Georgia"/>
                <a:cs typeface="Georgia"/>
              </a:rPr>
              <a:t>Even further evidence for serial-representation learning</a:t>
            </a:r>
            <a:endParaRPr lang="en-US" sz="2000" dirty="0">
              <a:latin typeface="Georgia"/>
              <a:cs typeface="Georgia"/>
            </a:endParaRPr>
          </a:p>
        </p:txBody>
      </p:sp>
      <p:pic>
        <p:nvPicPr>
          <p:cNvPr id="1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7685" y="2428542"/>
            <a:ext cx="6309360" cy="39134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4" name="Straight Connector 13"/>
          <p:cNvCxnSpPr/>
          <p:nvPr/>
        </p:nvCxnSpPr>
        <p:spPr>
          <a:xfrm flipV="1">
            <a:off x="1671320" y="5956300"/>
            <a:ext cx="424180" cy="147320"/>
          </a:xfrm>
          <a:prstGeom prst="line">
            <a:avLst/>
          </a:prstGeom>
          <a:ln w="28575" cmpd="sng">
            <a:solidFill>
              <a:srgbClr val="FF0000"/>
            </a:solidFill>
            <a:tailEnd type="triangle" w="lg"/>
          </a:ln>
        </p:spPr>
        <p:style>
          <a:lnRef idx="1">
            <a:schemeClr val="dk1"/>
          </a:lnRef>
          <a:fillRef idx="0">
            <a:schemeClr val="dk1"/>
          </a:fillRef>
          <a:effectRef idx="0">
            <a:schemeClr val="dk1"/>
          </a:effectRef>
          <a:fontRef idx="minor">
            <a:schemeClr val="tx1"/>
          </a:fontRef>
        </p:style>
      </p:cxnSp>
      <p:sp>
        <p:nvSpPr>
          <p:cNvPr id="15" name="TextBox 14"/>
          <p:cNvSpPr txBox="1"/>
          <p:nvPr/>
        </p:nvSpPr>
        <p:spPr>
          <a:xfrm>
            <a:off x="798139" y="6116320"/>
            <a:ext cx="898003" cy="307777"/>
          </a:xfrm>
          <a:prstGeom prst="rect">
            <a:avLst/>
          </a:prstGeom>
          <a:ln>
            <a:solidFill>
              <a:srgbClr val="FF0000"/>
            </a:solidFill>
          </a:ln>
        </p:spPr>
        <p:style>
          <a:lnRef idx="2">
            <a:schemeClr val="dk1"/>
          </a:lnRef>
          <a:fillRef idx="1">
            <a:schemeClr val="lt1"/>
          </a:fillRef>
          <a:effectRef idx="0">
            <a:schemeClr val="dk1"/>
          </a:effectRef>
          <a:fontRef idx="minor">
            <a:schemeClr val="dk1"/>
          </a:fontRef>
        </p:style>
        <p:txBody>
          <a:bodyPr wrap="none" rtlCol="0">
            <a:spAutoFit/>
          </a:bodyPr>
          <a:lstStyle/>
          <a:p>
            <a:r>
              <a:rPr lang="en-US" sz="1400" dirty="0" smtClean="0">
                <a:solidFill>
                  <a:srgbClr val="FF0000"/>
                </a:solidFill>
                <a:latin typeface="Georgia"/>
                <a:cs typeface="Georgia"/>
              </a:rPr>
              <a:t>e.g. ABC </a:t>
            </a:r>
            <a:endParaRPr lang="en-US" sz="1400" dirty="0">
              <a:solidFill>
                <a:srgbClr val="FF0000"/>
              </a:solidFill>
              <a:latin typeface="Georgia"/>
              <a:cs typeface="Georgia"/>
            </a:endParaRPr>
          </a:p>
        </p:txBody>
      </p:sp>
      <p:cxnSp>
        <p:nvCxnSpPr>
          <p:cNvPr id="8" name="Straight Connector 7"/>
          <p:cNvCxnSpPr/>
          <p:nvPr/>
        </p:nvCxnSpPr>
        <p:spPr>
          <a:xfrm flipH="1" flipV="1">
            <a:off x="3035298" y="5947059"/>
            <a:ext cx="713015" cy="441960"/>
          </a:xfrm>
          <a:prstGeom prst="line">
            <a:avLst/>
          </a:prstGeom>
          <a:ln w="28575" cmpd="sng">
            <a:solidFill>
              <a:srgbClr val="FF0000"/>
            </a:solidFill>
            <a:tailEnd type="triangle" w="lg"/>
          </a:ln>
        </p:spPr>
        <p:style>
          <a:lnRef idx="1">
            <a:schemeClr val="dk1"/>
          </a:lnRef>
          <a:fillRef idx="0">
            <a:schemeClr val="dk1"/>
          </a:fillRef>
          <a:effectRef idx="0">
            <a:schemeClr val="dk1"/>
          </a:effectRef>
          <a:fontRef idx="minor">
            <a:schemeClr val="tx1"/>
          </a:fontRef>
        </p:style>
      </p:cxnSp>
      <p:sp>
        <p:nvSpPr>
          <p:cNvPr id="9" name="TextBox 8"/>
          <p:cNvSpPr txBox="1"/>
          <p:nvPr/>
        </p:nvSpPr>
        <p:spPr>
          <a:xfrm>
            <a:off x="3748313" y="6390545"/>
            <a:ext cx="915635" cy="307777"/>
          </a:xfrm>
          <a:prstGeom prst="rect">
            <a:avLst/>
          </a:prstGeom>
          <a:ln>
            <a:solidFill>
              <a:srgbClr val="FF0000"/>
            </a:solidFill>
          </a:ln>
        </p:spPr>
        <p:style>
          <a:lnRef idx="2">
            <a:schemeClr val="dk1"/>
          </a:lnRef>
          <a:fillRef idx="1">
            <a:schemeClr val="lt1"/>
          </a:fillRef>
          <a:effectRef idx="0">
            <a:schemeClr val="dk1"/>
          </a:effectRef>
          <a:fontRef idx="minor">
            <a:schemeClr val="dk1"/>
          </a:fontRef>
        </p:style>
        <p:txBody>
          <a:bodyPr wrap="none" rtlCol="0">
            <a:spAutoFit/>
          </a:bodyPr>
          <a:lstStyle/>
          <a:p>
            <a:r>
              <a:rPr lang="en-US" sz="1400" dirty="0" smtClean="0">
                <a:solidFill>
                  <a:srgbClr val="FF0000"/>
                </a:solidFill>
                <a:latin typeface="Georgia"/>
                <a:cs typeface="Georgia"/>
              </a:rPr>
              <a:t>e.g. ACD </a:t>
            </a:r>
            <a:endParaRPr lang="en-US" sz="1400" dirty="0">
              <a:solidFill>
                <a:srgbClr val="FF0000"/>
              </a:solidFill>
              <a:latin typeface="Georgia"/>
              <a:cs typeface="Georgia"/>
            </a:endParaRPr>
          </a:p>
        </p:txBody>
      </p:sp>
      <p:cxnSp>
        <p:nvCxnSpPr>
          <p:cNvPr id="10" name="Straight Connector 9"/>
          <p:cNvCxnSpPr/>
          <p:nvPr/>
        </p:nvCxnSpPr>
        <p:spPr>
          <a:xfrm flipH="1" flipV="1">
            <a:off x="3809906" y="5909203"/>
            <a:ext cx="312057" cy="133457"/>
          </a:xfrm>
          <a:prstGeom prst="line">
            <a:avLst/>
          </a:prstGeom>
          <a:ln w="28575" cmpd="sng">
            <a:solidFill>
              <a:srgbClr val="FF0000"/>
            </a:solidFill>
            <a:tailEnd type="triangle" w="lg"/>
          </a:ln>
        </p:spPr>
        <p:style>
          <a:lnRef idx="1">
            <a:schemeClr val="dk1"/>
          </a:lnRef>
          <a:fillRef idx="0">
            <a:schemeClr val="dk1"/>
          </a:fillRef>
          <a:effectRef idx="0">
            <a:schemeClr val="dk1"/>
          </a:effectRef>
          <a:fontRef idx="minor">
            <a:schemeClr val="tx1"/>
          </a:fontRef>
        </p:style>
      </p:cxnSp>
      <p:sp>
        <p:nvSpPr>
          <p:cNvPr id="11" name="TextBox 10"/>
          <p:cNvSpPr txBox="1"/>
          <p:nvPr/>
        </p:nvSpPr>
        <p:spPr>
          <a:xfrm>
            <a:off x="4155887" y="5962431"/>
            <a:ext cx="830677" cy="307777"/>
          </a:xfrm>
          <a:prstGeom prst="rect">
            <a:avLst/>
          </a:prstGeom>
          <a:ln>
            <a:solidFill>
              <a:srgbClr val="FF0000"/>
            </a:solidFill>
          </a:ln>
        </p:spPr>
        <p:style>
          <a:lnRef idx="2">
            <a:schemeClr val="dk1"/>
          </a:lnRef>
          <a:fillRef idx="1">
            <a:schemeClr val="lt1"/>
          </a:fillRef>
          <a:effectRef idx="0">
            <a:schemeClr val="dk1"/>
          </a:effectRef>
          <a:fontRef idx="minor">
            <a:schemeClr val="dk1"/>
          </a:fontRef>
        </p:style>
        <p:txBody>
          <a:bodyPr wrap="none" rtlCol="0">
            <a:spAutoFit/>
          </a:bodyPr>
          <a:lstStyle/>
          <a:p>
            <a:r>
              <a:rPr lang="en-US" sz="1400" dirty="0" err="1" smtClean="0">
                <a:solidFill>
                  <a:srgbClr val="FF0000"/>
                </a:solidFill>
                <a:latin typeface="Georgia"/>
                <a:cs typeface="Georgia"/>
              </a:rPr>
              <a:t>e.g.ADE</a:t>
            </a:r>
            <a:endParaRPr lang="en-US" sz="1400" dirty="0">
              <a:solidFill>
                <a:srgbClr val="FF0000"/>
              </a:solidFill>
              <a:latin typeface="Georgia"/>
              <a:cs typeface="Georgia"/>
            </a:endParaRPr>
          </a:p>
        </p:txBody>
      </p:sp>
      <p:sp>
        <p:nvSpPr>
          <p:cNvPr id="13" name="TextBox 12"/>
          <p:cNvSpPr txBox="1"/>
          <p:nvPr/>
        </p:nvSpPr>
        <p:spPr>
          <a:xfrm>
            <a:off x="7615576" y="2635991"/>
            <a:ext cx="1423921" cy="1785104"/>
          </a:xfrm>
          <a:prstGeom prst="rect">
            <a:avLst/>
          </a:prstGeom>
          <a:noFill/>
        </p:spPr>
        <p:txBody>
          <a:bodyPr wrap="square" rtlCol="0">
            <a:spAutoFit/>
          </a:bodyPr>
          <a:lstStyle/>
          <a:p>
            <a:r>
              <a:rPr lang="en-US" sz="1400" dirty="0" smtClean="0">
                <a:solidFill>
                  <a:srgbClr val="FF0000"/>
                </a:solidFill>
                <a:latin typeface="Georgia"/>
                <a:cs typeface="Georgia"/>
              </a:rPr>
              <a:t>*</a:t>
            </a:r>
            <a:r>
              <a:rPr lang="en-US" sz="1200" dirty="0" smtClean="0">
                <a:solidFill>
                  <a:srgbClr val="FF0000"/>
                </a:solidFill>
                <a:latin typeface="Georgia"/>
                <a:cs typeface="Georgia"/>
              </a:rPr>
              <a:t>This suggests that monkeys and humans formed a mental representation of the sequence and rehearsed this sequence during the test.</a:t>
            </a:r>
            <a:endParaRPr lang="en-US" sz="1400" dirty="0">
              <a:solidFill>
                <a:srgbClr val="FF0000"/>
              </a:solidFill>
              <a:latin typeface="Georgia"/>
              <a:cs typeface="Georgia"/>
            </a:endParaRPr>
          </a:p>
        </p:txBody>
      </p:sp>
      <p:cxnSp>
        <p:nvCxnSpPr>
          <p:cNvPr id="16" name="Straight Connector 15"/>
          <p:cNvCxnSpPr/>
          <p:nvPr/>
        </p:nvCxnSpPr>
        <p:spPr>
          <a:xfrm>
            <a:off x="1024688" y="3321164"/>
            <a:ext cx="220274" cy="403868"/>
          </a:xfrm>
          <a:prstGeom prst="line">
            <a:avLst/>
          </a:prstGeom>
          <a:ln w="28575" cmpd="sng">
            <a:solidFill>
              <a:srgbClr val="FF0000"/>
            </a:solidFill>
            <a:tailEnd type="triangle" w="lg"/>
          </a:ln>
        </p:spPr>
        <p:style>
          <a:lnRef idx="1">
            <a:schemeClr val="dk1"/>
          </a:lnRef>
          <a:fillRef idx="0">
            <a:schemeClr val="dk1"/>
          </a:fillRef>
          <a:effectRef idx="0">
            <a:schemeClr val="dk1"/>
          </a:effectRef>
          <a:fontRef idx="minor">
            <a:schemeClr val="tx1"/>
          </a:fontRef>
        </p:style>
      </p:cxnSp>
      <p:sp>
        <p:nvSpPr>
          <p:cNvPr id="17" name="TextBox 16"/>
          <p:cNvSpPr txBox="1"/>
          <p:nvPr/>
        </p:nvSpPr>
        <p:spPr>
          <a:xfrm>
            <a:off x="377659" y="2574192"/>
            <a:ext cx="1111109" cy="738664"/>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smtClean="0">
                <a:solidFill>
                  <a:srgbClr val="FF0000"/>
                </a:solidFill>
                <a:latin typeface="Georgia"/>
                <a:cs typeface="Georgia"/>
              </a:rPr>
              <a:t>Latency of the 2</a:t>
            </a:r>
            <a:r>
              <a:rPr lang="en-US" sz="1400" baseline="30000" dirty="0" smtClean="0">
                <a:solidFill>
                  <a:srgbClr val="FF0000"/>
                </a:solidFill>
                <a:latin typeface="Georgia"/>
                <a:cs typeface="Georgia"/>
              </a:rPr>
              <a:t>nd</a:t>
            </a:r>
            <a:r>
              <a:rPr lang="en-US" sz="1400" dirty="0" smtClean="0">
                <a:solidFill>
                  <a:srgbClr val="FF0000"/>
                </a:solidFill>
                <a:latin typeface="Georgia"/>
                <a:cs typeface="Georgia"/>
              </a:rPr>
              <a:t> response</a:t>
            </a:r>
            <a:endParaRPr lang="en-US" sz="1400" dirty="0">
              <a:solidFill>
                <a:srgbClr val="FF0000"/>
              </a:solidFill>
              <a:latin typeface="Georgia"/>
              <a:cs typeface="Georgia"/>
            </a:endParaRPr>
          </a:p>
        </p:txBody>
      </p:sp>
    </p:spTree>
    <p:extLst>
      <p:ext uri="{BB962C8B-B14F-4D97-AF65-F5344CB8AC3E}">
        <p14:creationId xmlns:p14="http://schemas.microsoft.com/office/powerpoint/2010/main" val="15911686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Categorization Learning</a:t>
            </a:r>
            <a:endParaRPr lang="en-US" sz="4000" dirty="0">
              <a:latin typeface="Georgia"/>
              <a:cs typeface="Georgia"/>
            </a:endParaRPr>
          </a:p>
        </p:txBody>
      </p:sp>
      <p:pic>
        <p:nvPicPr>
          <p:cNvPr id="1026" name="Picture 2" descr="Image result for new england scene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790022"/>
            <a:ext cx="2347166" cy="119803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new england scene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111642"/>
            <a:ext cx="2347166" cy="156477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new england scener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1060" y="1791768"/>
            <a:ext cx="2221865" cy="120256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new england scener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30783" y="4809552"/>
            <a:ext cx="2678090" cy="197509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mage result for new england scener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91060" y="3119556"/>
            <a:ext cx="2291533" cy="1566409"/>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result for new england scenery"/>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52848" y="4809552"/>
            <a:ext cx="2636847" cy="1975091"/>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Image result for open field"/>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99619" y="1791769"/>
            <a:ext cx="1917067" cy="1196286"/>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Image result for open field"/>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46287" y="3127386"/>
            <a:ext cx="2807430" cy="15791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48026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Categorization Learning</a:t>
            </a:r>
            <a:endParaRPr lang="en-US" sz="4000" dirty="0">
              <a:latin typeface="Georgia"/>
              <a:cs typeface="Georgia"/>
            </a:endParaRPr>
          </a:p>
        </p:txBody>
      </p:sp>
      <p:pic>
        <p:nvPicPr>
          <p:cNvPr id="1026" name="Picture 2" descr="Image result for new england scene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790022"/>
            <a:ext cx="2347166" cy="1198033"/>
          </a:xfrm>
          <a:prstGeom prst="rect">
            <a:avLst/>
          </a:prstGeom>
          <a:noFill/>
          <a:ln w="57150">
            <a:solidFill>
              <a:srgbClr val="FF0000"/>
            </a:solidFill>
          </a:ln>
          <a:extLst>
            <a:ext uri="{909E8E84-426E-40DD-AFC4-6F175D3DCCD1}">
              <a14:hiddenFill xmlns:a14="http://schemas.microsoft.com/office/drawing/2010/main">
                <a:solidFill>
                  <a:srgbClr val="FFFFFF"/>
                </a:solidFill>
              </a14:hiddenFill>
            </a:ext>
          </a:extLst>
        </p:spPr>
      </p:pic>
      <p:pic>
        <p:nvPicPr>
          <p:cNvPr id="1030" name="Picture 6" descr="Image result for new england scene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111642"/>
            <a:ext cx="2347166" cy="156477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new england scener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1060" y="1791768"/>
            <a:ext cx="2221865" cy="120256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new england scener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30783" y="4809552"/>
            <a:ext cx="2678090" cy="1975091"/>
          </a:xfrm>
          <a:prstGeom prst="rect">
            <a:avLst/>
          </a:prstGeom>
          <a:noFill/>
          <a:ln w="57150">
            <a:solidFill>
              <a:srgbClr val="FF0000"/>
            </a:solidFill>
          </a:ln>
          <a:extLst>
            <a:ext uri="{909E8E84-426E-40DD-AFC4-6F175D3DCCD1}">
              <a14:hiddenFill xmlns:a14="http://schemas.microsoft.com/office/drawing/2010/main">
                <a:solidFill>
                  <a:srgbClr val="FFFFFF"/>
                </a:solidFill>
              </a14:hiddenFill>
            </a:ext>
          </a:extLst>
        </p:spPr>
      </p:pic>
      <p:pic>
        <p:nvPicPr>
          <p:cNvPr id="1036" name="Picture 12" descr="Image result for new england scener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91060" y="3119556"/>
            <a:ext cx="2291533" cy="1566409"/>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result for new england scenery"/>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52848" y="4809552"/>
            <a:ext cx="2636847" cy="1975091"/>
          </a:xfrm>
          <a:prstGeom prst="rect">
            <a:avLst/>
          </a:prstGeom>
          <a:noFill/>
          <a:ln w="57150">
            <a:solidFill>
              <a:srgbClr val="FF0000"/>
            </a:solidFill>
          </a:ln>
          <a:extLst>
            <a:ext uri="{909E8E84-426E-40DD-AFC4-6F175D3DCCD1}">
              <a14:hiddenFill xmlns:a14="http://schemas.microsoft.com/office/drawing/2010/main">
                <a:solidFill>
                  <a:srgbClr val="FFFFFF"/>
                </a:solidFill>
              </a14:hiddenFill>
            </a:ext>
          </a:extLst>
        </p:spPr>
      </p:pic>
      <p:pic>
        <p:nvPicPr>
          <p:cNvPr id="1042" name="Picture 18" descr="Image result for open field"/>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99619" y="1791769"/>
            <a:ext cx="1917067" cy="1196286"/>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Image result for open field"/>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46287" y="3127386"/>
            <a:ext cx="2807430" cy="1579179"/>
          </a:xfrm>
          <a:prstGeom prst="rect">
            <a:avLst/>
          </a:prstGeom>
          <a:noFill/>
          <a:ln w="57150">
            <a:solidFill>
              <a:srgbClr val="FF0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47335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Categorization Learning</a:t>
            </a:r>
            <a:endParaRPr lang="en-US" sz="4000" dirty="0">
              <a:latin typeface="Georgia"/>
              <a:cs typeface="Georgia"/>
            </a:endParaRPr>
          </a:p>
        </p:txBody>
      </p:sp>
      <p:sp>
        <p:nvSpPr>
          <p:cNvPr id="11" name="TextBox 10"/>
          <p:cNvSpPr txBox="1"/>
          <p:nvPr/>
        </p:nvSpPr>
        <p:spPr>
          <a:xfrm>
            <a:off x="174786" y="1892721"/>
            <a:ext cx="8794427" cy="1323439"/>
          </a:xfrm>
          <a:prstGeom prst="rect">
            <a:avLst/>
          </a:prstGeom>
          <a:noFill/>
        </p:spPr>
        <p:txBody>
          <a:bodyPr wrap="square" rtlCol="0">
            <a:spAutoFit/>
          </a:bodyPr>
          <a:lstStyle/>
          <a:p>
            <a:pPr algn="ctr"/>
            <a:r>
              <a:rPr lang="en-US" sz="2000" dirty="0" smtClean="0">
                <a:latin typeface="Georgia"/>
                <a:cs typeface="Georgia"/>
              </a:rPr>
              <a:t>Herrnstein et al. (1976) showed pigeons up to 700 pictures over many sessions. Roughly half of the pictures contained trees, and those were the ones that were reinforced for pecking. All of the pictures were repeated at least once throughout the experiment.</a:t>
            </a:r>
            <a:endParaRPr lang="en-US" sz="2000" dirty="0">
              <a:latin typeface="Georgia"/>
              <a:cs typeface="Georgia"/>
            </a:endParaRPr>
          </a:p>
        </p:txBody>
      </p:sp>
    </p:spTree>
    <p:extLst>
      <p:ext uri="{BB962C8B-B14F-4D97-AF65-F5344CB8AC3E}">
        <p14:creationId xmlns:p14="http://schemas.microsoft.com/office/powerpoint/2010/main" val="25185703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Categorization Learning</a:t>
            </a:r>
            <a:endParaRPr lang="en-US" sz="4000" dirty="0">
              <a:latin typeface="Georgia"/>
              <a:cs typeface="Georgia"/>
            </a:endParaRPr>
          </a:p>
        </p:txBody>
      </p:sp>
      <p:sp>
        <p:nvSpPr>
          <p:cNvPr id="11" name="TextBox 10"/>
          <p:cNvSpPr txBox="1"/>
          <p:nvPr/>
        </p:nvSpPr>
        <p:spPr>
          <a:xfrm>
            <a:off x="174786" y="1892721"/>
            <a:ext cx="8794427" cy="2246769"/>
          </a:xfrm>
          <a:prstGeom prst="rect">
            <a:avLst/>
          </a:prstGeom>
          <a:noFill/>
        </p:spPr>
        <p:txBody>
          <a:bodyPr wrap="square" rtlCol="0">
            <a:spAutoFit/>
          </a:bodyPr>
          <a:lstStyle/>
          <a:p>
            <a:pPr algn="ctr"/>
            <a:r>
              <a:rPr lang="en-US" sz="2000" dirty="0" smtClean="0">
                <a:latin typeface="Georgia"/>
                <a:cs typeface="Georgia"/>
              </a:rPr>
              <a:t>Herrnstein et al. (1976) showed pigeons up to 700 pictures over many sessions. Roughly half of the pictures contained trees, and those were the ones that were reinforced for pecking. All of the pictures were repeated at least once throughout the experiment.</a:t>
            </a:r>
          </a:p>
          <a:p>
            <a:pPr algn="ctr"/>
            <a:endParaRPr lang="en-US" sz="2000" dirty="0">
              <a:latin typeface="Georgia"/>
              <a:cs typeface="Georgia"/>
            </a:endParaRPr>
          </a:p>
          <a:p>
            <a:pPr algn="ctr"/>
            <a:r>
              <a:rPr lang="en-US" sz="2000" dirty="0" smtClean="0">
                <a:latin typeface="Georgia"/>
                <a:cs typeface="Georgia"/>
              </a:rPr>
              <a:t>Pigeons pecked with a high degree of accuracy. Does this demonstrate that they were capable of forming a mental category of trees?</a:t>
            </a:r>
            <a:endParaRPr lang="en-US" sz="2000" dirty="0">
              <a:latin typeface="Georgia"/>
              <a:cs typeface="Georgia"/>
            </a:endParaRPr>
          </a:p>
        </p:txBody>
      </p:sp>
    </p:spTree>
    <p:extLst>
      <p:ext uri="{BB962C8B-B14F-4D97-AF65-F5344CB8AC3E}">
        <p14:creationId xmlns:p14="http://schemas.microsoft.com/office/powerpoint/2010/main" val="39729728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Categorization Learning</a:t>
            </a:r>
            <a:endParaRPr lang="en-US" sz="4000" dirty="0">
              <a:latin typeface="Georgia"/>
              <a:cs typeface="Georgia"/>
            </a:endParaRPr>
          </a:p>
        </p:txBody>
      </p:sp>
      <p:sp>
        <p:nvSpPr>
          <p:cNvPr id="11" name="TextBox 10"/>
          <p:cNvSpPr txBox="1"/>
          <p:nvPr/>
        </p:nvSpPr>
        <p:spPr>
          <a:xfrm>
            <a:off x="174786" y="1892721"/>
            <a:ext cx="8794427" cy="3477875"/>
          </a:xfrm>
          <a:prstGeom prst="rect">
            <a:avLst/>
          </a:prstGeom>
          <a:noFill/>
        </p:spPr>
        <p:txBody>
          <a:bodyPr wrap="square" rtlCol="0">
            <a:spAutoFit/>
          </a:bodyPr>
          <a:lstStyle/>
          <a:p>
            <a:pPr algn="ctr"/>
            <a:r>
              <a:rPr lang="en-US" sz="2000" dirty="0" smtClean="0">
                <a:latin typeface="Georgia"/>
                <a:cs typeface="Georgia"/>
              </a:rPr>
              <a:t>Herrnstein et al. (1976) showed pigeons up to 700 pictures over many sessions. Roughly half of the pictures contained trees, and those were the ones that were reinforced for pecking. All of the pictures were repeated at least once throughout the experiment.</a:t>
            </a:r>
          </a:p>
          <a:p>
            <a:pPr algn="ctr"/>
            <a:endParaRPr lang="en-US" sz="2000" dirty="0">
              <a:latin typeface="Georgia"/>
              <a:cs typeface="Georgia"/>
            </a:endParaRPr>
          </a:p>
          <a:p>
            <a:pPr algn="ctr"/>
            <a:r>
              <a:rPr lang="en-US" sz="2000" dirty="0" smtClean="0">
                <a:latin typeface="Georgia"/>
                <a:cs typeface="Georgia"/>
              </a:rPr>
              <a:t>Pigeons pecked with a high degree of accuracy. Does this demonstrate that they were capable of forming a mental category of trees?</a:t>
            </a:r>
          </a:p>
          <a:p>
            <a:pPr algn="ctr"/>
            <a:endParaRPr lang="en-US" sz="2000" dirty="0">
              <a:latin typeface="Georgia"/>
              <a:cs typeface="Georgia"/>
            </a:endParaRPr>
          </a:p>
          <a:p>
            <a:pPr algn="ctr"/>
            <a:r>
              <a:rPr lang="en-US" sz="2000" dirty="0" smtClean="0">
                <a:latin typeface="Georgia"/>
                <a:cs typeface="Georgia"/>
              </a:rPr>
              <a:t>No. They could have simply memorized which pictures resulted in reinforcement and which ones did not, without paying attention to the presence or absence of trees.</a:t>
            </a:r>
            <a:endParaRPr lang="en-US" sz="2000" dirty="0">
              <a:latin typeface="Georgia"/>
              <a:cs typeface="Georgia"/>
            </a:endParaRPr>
          </a:p>
        </p:txBody>
      </p:sp>
    </p:spTree>
    <p:extLst>
      <p:ext uri="{BB962C8B-B14F-4D97-AF65-F5344CB8AC3E}">
        <p14:creationId xmlns:p14="http://schemas.microsoft.com/office/powerpoint/2010/main" val="398115578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Categorization Learning</a:t>
            </a:r>
            <a:endParaRPr lang="en-US" sz="4000" dirty="0">
              <a:latin typeface="Georgia"/>
              <a:cs typeface="Georgia"/>
            </a:endParaRPr>
          </a:p>
        </p:txBody>
      </p:sp>
      <p:sp>
        <p:nvSpPr>
          <p:cNvPr id="11" name="TextBox 10"/>
          <p:cNvSpPr txBox="1"/>
          <p:nvPr/>
        </p:nvSpPr>
        <p:spPr>
          <a:xfrm>
            <a:off x="174786" y="1892721"/>
            <a:ext cx="8794427" cy="4093428"/>
          </a:xfrm>
          <a:prstGeom prst="rect">
            <a:avLst/>
          </a:prstGeom>
          <a:noFill/>
        </p:spPr>
        <p:txBody>
          <a:bodyPr wrap="square" rtlCol="0">
            <a:spAutoFit/>
          </a:bodyPr>
          <a:lstStyle/>
          <a:p>
            <a:pPr algn="ctr"/>
            <a:r>
              <a:rPr lang="en-US" sz="2000" dirty="0" smtClean="0">
                <a:latin typeface="Georgia"/>
                <a:cs typeface="Georgia"/>
              </a:rPr>
              <a:t>Herrnstein et al. (1976) showed pigeons up to 700 pictures over many sessions. Roughly half of the pictures contained trees, and those were the ones that were reinforced for pecking. All of the pictures were repeated at least once throughout the experiment.</a:t>
            </a:r>
          </a:p>
          <a:p>
            <a:pPr algn="ctr"/>
            <a:endParaRPr lang="en-US" sz="2000" dirty="0">
              <a:latin typeface="Georgia"/>
              <a:cs typeface="Georgia"/>
            </a:endParaRPr>
          </a:p>
          <a:p>
            <a:pPr algn="ctr"/>
            <a:r>
              <a:rPr lang="en-US" sz="2000" dirty="0" smtClean="0">
                <a:latin typeface="Georgia"/>
                <a:cs typeface="Georgia"/>
              </a:rPr>
              <a:t>Pigeons pecked with a high degree of accuracy. Does this demonstrate that they were capable of forming a mental category of trees?</a:t>
            </a:r>
          </a:p>
          <a:p>
            <a:pPr algn="ctr"/>
            <a:endParaRPr lang="en-US" sz="2000" dirty="0">
              <a:latin typeface="Georgia"/>
              <a:cs typeface="Georgia"/>
            </a:endParaRPr>
          </a:p>
          <a:p>
            <a:pPr algn="ctr"/>
            <a:r>
              <a:rPr lang="en-US" sz="2000" dirty="0" smtClean="0">
                <a:latin typeface="Georgia"/>
                <a:cs typeface="Georgia"/>
              </a:rPr>
              <a:t>No. They could have simply memorized which pictures resulted in reinforcement and which ones did not, without paying attention to the presence or absence of trees.</a:t>
            </a:r>
          </a:p>
          <a:p>
            <a:pPr algn="ctr"/>
            <a:endParaRPr lang="en-US" sz="2000" dirty="0">
              <a:latin typeface="Georgia"/>
              <a:cs typeface="Georgia"/>
            </a:endParaRPr>
          </a:p>
          <a:p>
            <a:pPr algn="ctr"/>
            <a:r>
              <a:rPr lang="en-US" sz="2000" dirty="0" smtClean="0">
                <a:latin typeface="Georgia"/>
                <a:cs typeface="Georgia"/>
              </a:rPr>
              <a:t>Need a </a:t>
            </a:r>
            <a:r>
              <a:rPr lang="en-US" sz="2000" b="1" dirty="0" smtClean="0">
                <a:latin typeface="Georgia"/>
                <a:cs typeface="Georgia"/>
              </a:rPr>
              <a:t>transfer test</a:t>
            </a:r>
            <a:r>
              <a:rPr lang="en-US" sz="2000" dirty="0" smtClean="0">
                <a:latin typeface="Georgia"/>
                <a:cs typeface="Georgia"/>
              </a:rPr>
              <a:t> in which never-before-seen images are presented.</a:t>
            </a:r>
            <a:endParaRPr lang="en-US" sz="2000" dirty="0">
              <a:latin typeface="Georgia"/>
              <a:cs typeface="Georgia"/>
            </a:endParaRPr>
          </a:p>
        </p:txBody>
      </p:sp>
    </p:spTree>
    <p:extLst>
      <p:ext uri="{BB962C8B-B14F-4D97-AF65-F5344CB8AC3E}">
        <p14:creationId xmlns:p14="http://schemas.microsoft.com/office/powerpoint/2010/main" val="30126596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Categorization Learning</a:t>
            </a:r>
            <a:endParaRPr lang="en-US" sz="4000" dirty="0">
              <a:latin typeface="Georgia"/>
              <a:cs typeface="Georgia"/>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533905"/>
            <a:ext cx="7515497" cy="5166904"/>
          </a:xfrm>
          <a:prstGeom prst="rect">
            <a:avLst/>
          </a:prstGeom>
        </p:spPr>
      </p:pic>
    </p:spTree>
    <p:extLst>
      <p:ext uri="{BB962C8B-B14F-4D97-AF65-F5344CB8AC3E}">
        <p14:creationId xmlns:p14="http://schemas.microsoft.com/office/powerpoint/2010/main" val="29143911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Categorization Learning</a:t>
            </a:r>
            <a:endParaRPr lang="en-US" sz="4000" dirty="0">
              <a:latin typeface="Georgia"/>
              <a:cs typeface="Georgia"/>
            </a:endParaRPr>
          </a:p>
        </p:txBody>
      </p:sp>
      <p:sp>
        <p:nvSpPr>
          <p:cNvPr id="4" name="Rectangle 3"/>
          <p:cNvSpPr/>
          <p:nvPr/>
        </p:nvSpPr>
        <p:spPr>
          <a:xfrm>
            <a:off x="2120537" y="3375232"/>
            <a:ext cx="5686697" cy="646331"/>
          </a:xfrm>
          <a:prstGeom prst="rect">
            <a:avLst/>
          </a:prstGeom>
        </p:spPr>
        <p:txBody>
          <a:bodyPr wrap="square">
            <a:spAutoFit/>
          </a:bodyPr>
          <a:lstStyle/>
          <a:p>
            <a:r>
              <a:rPr lang="en-US" dirty="0">
                <a:hlinkClick r:id="rId2"/>
              </a:rPr>
              <a:t>https://</a:t>
            </a:r>
            <a:r>
              <a:rPr lang="en-US" dirty="0" smtClean="0">
                <a:hlinkClick r:id="rId2"/>
              </a:rPr>
              <a:t>www.youtube.com/watch?v=flzGjnJLyS0</a:t>
            </a:r>
            <a:endParaRPr lang="en-US" dirty="0" smtClean="0"/>
          </a:p>
          <a:p>
            <a:endParaRPr lang="en-US" dirty="0"/>
          </a:p>
        </p:txBody>
      </p:sp>
    </p:spTree>
    <p:extLst>
      <p:ext uri="{BB962C8B-B14F-4D97-AF65-F5344CB8AC3E}">
        <p14:creationId xmlns:p14="http://schemas.microsoft.com/office/powerpoint/2010/main" val="4255912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Categorization Learning</a:t>
            </a:r>
            <a:endParaRPr lang="en-US" sz="4000" dirty="0">
              <a:latin typeface="Georgia"/>
              <a:cs typeface="Georgia"/>
            </a:endParaRPr>
          </a:p>
        </p:txBody>
      </p:sp>
      <p:sp>
        <p:nvSpPr>
          <p:cNvPr id="5" name="TextBox 4"/>
          <p:cNvSpPr txBox="1"/>
          <p:nvPr/>
        </p:nvSpPr>
        <p:spPr>
          <a:xfrm>
            <a:off x="-6717" y="6525996"/>
            <a:ext cx="1871025" cy="307777"/>
          </a:xfrm>
          <a:prstGeom prst="rect">
            <a:avLst/>
          </a:prstGeom>
          <a:noFill/>
        </p:spPr>
        <p:txBody>
          <a:bodyPr wrap="none" rtlCol="0">
            <a:spAutoFit/>
          </a:bodyPr>
          <a:lstStyle/>
          <a:p>
            <a:r>
              <a:rPr lang="en-US" sz="1400" dirty="0" err="1" smtClean="0">
                <a:latin typeface="Georgia"/>
                <a:cs typeface="Georgia"/>
              </a:rPr>
              <a:t>Aust</a:t>
            </a:r>
            <a:r>
              <a:rPr lang="en-US" sz="1400" dirty="0" smtClean="0">
                <a:latin typeface="Georgia"/>
                <a:cs typeface="Georgia"/>
              </a:rPr>
              <a:t> &amp; Huber (2003)</a:t>
            </a:r>
            <a:endParaRPr lang="en-US" sz="1400" dirty="0">
              <a:latin typeface="Georgia"/>
              <a:cs typeface="Georgia"/>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623" y="1561193"/>
            <a:ext cx="8003177" cy="4964803"/>
          </a:xfrm>
          <a:prstGeom prst="rect">
            <a:avLst/>
          </a:prstGeom>
        </p:spPr>
      </p:pic>
    </p:spTree>
    <p:extLst>
      <p:ext uri="{BB962C8B-B14F-4D97-AF65-F5344CB8AC3E}">
        <p14:creationId xmlns:p14="http://schemas.microsoft.com/office/powerpoint/2010/main" val="279614064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Categorization Learning</a:t>
            </a:r>
            <a:endParaRPr lang="en-US" sz="4000" dirty="0">
              <a:latin typeface="Georgia"/>
              <a:cs typeface="Georgia"/>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875" y="1757090"/>
            <a:ext cx="8096250" cy="4772025"/>
          </a:xfrm>
          <a:prstGeom prst="rect">
            <a:avLst/>
          </a:prstGeom>
        </p:spPr>
      </p:pic>
      <p:sp>
        <p:nvSpPr>
          <p:cNvPr id="5" name="TextBox 4"/>
          <p:cNvSpPr txBox="1"/>
          <p:nvPr/>
        </p:nvSpPr>
        <p:spPr>
          <a:xfrm>
            <a:off x="-6717" y="6525996"/>
            <a:ext cx="1871025" cy="307777"/>
          </a:xfrm>
          <a:prstGeom prst="rect">
            <a:avLst/>
          </a:prstGeom>
          <a:noFill/>
        </p:spPr>
        <p:txBody>
          <a:bodyPr wrap="none" rtlCol="0">
            <a:spAutoFit/>
          </a:bodyPr>
          <a:lstStyle/>
          <a:p>
            <a:r>
              <a:rPr lang="en-US" sz="1400" dirty="0" err="1" smtClean="0">
                <a:latin typeface="Georgia"/>
                <a:cs typeface="Georgia"/>
              </a:rPr>
              <a:t>Aust</a:t>
            </a:r>
            <a:r>
              <a:rPr lang="en-US" sz="1400" dirty="0" smtClean="0">
                <a:latin typeface="Georgia"/>
                <a:cs typeface="Georgia"/>
              </a:rPr>
              <a:t> &amp; Huber (2003)</a:t>
            </a:r>
            <a:endParaRPr lang="en-US" sz="1400" dirty="0">
              <a:latin typeface="Georgia"/>
              <a:cs typeface="Georgia"/>
            </a:endParaRPr>
          </a:p>
        </p:txBody>
      </p:sp>
    </p:spTree>
    <p:extLst>
      <p:ext uri="{BB962C8B-B14F-4D97-AF65-F5344CB8AC3E}">
        <p14:creationId xmlns:p14="http://schemas.microsoft.com/office/powerpoint/2010/main" val="43990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Categorization Learning</a:t>
            </a:r>
            <a:endParaRPr lang="en-US" sz="4000" dirty="0">
              <a:latin typeface="Georgia"/>
              <a:cs typeface="Georgia"/>
            </a:endParaRPr>
          </a:p>
        </p:txBody>
      </p:sp>
      <p:sp>
        <p:nvSpPr>
          <p:cNvPr id="11" name="TextBox 10"/>
          <p:cNvSpPr txBox="1"/>
          <p:nvPr/>
        </p:nvSpPr>
        <p:spPr>
          <a:xfrm>
            <a:off x="235746" y="1518252"/>
            <a:ext cx="8794427" cy="1200329"/>
          </a:xfrm>
          <a:prstGeom prst="rect">
            <a:avLst/>
          </a:prstGeom>
          <a:noFill/>
        </p:spPr>
        <p:txBody>
          <a:bodyPr wrap="square" rtlCol="0">
            <a:spAutoFit/>
          </a:bodyPr>
          <a:lstStyle/>
          <a:p>
            <a:pPr algn="ctr"/>
            <a:r>
              <a:rPr lang="en-US" dirty="0" smtClean="0">
                <a:latin typeface="Georgia"/>
                <a:cs typeface="Georgia"/>
              </a:rPr>
              <a:t>Pigeons were less accurate at identifying the rearranged person pictures, </a:t>
            </a:r>
          </a:p>
          <a:p>
            <a:pPr algn="ctr"/>
            <a:r>
              <a:rPr lang="en-US" dirty="0" smtClean="0">
                <a:latin typeface="Georgia"/>
                <a:cs typeface="Georgia"/>
              </a:rPr>
              <a:t>but they were better compared to pictures with no person.</a:t>
            </a:r>
          </a:p>
          <a:p>
            <a:pPr algn="ctr"/>
            <a:endParaRPr lang="en-US" dirty="0">
              <a:latin typeface="Georgia"/>
              <a:cs typeface="Georgia"/>
            </a:endParaRPr>
          </a:p>
          <a:p>
            <a:pPr algn="ctr"/>
            <a:r>
              <a:rPr lang="en-US" dirty="0" smtClean="0">
                <a:latin typeface="Georgia"/>
                <a:cs typeface="Georgia"/>
              </a:rPr>
              <a:t>Animals base their categorization off of </a:t>
            </a:r>
            <a:r>
              <a:rPr lang="en-US" b="1" dirty="0" smtClean="0">
                <a:latin typeface="Georgia"/>
                <a:cs typeface="Georgia"/>
              </a:rPr>
              <a:t>common elements</a:t>
            </a:r>
            <a:r>
              <a:rPr lang="en-US" dirty="0" smtClean="0">
                <a:latin typeface="Georgia"/>
                <a:cs typeface="Georgia"/>
              </a:rPr>
              <a:t>.</a:t>
            </a:r>
            <a:endParaRPr lang="en-US" dirty="0">
              <a:latin typeface="Georgia"/>
              <a:cs typeface="Georgia"/>
            </a:endParaRPr>
          </a:p>
        </p:txBody>
      </p:sp>
    </p:spTree>
    <p:extLst>
      <p:ext uri="{BB962C8B-B14F-4D97-AF65-F5344CB8AC3E}">
        <p14:creationId xmlns:p14="http://schemas.microsoft.com/office/powerpoint/2010/main" val="30035685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Categorization Learning</a:t>
            </a:r>
            <a:endParaRPr lang="en-US" sz="4000" dirty="0">
              <a:latin typeface="Georgia"/>
              <a:cs typeface="Georgia"/>
            </a:endParaRPr>
          </a:p>
        </p:txBody>
      </p:sp>
      <p:sp>
        <p:nvSpPr>
          <p:cNvPr id="11" name="TextBox 10"/>
          <p:cNvSpPr txBox="1"/>
          <p:nvPr/>
        </p:nvSpPr>
        <p:spPr>
          <a:xfrm>
            <a:off x="235746" y="1518252"/>
            <a:ext cx="8794427" cy="1200329"/>
          </a:xfrm>
          <a:prstGeom prst="rect">
            <a:avLst/>
          </a:prstGeom>
          <a:noFill/>
        </p:spPr>
        <p:txBody>
          <a:bodyPr wrap="square" rtlCol="0">
            <a:spAutoFit/>
          </a:bodyPr>
          <a:lstStyle/>
          <a:p>
            <a:pPr algn="ctr"/>
            <a:r>
              <a:rPr lang="en-US" dirty="0" smtClean="0">
                <a:latin typeface="Georgia"/>
                <a:cs typeface="Georgia"/>
              </a:rPr>
              <a:t>Pigeons were less accurate at identifying the rearranged person pictures, </a:t>
            </a:r>
          </a:p>
          <a:p>
            <a:pPr algn="ctr"/>
            <a:r>
              <a:rPr lang="en-US" dirty="0" smtClean="0">
                <a:latin typeface="Georgia"/>
                <a:cs typeface="Georgia"/>
              </a:rPr>
              <a:t>but they were better compared to pictures with no person.</a:t>
            </a:r>
          </a:p>
          <a:p>
            <a:pPr algn="ctr"/>
            <a:endParaRPr lang="en-US" dirty="0">
              <a:latin typeface="Georgia"/>
              <a:cs typeface="Georgia"/>
            </a:endParaRPr>
          </a:p>
          <a:p>
            <a:pPr algn="ctr"/>
            <a:r>
              <a:rPr lang="en-US" dirty="0" smtClean="0">
                <a:latin typeface="Georgia"/>
                <a:cs typeface="Georgia"/>
              </a:rPr>
              <a:t>Animals base their categorization off of </a:t>
            </a:r>
            <a:r>
              <a:rPr lang="en-US" b="1" dirty="0" smtClean="0">
                <a:latin typeface="Georgia"/>
                <a:cs typeface="Georgia"/>
              </a:rPr>
              <a:t>common elements</a:t>
            </a:r>
            <a:r>
              <a:rPr lang="en-US" dirty="0" smtClean="0">
                <a:latin typeface="Georgia"/>
                <a:cs typeface="Georgia"/>
              </a:rPr>
              <a:t>.</a:t>
            </a:r>
            <a:endParaRPr lang="en-US" dirty="0">
              <a:latin typeface="Georgia"/>
              <a:cs typeface="Georgia"/>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2834" y="2706643"/>
            <a:ext cx="3777893" cy="41513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1602" y="2828657"/>
            <a:ext cx="1176809" cy="3670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453441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Categorization Learning</a:t>
            </a:r>
            <a:endParaRPr lang="en-US" sz="4000" dirty="0">
              <a:latin typeface="Georgia"/>
              <a:cs typeface="Georgia"/>
            </a:endParaRPr>
          </a:p>
        </p:txBody>
      </p:sp>
      <p:sp>
        <p:nvSpPr>
          <p:cNvPr id="11" name="TextBox 10"/>
          <p:cNvSpPr txBox="1"/>
          <p:nvPr/>
        </p:nvSpPr>
        <p:spPr>
          <a:xfrm>
            <a:off x="235746" y="1518252"/>
            <a:ext cx="8794427" cy="1200329"/>
          </a:xfrm>
          <a:prstGeom prst="rect">
            <a:avLst/>
          </a:prstGeom>
          <a:noFill/>
        </p:spPr>
        <p:txBody>
          <a:bodyPr wrap="square" rtlCol="0">
            <a:spAutoFit/>
          </a:bodyPr>
          <a:lstStyle/>
          <a:p>
            <a:pPr algn="ctr"/>
            <a:r>
              <a:rPr lang="en-US" dirty="0" smtClean="0">
                <a:latin typeface="Georgia"/>
                <a:cs typeface="Georgia"/>
              </a:rPr>
              <a:t>Pigeons were less accurate at identifying the rearranged person pictures, </a:t>
            </a:r>
          </a:p>
          <a:p>
            <a:pPr algn="ctr"/>
            <a:r>
              <a:rPr lang="en-US" dirty="0" smtClean="0">
                <a:latin typeface="Georgia"/>
                <a:cs typeface="Georgia"/>
              </a:rPr>
              <a:t>but they were better compared to pictures with no person.</a:t>
            </a:r>
          </a:p>
          <a:p>
            <a:pPr algn="ctr"/>
            <a:endParaRPr lang="en-US" dirty="0">
              <a:latin typeface="Georgia"/>
              <a:cs typeface="Georgia"/>
            </a:endParaRPr>
          </a:p>
          <a:p>
            <a:pPr algn="ctr"/>
            <a:r>
              <a:rPr lang="en-US" dirty="0" smtClean="0">
                <a:latin typeface="Georgia"/>
                <a:cs typeface="Georgia"/>
              </a:rPr>
              <a:t>Animals base their categorization off of </a:t>
            </a:r>
            <a:r>
              <a:rPr lang="en-US" b="1" dirty="0" smtClean="0">
                <a:latin typeface="Georgia"/>
                <a:cs typeface="Georgia"/>
              </a:rPr>
              <a:t>common elements</a:t>
            </a:r>
            <a:r>
              <a:rPr lang="en-US" dirty="0" smtClean="0">
                <a:latin typeface="Georgia"/>
                <a:cs typeface="Georgia"/>
              </a:rPr>
              <a:t>.</a:t>
            </a:r>
            <a:endParaRPr lang="en-US" dirty="0">
              <a:latin typeface="Georgia"/>
              <a:cs typeface="Georgia"/>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2834" y="2706643"/>
            <a:ext cx="3777893" cy="41513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1602" y="2828657"/>
            <a:ext cx="1176809" cy="3670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4171405" y="2793821"/>
            <a:ext cx="313509" cy="1847848"/>
          </a:xfrm>
          <a:prstGeom prst="rect">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Straight Connector 6"/>
          <p:cNvCxnSpPr/>
          <p:nvPr/>
        </p:nvCxnSpPr>
        <p:spPr>
          <a:xfrm flipH="1" flipV="1">
            <a:off x="4484914" y="4710127"/>
            <a:ext cx="121920" cy="184090"/>
          </a:xfrm>
          <a:prstGeom prst="line">
            <a:avLst/>
          </a:prstGeom>
          <a:ln w="28575" cmpd="sng">
            <a:solidFill>
              <a:srgbClr val="FF0000"/>
            </a:solidFill>
            <a:tailEnd type="triangle" w="lg"/>
          </a:ln>
        </p:spPr>
        <p:style>
          <a:lnRef idx="1">
            <a:schemeClr val="dk1"/>
          </a:lnRef>
          <a:fillRef idx="0">
            <a:schemeClr val="dk1"/>
          </a:fillRef>
          <a:effectRef idx="0">
            <a:schemeClr val="dk1"/>
          </a:effectRef>
          <a:fontRef idx="minor">
            <a:schemeClr val="tx1"/>
          </a:fontRef>
        </p:style>
      </p:cxnSp>
      <p:sp>
        <p:nvSpPr>
          <p:cNvPr id="8" name="TextBox 7"/>
          <p:cNvSpPr txBox="1"/>
          <p:nvPr/>
        </p:nvSpPr>
        <p:spPr>
          <a:xfrm>
            <a:off x="4602401" y="4877525"/>
            <a:ext cx="4084399" cy="276999"/>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1200" dirty="0" smtClean="0">
                <a:solidFill>
                  <a:srgbClr val="FF0000"/>
                </a:solidFill>
                <a:latin typeface="Georgia"/>
                <a:cs typeface="Georgia"/>
              </a:rPr>
              <a:t>The category is best defined by the 3</a:t>
            </a:r>
            <a:r>
              <a:rPr lang="en-US" sz="1200" baseline="30000" dirty="0" smtClean="0">
                <a:solidFill>
                  <a:srgbClr val="FF0000"/>
                </a:solidFill>
                <a:latin typeface="Georgia"/>
                <a:cs typeface="Georgia"/>
              </a:rPr>
              <a:t>rd</a:t>
            </a:r>
            <a:r>
              <a:rPr lang="en-US" sz="1200" dirty="0" smtClean="0">
                <a:solidFill>
                  <a:srgbClr val="FF0000"/>
                </a:solidFill>
                <a:latin typeface="Georgia"/>
                <a:cs typeface="Georgia"/>
              </a:rPr>
              <a:t> stimulus element.</a:t>
            </a:r>
            <a:endParaRPr lang="en-US" sz="1200" dirty="0">
              <a:solidFill>
                <a:srgbClr val="FF0000"/>
              </a:solidFill>
              <a:latin typeface="Georgia"/>
              <a:cs typeface="Georgia"/>
            </a:endParaRPr>
          </a:p>
        </p:txBody>
      </p:sp>
    </p:spTree>
    <p:extLst>
      <p:ext uri="{BB962C8B-B14F-4D97-AF65-F5344CB8AC3E}">
        <p14:creationId xmlns:p14="http://schemas.microsoft.com/office/powerpoint/2010/main" val="106396865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ＭＳ ゴシック"/>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ＭＳ ゴシック"/>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18850</TotalTime>
  <Words>992</Words>
  <Application>Microsoft Office PowerPoint</Application>
  <PresentationFormat>On-screen Show (4:3)</PresentationFormat>
  <Paragraphs>190</Paragraphs>
  <Slides>35</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35</vt:i4>
      </vt:variant>
    </vt:vector>
  </HeadingPairs>
  <TitlesOfParts>
    <vt:vector size="43" baseType="lpstr">
      <vt:lpstr>Arial</vt:lpstr>
      <vt:lpstr>Calibri</vt:lpstr>
      <vt:lpstr>Corbel</vt:lpstr>
      <vt:lpstr>Georgia</vt:lpstr>
      <vt:lpstr>Wingdings</vt:lpstr>
      <vt:lpstr>Wingdings 2</vt:lpstr>
      <vt:lpstr>Wingdings 3</vt:lpstr>
      <vt:lpstr>Module</vt:lpstr>
      <vt:lpstr>PSYC 3510 – Lecture 21</vt:lpstr>
      <vt:lpstr>Serial Order Learning</vt:lpstr>
      <vt:lpstr>Serial Order Learning</vt:lpstr>
      <vt:lpstr>Serial Order Learning</vt:lpstr>
      <vt:lpstr>Serial Order Learning</vt:lpstr>
      <vt:lpstr>Serial Order Learning</vt:lpstr>
      <vt:lpstr>Serial Order Learning</vt:lpstr>
      <vt:lpstr>Serial Order Learning</vt:lpstr>
      <vt:lpstr>Serial Order Learning</vt:lpstr>
      <vt:lpstr>Serial Order Learning</vt:lpstr>
      <vt:lpstr>Serial Order Learning</vt:lpstr>
      <vt:lpstr>Serial Order Learning</vt:lpstr>
      <vt:lpstr>Serial Order Learning</vt:lpstr>
      <vt:lpstr>Serial Order Learning</vt:lpstr>
      <vt:lpstr>Serial Order Learning</vt:lpstr>
      <vt:lpstr>Serial Order Learning</vt:lpstr>
      <vt:lpstr>Serial Order Learning</vt:lpstr>
      <vt:lpstr>Serial Order Learning</vt:lpstr>
      <vt:lpstr>Serial Order Learning</vt:lpstr>
      <vt:lpstr>Serial Order Learning</vt:lpstr>
      <vt:lpstr>Serial Order Learning</vt:lpstr>
      <vt:lpstr>Serial Order Learning</vt:lpstr>
      <vt:lpstr>Categorization Learning</vt:lpstr>
      <vt:lpstr>Categorization Learning</vt:lpstr>
      <vt:lpstr>Categorization Learning</vt:lpstr>
      <vt:lpstr>Categorization Learning</vt:lpstr>
      <vt:lpstr>Categorization Learning</vt:lpstr>
      <vt:lpstr>Categorization Learning</vt:lpstr>
      <vt:lpstr>Categorization Learning</vt:lpstr>
      <vt:lpstr>Categorization Learning</vt:lpstr>
      <vt:lpstr>Categorization Learning</vt:lpstr>
      <vt:lpstr>Categorization Learning</vt:lpstr>
      <vt:lpstr>Categorization Learning</vt:lpstr>
      <vt:lpstr>Categorization Learning</vt:lpstr>
      <vt:lpstr>Categorization Learning</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 3510 – Lecture 1</dc:title>
  <dc:creator>Eric Garr</dc:creator>
  <cp:lastModifiedBy>Eric Garr</cp:lastModifiedBy>
  <cp:revision>980</cp:revision>
  <dcterms:created xsi:type="dcterms:W3CDTF">2016-07-18T01:55:46Z</dcterms:created>
  <dcterms:modified xsi:type="dcterms:W3CDTF">2018-05-08T13:26:56Z</dcterms:modified>
</cp:coreProperties>
</file>