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sldIdLst>
    <p:sldId id="256" r:id="rId2"/>
    <p:sldId id="431" r:id="rId3"/>
    <p:sldId id="539" r:id="rId4"/>
    <p:sldId id="540" r:id="rId5"/>
    <p:sldId id="541" r:id="rId6"/>
    <p:sldId id="533" r:id="rId7"/>
    <p:sldId id="534" r:id="rId8"/>
    <p:sldId id="542" r:id="rId9"/>
    <p:sldId id="536" r:id="rId10"/>
    <p:sldId id="490" r:id="rId11"/>
    <p:sldId id="493" r:id="rId12"/>
    <p:sldId id="494" r:id="rId13"/>
    <p:sldId id="492" r:id="rId14"/>
    <p:sldId id="491" r:id="rId15"/>
    <p:sldId id="495" r:id="rId16"/>
    <p:sldId id="496" r:id="rId17"/>
    <p:sldId id="497" r:id="rId18"/>
    <p:sldId id="498" r:id="rId19"/>
    <p:sldId id="499" r:id="rId20"/>
    <p:sldId id="500" r:id="rId21"/>
    <p:sldId id="501" r:id="rId22"/>
    <p:sldId id="502" r:id="rId23"/>
    <p:sldId id="503" r:id="rId24"/>
    <p:sldId id="504" r:id="rId25"/>
    <p:sldId id="505"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519" r:id="rId40"/>
    <p:sldId id="520" r:id="rId41"/>
    <p:sldId id="521" r:id="rId42"/>
    <p:sldId id="522" r:id="rId43"/>
    <p:sldId id="523" r:id="rId44"/>
    <p:sldId id="524" r:id="rId45"/>
    <p:sldId id="526" r:id="rId46"/>
    <p:sldId id="527" r:id="rId47"/>
    <p:sldId id="528" r:id="rId48"/>
    <p:sldId id="529" r:id="rId49"/>
    <p:sldId id="531"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Garr" initials="EG"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A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501E01-12CA-794B-92B9-40C5FFDE5B18}" type="datetimeFigureOut">
              <a:rPr lang="en-US" smtClean="0"/>
              <a:t>5/3/2018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1287E-722C-994E-9AF6-F78AF1EDAC0B}" type="slidenum">
              <a:rPr lang="en-US" smtClean="0"/>
              <a:t>‹#›</a:t>
            </a:fld>
            <a:endParaRPr lang="en-US"/>
          </a:p>
        </p:txBody>
      </p:sp>
    </p:spTree>
    <p:extLst>
      <p:ext uri="{BB962C8B-B14F-4D97-AF65-F5344CB8AC3E}">
        <p14:creationId xmlns:p14="http://schemas.microsoft.com/office/powerpoint/2010/main" val="3738836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1B1AB3-4BE6-C34E-9D59-6F8F871313C7}" type="datetimeFigureOut">
              <a:rPr lang="en-US" smtClean="0"/>
              <a:t>5/3/2018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1B1AB3-4BE6-C34E-9D59-6F8F871313C7}" type="datetimeFigureOut">
              <a:rPr lang="en-US" smtClean="0"/>
              <a:t>5/3/2018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1B1AB3-4BE6-C34E-9D59-6F8F871313C7}" type="datetimeFigureOut">
              <a:rPr lang="en-US" smtClean="0"/>
              <a:t>5/3/2018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1B1AB3-4BE6-C34E-9D59-6F8F871313C7}" type="datetimeFigureOut">
              <a:rPr lang="en-US" smtClean="0"/>
              <a:t>5/3/2018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B1AB3-4BE6-C34E-9D59-6F8F871313C7}" type="datetimeFigureOut">
              <a:rPr lang="en-US" smtClean="0"/>
              <a:t>5/3/2018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1B1AB3-4BE6-C34E-9D59-6F8F871313C7}" type="datetimeFigureOut">
              <a:rPr lang="en-US" smtClean="0"/>
              <a:t>5/3/2018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144B74-D197-224B-8551-3162F4407790}"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21B1AB3-4BE6-C34E-9D59-6F8F871313C7}" type="datetimeFigureOut">
              <a:rPr lang="en-US" smtClean="0"/>
              <a:t>5/3/2018</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46144B74-D197-224B-8551-3162F440779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1B1AB3-4BE6-C34E-9D59-6F8F871313C7}" type="datetimeFigureOut">
              <a:rPr lang="en-US" smtClean="0"/>
              <a:t>5/3/2018</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46144B74-D197-224B-8551-3162F440779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21B1AB3-4BE6-C34E-9D59-6F8F871313C7}" type="datetimeFigureOut">
              <a:rPr lang="en-US" smtClean="0"/>
              <a:t>5/3/2018</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6144B74-D197-224B-8551-3162F440779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latin typeface="Georgia"/>
                <a:cs typeface="Georgia"/>
              </a:rPr>
              <a:t>PSYC 3510 – Lecture 20</a:t>
            </a:r>
            <a:endParaRPr lang="en-US" sz="4400" dirty="0">
              <a:latin typeface="Georgia"/>
              <a:cs typeface="Georgia"/>
            </a:endParaRPr>
          </a:p>
        </p:txBody>
      </p:sp>
    </p:spTree>
    <p:extLst>
      <p:ext uri="{BB962C8B-B14F-4D97-AF65-F5344CB8AC3E}">
        <p14:creationId xmlns:p14="http://schemas.microsoft.com/office/powerpoint/2010/main" val="907305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Timing</a:t>
            </a:r>
            <a:endParaRPr lang="en-US" sz="4000" dirty="0">
              <a:latin typeface="Georgia"/>
              <a:cs typeface="Georgia"/>
            </a:endParaRPr>
          </a:p>
        </p:txBody>
      </p:sp>
      <p:sp>
        <p:nvSpPr>
          <p:cNvPr id="5" name="TextBox 4"/>
          <p:cNvSpPr txBox="1"/>
          <p:nvPr/>
        </p:nvSpPr>
        <p:spPr>
          <a:xfrm>
            <a:off x="206690" y="1562064"/>
            <a:ext cx="8730619" cy="369332"/>
          </a:xfrm>
          <a:prstGeom prst="rect">
            <a:avLst/>
          </a:prstGeom>
          <a:noFill/>
        </p:spPr>
        <p:txBody>
          <a:bodyPr wrap="square" rtlCol="0">
            <a:spAutoFit/>
          </a:bodyPr>
          <a:lstStyle/>
          <a:p>
            <a:r>
              <a:rPr lang="en-US" dirty="0" smtClean="0">
                <a:latin typeface="Georgia" panose="02040502050405020303" pitchFamily="18" charset="0"/>
              </a:rPr>
              <a:t>We have already seen how important time is for Pavlovian and operant conditioning</a:t>
            </a:r>
          </a:p>
        </p:txBody>
      </p:sp>
      <p:pic>
        <p:nvPicPr>
          <p:cNvPr id="6" name="Picture 5" descr="Screen Shot 2016-08-10 at 1.34.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902" y="2291132"/>
            <a:ext cx="2138807" cy="2125645"/>
          </a:xfrm>
          <a:prstGeom prst="rect">
            <a:avLst/>
          </a:prstGeom>
        </p:spPr>
      </p:pic>
      <p:pic>
        <p:nvPicPr>
          <p:cNvPr id="8" name="Picture 7" descr="Screen Shot 2016-08-10 at 1.44.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7081" y="2197338"/>
            <a:ext cx="3764003" cy="4151209"/>
          </a:xfrm>
          <a:prstGeom prst="rect">
            <a:avLst/>
          </a:prstGeom>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914" y="4624865"/>
            <a:ext cx="2951405" cy="2233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5384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37424"/>
            <a:ext cx="9143999" cy="4250461"/>
          </a:xfrm>
        </p:spPr>
        <p:txBody>
          <a:bodyPr>
            <a:normAutofit/>
          </a:bodyPr>
          <a:lstStyle/>
          <a:p>
            <a:pPr marL="118872" indent="0" algn="ctr">
              <a:buNone/>
            </a:pPr>
            <a:r>
              <a:rPr lang="en-US" sz="2800" dirty="0" smtClean="0">
                <a:latin typeface="Georgia" panose="02040502050405020303" pitchFamily="18" charset="0"/>
              </a:rPr>
              <a:t>The CS-US interval does not matter. </a:t>
            </a:r>
          </a:p>
          <a:p>
            <a:pPr marL="118872" indent="0" algn="ctr">
              <a:buNone/>
            </a:pPr>
            <a:endParaRPr lang="en-US" sz="2800" dirty="0" smtClean="0">
              <a:latin typeface="Georgia" panose="02040502050405020303" pitchFamily="18" charset="0"/>
            </a:endParaRPr>
          </a:p>
        </p:txBody>
      </p:sp>
      <p:sp>
        <p:nvSpPr>
          <p:cNvPr id="4" name="Title 1"/>
          <p:cNvSpPr>
            <a:spLocks noGrp="1"/>
          </p:cNvSpPr>
          <p:nvPr>
            <p:ph type="title"/>
          </p:nvPr>
        </p:nvSpPr>
        <p:spPr>
          <a:xfrm>
            <a:off x="457200" y="155448"/>
            <a:ext cx="8229600" cy="1252728"/>
          </a:xfrm>
        </p:spPr>
        <p:txBody>
          <a:bodyPr>
            <a:normAutofit/>
          </a:bodyPr>
          <a:lstStyle/>
          <a:p>
            <a:r>
              <a:rPr lang="en-US" sz="4000" dirty="0" smtClean="0">
                <a:latin typeface="Georgia"/>
                <a:cs typeface="Georgia"/>
              </a:rPr>
              <a:t>Cycle-to-trial ratio</a:t>
            </a:r>
            <a:endParaRPr lang="en-US" sz="4000" dirty="0">
              <a:latin typeface="Georgia"/>
              <a:cs typeface="Georgia"/>
            </a:endParaRPr>
          </a:p>
        </p:txBody>
      </p:sp>
      <p:pic>
        <p:nvPicPr>
          <p:cNvPr id="1026" name="Picture 2" descr="Image result for shocked emoj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1256" y="2337814"/>
            <a:ext cx="435429" cy="435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234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37424"/>
            <a:ext cx="9143999" cy="4250461"/>
          </a:xfrm>
        </p:spPr>
        <p:txBody>
          <a:bodyPr>
            <a:normAutofit/>
          </a:bodyPr>
          <a:lstStyle/>
          <a:p>
            <a:pPr marL="118872" indent="0" algn="ctr">
              <a:buNone/>
            </a:pPr>
            <a:r>
              <a:rPr lang="en-US" sz="2800" dirty="0" smtClean="0">
                <a:latin typeface="Georgia" panose="02040502050405020303" pitchFamily="18" charset="0"/>
              </a:rPr>
              <a:t>The CS-US interval does not matter. </a:t>
            </a:r>
          </a:p>
          <a:p>
            <a:pPr marL="118872" indent="0" algn="ctr">
              <a:buNone/>
            </a:pPr>
            <a:endParaRPr lang="en-US" sz="2800" dirty="0" smtClean="0">
              <a:latin typeface="Georgia" panose="02040502050405020303" pitchFamily="18" charset="0"/>
            </a:endParaRPr>
          </a:p>
          <a:p>
            <a:pPr marL="118872" indent="0" algn="ctr">
              <a:buNone/>
            </a:pPr>
            <a:r>
              <a:rPr lang="en-US" sz="2800" dirty="0" smtClean="0">
                <a:latin typeface="Georgia" panose="02040502050405020303" pitchFamily="18" charset="0"/>
              </a:rPr>
              <a:t>The ITI does not matter.</a:t>
            </a:r>
          </a:p>
          <a:p>
            <a:pPr marL="118872" indent="0" algn="ctr">
              <a:buNone/>
            </a:pPr>
            <a:endParaRPr lang="en-US" sz="2800" dirty="0">
              <a:latin typeface="Georgia" panose="02040502050405020303" pitchFamily="18" charset="0"/>
            </a:endParaRPr>
          </a:p>
        </p:txBody>
      </p:sp>
      <p:sp>
        <p:nvSpPr>
          <p:cNvPr id="4" name="Title 1"/>
          <p:cNvSpPr>
            <a:spLocks noGrp="1"/>
          </p:cNvSpPr>
          <p:nvPr>
            <p:ph type="title"/>
          </p:nvPr>
        </p:nvSpPr>
        <p:spPr>
          <a:xfrm>
            <a:off x="457200" y="155448"/>
            <a:ext cx="8229600" cy="1252728"/>
          </a:xfrm>
        </p:spPr>
        <p:txBody>
          <a:bodyPr>
            <a:normAutofit/>
          </a:bodyPr>
          <a:lstStyle/>
          <a:p>
            <a:r>
              <a:rPr lang="en-US" sz="4000" dirty="0" smtClean="0">
                <a:latin typeface="Georgia"/>
                <a:cs typeface="Georgia"/>
              </a:rPr>
              <a:t>Cycle-to-trial ratio</a:t>
            </a:r>
            <a:endParaRPr lang="en-US" sz="4000" dirty="0">
              <a:latin typeface="Georgia"/>
              <a:cs typeface="Georgia"/>
            </a:endParaRPr>
          </a:p>
        </p:txBody>
      </p:sp>
      <p:pic>
        <p:nvPicPr>
          <p:cNvPr id="1026" name="Picture 2" descr="Image result for shocked emoj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1256" y="2337814"/>
            <a:ext cx="435429" cy="4354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shocked emoj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990" y="3182983"/>
            <a:ext cx="435429" cy="435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135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37424"/>
            <a:ext cx="9143999" cy="4250461"/>
          </a:xfrm>
        </p:spPr>
        <p:txBody>
          <a:bodyPr>
            <a:normAutofit/>
          </a:bodyPr>
          <a:lstStyle/>
          <a:p>
            <a:pPr marL="118872" indent="0" algn="ctr">
              <a:buNone/>
            </a:pPr>
            <a:r>
              <a:rPr lang="en-US" sz="2800" dirty="0" smtClean="0">
                <a:latin typeface="Georgia" panose="02040502050405020303" pitchFamily="18" charset="0"/>
              </a:rPr>
              <a:t>The CS-US interval does not matter. </a:t>
            </a:r>
          </a:p>
          <a:p>
            <a:pPr marL="118872" indent="0" algn="ctr">
              <a:buNone/>
            </a:pPr>
            <a:endParaRPr lang="en-US" sz="2800" dirty="0" smtClean="0">
              <a:latin typeface="Georgia" panose="02040502050405020303" pitchFamily="18" charset="0"/>
            </a:endParaRPr>
          </a:p>
          <a:p>
            <a:pPr marL="118872" indent="0" algn="ctr">
              <a:buNone/>
            </a:pPr>
            <a:r>
              <a:rPr lang="en-US" sz="2800" dirty="0" smtClean="0">
                <a:latin typeface="Georgia" panose="02040502050405020303" pitchFamily="18" charset="0"/>
              </a:rPr>
              <a:t>The ITI does not matter.</a:t>
            </a:r>
          </a:p>
          <a:p>
            <a:pPr marL="118872" indent="0" algn="ctr">
              <a:buNone/>
            </a:pPr>
            <a:endParaRPr lang="en-US" sz="2800" dirty="0">
              <a:latin typeface="Georgia" panose="02040502050405020303" pitchFamily="18" charset="0"/>
            </a:endParaRPr>
          </a:p>
          <a:p>
            <a:pPr marL="118872" indent="0" algn="ctr">
              <a:buNone/>
            </a:pPr>
            <a:r>
              <a:rPr lang="en-US" sz="2800" dirty="0" smtClean="0">
                <a:latin typeface="Georgia" panose="02040502050405020303" pitchFamily="18" charset="0"/>
              </a:rPr>
              <a:t>All that matters is the ratio between these two intervals.</a:t>
            </a:r>
            <a:endParaRPr lang="en-US" sz="2800" dirty="0">
              <a:latin typeface="Georgia" panose="02040502050405020303" pitchFamily="18" charset="0"/>
            </a:endParaRPr>
          </a:p>
        </p:txBody>
      </p:sp>
      <p:sp>
        <p:nvSpPr>
          <p:cNvPr id="4" name="Title 1"/>
          <p:cNvSpPr>
            <a:spLocks noGrp="1"/>
          </p:cNvSpPr>
          <p:nvPr>
            <p:ph type="title"/>
          </p:nvPr>
        </p:nvSpPr>
        <p:spPr>
          <a:xfrm>
            <a:off x="457200" y="155448"/>
            <a:ext cx="8229600" cy="1252728"/>
          </a:xfrm>
        </p:spPr>
        <p:txBody>
          <a:bodyPr>
            <a:normAutofit/>
          </a:bodyPr>
          <a:lstStyle/>
          <a:p>
            <a:r>
              <a:rPr lang="en-US" sz="4000" dirty="0" smtClean="0">
                <a:latin typeface="Georgia"/>
                <a:cs typeface="Georgia"/>
              </a:rPr>
              <a:t>Cycle-to-trial ratio</a:t>
            </a:r>
            <a:endParaRPr lang="en-US" sz="4000" dirty="0">
              <a:latin typeface="Georgia"/>
              <a:cs typeface="Georgia"/>
            </a:endParaRPr>
          </a:p>
        </p:txBody>
      </p:sp>
      <p:pic>
        <p:nvPicPr>
          <p:cNvPr id="1026" name="Picture 2" descr="Image result for shocked emoj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1256" y="2337814"/>
            <a:ext cx="435429" cy="4354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shocked emoj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990" y="3182983"/>
            <a:ext cx="435429" cy="4354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houghtful emo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8934" y="4923429"/>
            <a:ext cx="1220380" cy="1220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639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Cycle-to-trial ratio</a:t>
            </a:r>
            <a:endParaRPr lang="en-US" sz="4000" dirty="0">
              <a:latin typeface="Georgia"/>
              <a:cs typeface="Georgia"/>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8995" y="1572080"/>
            <a:ext cx="4009253" cy="4091260"/>
          </a:xfrm>
          <a:prstGeom prst="rect">
            <a:avLst/>
          </a:prstGeom>
        </p:spPr>
      </p:pic>
      <p:sp>
        <p:nvSpPr>
          <p:cNvPr id="6" name="TextBox 5"/>
          <p:cNvSpPr txBox="1"/>
          <p:nvPr/>
        </p:nvSpPr>
        <p:spPr>
          <a:xfrm>
            <a:off x="1" y="6549910"/>
            <a:ext cx="2281646" cy="276999"/>
          </a:xfrm>
          <a:prstGeom prst="rect">
            <a:avLst/>
          </a:prstGeom>
          <a:noFill/>
        </p:spPr>
        <p:txBody>
          <a:bodyPr wrap="square" rtlCol="0">
            <a:spAutoFit/>
          </a:bodyPr>
          <a:lstStyle/>
          <a:p>
            <a:r>
              <a:rPr lang="en-US" sz="1200" dirty="0" err="1" smtClean="0">
                <a:latin typeface="Georgia" panose="02040502050405020303" pitchFamily="18" charset="0"/>
              </a:rPr>
              <a:t>Gallistel</a:t>
            </a:r>
            <a:r>
              <a:rPr lang="en-US" sz="1200" dirty="0" smtClean="0">
                <a:latin typeface="Georgia" panose="02040502050405020303" pitchFamily="18" charset="0"/>
              </a:rPr>
              <a:t> &amp; Balsam (2014)</a:t>
            </a:r>
          </a:p>
        </p:txBody>
      </p:sp>
      <p:cxnSp>
        <p:nvCxnSpPr>
          <p:cNvPr id="7" name="Straight Arrow Connector 6"/>
          <p:cNvCxnSpPr/>
          <p:nvPr/>
        </p:nvCxnSpPr>
        <p:spPr>
          <a:xfrm flipH="1">
            <a:off x="6026331" y="5397698"/>
            <a:ext cx="940526" cy="0"/>
          </a:xfrm>
          <a:prstGeom prst="straightConnector1">
            <a:avLst/>
          </a:prstGeom>
          <a:ln w="571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6966857" y="5228421"/>
            <a:ext cx="2002970" cy="338554"/>
          </a:xfrm>
          <a:prstGeom prst="rect">
            <a:avLst/>
          </a:prstGeom>
          <a:noFill/>
        </p:spPr>
        <p:txBody>
          <a:bodyPr wrap="square" rtlCol="0">
            <a:spAutoFit/>
          </a:bodyPr>
          <a:lstStyle/>
          <a:p>
            <a:pPr algn="ctr"/>
            <a:r>
              <a:rPr lang="en-US" sz="1600" dirty="0" smtClean="0">
                <a:solidFill>
                  <a:srgbClr val="FF0000"/>
                </a:solidFill>
                <a:latin typeface="Georgia" panose="02040502050405020303" pitchFamily="18" charset="0"/>
              </a:rPr>
              <a:t>T = CS-US interval</a:t>
            </a:r>
          </a:p>
        </p:txBody>
      </p:sp>
      <p:sp>
        <p:nvSpPr>
          <p:cNvPr id="9" name="TextBox 8"/>
          <p:cNvSpPr txBox="1"/>
          <p:nvPr/>
        </p:nvSpPr>
        <p:spPr>
          <a:xfrm>
            <a:off x="139337" y="5844938"/>
            <a:ext cx="8934994" cy="646331"/>
          </a:xfrm>
          <a:prstGeom prst="rect">
            <a:avLst/>
          </a:prstGeom>
          <a:noFill/>
        </p:spPr>
        <p:txBody>
          <a:bodyPr wrap="square" rtlCol="0">
            <a:spAutoFit/>
          </a:bodyPr>
          <a:lstStyle/>
          <a:p>
            <a:pPr algn="ctr"/>
            <a:r>
              <a:rPr lang="en-US" i="1" dirty="0" smtClean="0">
                <a:solidFill>
                  <a:srgbClr val="FF0000"/>
                </a:solidFill>
                <a:latin typeface="Georgia" panose="02040502050405020303" pitchFamily="18" charset="0"/>
              </a:rPr>
              <a:t>ITI/T is also called the cycle-to-trial ratio. Keeping the cycle-to-trial ratio constant results in a constant rate of learning.</a:t>
            </a:r>
          </a:p>
        </p:txBody>
      </p:sp>
    </p:spTree>
    <p:extLst>
      <p:ext uri="{BB962C8B-B14F-4D97-AF65-F5344CB8AC3E}">
        <p14:creationId xmlns:p14="http://schemas.microsoft.com/office/powerpoint/2010/main" val="531269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Cycle-to-trial ratio</a:t>
            </a:r>
            <a:endParaRPr lang="en-US" sz="4000" dirty="0">
              <a:latin typeface="Georgia"/>
              <a:cs typeface="Georgia"/>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3834" y="1533224"/>
            <a:ext cx="3652429" cy="4258921"/>
          </a:xfrm>
          <a:prstGeom prst="rect">
            <a:avLst/>
          </a:prstGeom>
        </p:spPr>
      </p:pic>
      <p:sp>
        <p:nvSpPr>
          <p:cNvPr id="7" name="TextBox 6"/>
          <p:cNvSpPr txBox="1"/>
          <p:nvPr/>
        </p:nvSpPr>
        <p:spPr>
          <a:xfrm>
            <a:off x="1" y="6549910"/>
            <a:ext cx="2281646" cy="276999"/>
          </a:xfrm>
          <a:prstGeom prst="rect">
            <a:avLst/>
          </a:prstGeom>
          <a:noFill/>
        </p:spPr>
        <p:txBody>
          <a:bodyPr wrap="square" rtlCol="0">
            <a:spAutoFit/>
          </a:bodyPr>
          <a:lstStyle/>
          <a:p>
            <a:r>
              <a:rPr lang="en-US" sz="1200" dirty="0" smtClean="0">
                <a:latin typeface="Georgia" panose="02040502050405020303" pitchFamily="18" charset="0"/>
              </a:rPr>
              <a:t>Gibbon &amp; Balsam (1981)</a:t>
            </a:r>
          </a:p>
        </p:txBody>
      </p:sp>
      <p:sp>
        <p:nvSpPr>
          <p:cNvPr id="8" name="TextBox 7"/>
          <p:cNvSpPr txBox="1"/>
          <p:nvPr/>
        </p:nvSpPr>
        <p:spPr>
          <a:xfrm>
            <a:off x="139337" y="5844938"/>
            <a:ext cx="8934994" cy="646331"/>
          </a:xfrm>
          <a:prstGeom prst="rect">
            <a:avLst/>
          </a:prstGeom>
          <a:noFill/>
        </p:spPr>
        <p:txBody>
          <a:bodyPr wrap="square" rtlCol="0">
            <a:spAutoFit/>
          </a:bodyPr>
          <a:lstStyle/>
          <a:p>
            <a:pPr algn="ctr"/>
            <a:r>
              <a:rPr lang="en-US" i="1" dirty="0" smtClean="0">
                <a:solidFill>
                  <a:srgbClr val="FF0000"/>
                </a:solidFill>
                <a:latin typeface="Georgia" panose="02040502050405020303" pitchFamily="18" charset="0"/>
              </a:rPr>
              <a:t>What happens when we vary the cycle-to-trial ratio? Increasing the cycle-to-trial ratio results in faster learning. </a:t>
            </a:r>
          </a:p>
        </p:txBody>
      </p:sp>
    </p:spTree>
    <p:extLst>
      <p:ext uri="{BB962C8B-B14F-4D97-AF65-F5344CB8AC3E}">
        <p14:creationId xmlns:p14="http://schemas.microsoft.com/office/powerpoint/2010/main" val="3280026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37424"/>
            <a:ext cx="9143999" cy="4250461"/>
          </a:xfrm>
        </p:spPr>
        <p:txBody>
          <a:bodyPr>
            <a:normAutofit/>
          </a:bodyPr>
          <a:lstStyle/>
          <a:p>
            <a:pPr marL="118872" indent="0" algn="ctr">
              <a:buNone/>
            </a:pPr>
            <a:r>
              <a:rPr lang="en-US" sz="2000" dirty="0" smtClean="0">
                <a:latin typeface="Georgia" panose="02040502050405020303" pitchFamily="18" charset="0"/>
              </a:rPr>
              <a:t>Why does the cycle-t0-trial ratio influence the rate of learning?</a:t>
            </a:r>
          </a:p>
          <a:p>
            <a:pPr marL="118872" indent="0" algn="ctr">
              <a:buNone/>
            </a:pPr>
            <a:endParaRPr lang="en-US" sz="2000" dirty="0">
              <a:latin typeface="Georgia" panose="02040502050405020303" pitchFamily="18" charset="0"/>
            </a:endParaRPr>
          </a:p>
          <a:p>
            <a:pPr marL="118872" indent="0" algn="ctr">
              <a:buNone/>
            </a:pPr>
            <a:endParaRPr lang="en-US" sz="2000" dirty="0" smtClean="0">
              <a:latin typeface="Georgia" panose="02040502050405020303" pitchFamily="18" charset="0"/>
            </a:endParaRPr>
          </a:p>
          <a:p>
            <a:pPr marL="118872" indent="0" algn="ctr">
              <a:buNone/>
            </a:pPr>
            <a:endParaRPr lang="en-US" sz="2000" b="1" dirty="0" smtClean="0">
              <a:latin typeface="Georgia" panose="02040502050405020303" pitchFamily="18" charset="0"/>
            </a:endParaRPr>
          </a:p>
          <a:p>
            <a:pPr marL="118872" indent="0">
              <a:buNone/>
            </a:pPr>
            <a:r>
              <a:rPr lang="en-US" sz="2000" b="1" dirty="0" smtClean="0">
                <a:latin typeface="Georgia" panose="02040502050405020303" pitchFamily="18" charset="0"/>
              </a:rPr>
              <a:t>Short answer</a:t>
            </a:r>
            <a:r>
              <a:rPr lang="en-US" sz="2000" dirty="0" smtClean="0">
                <a:latin typeface="Georgia" panose="02040502050405020303" pitchFamily="18" charset="0"/>
              </a:rPr>
              <a:t>: A large cycle-to-trial ratio makes the US’ dependency on the 		   CS more noticeable.</a:t>
            </a:r>
          </a:p>
          <a:p>
            <a:pPr marL="118872" indent="0">
              <a:buNone/>
            </a:pPr>
            <a:endParaRPr lang="en-US" sz="2000" dirty="0">
              <a:latin typeface="Georgia" panose="02040502050405020303" pitchFamily="18" charset="0"/>
            </a:endParaRPr>
          </a:p>
          <a:p>
            <a:pPr marL="118872" indent="0">
              <a:buNone/>
            </a:pPr>
            <a:r>
              <a:rPr lang="en-US" sz="2000" b="1" dirty="0" smtClean="0">
                <a:latin typeface="Georgia" panose="02040502050405020303" pitchFamily="18" charset="0"/>
              </a:rPr>
              <a:t>Long answer</a:t>
            </a:r>
            <a:r>
              <a:rPr lang="en-US" sz="2000" dirty="0" smtClean="0">
                <a:latin typeface="Georgia" panose="02040502050405020303" pitchFamily="18" charset="0"/>
              </a:rPr>
              <a:t>: </a:t>
            </a:r>
            <a:r>
              <a:rPr lang="en-US" sz="2000" dirty="0">
                <a:solidFill>
                  <a:srgbClr val="FF0000"/>
                </a:solidFill>
                <a:latin typeface="Georgia" panose="02040502050405020303" pitchFamily="18" charset="0"/>
              </a:rPr>
              <a:t>Ward, R. D., </a:t>
            </a:r>
            <a:r>
              <a:rPr lang="en-US" sz="2000" dirty="0" err="1">
                <a:solidFill>
                  <a:srgbClr val="FF0000"/>
                </a:solidFill>
                <a:latin typeface="Georgia" panose="02040502050405020303" pitchFamily="18" charset="0"/>
              </a:rPr>
              <a:t>Gallistel</a:t>
            </a:r>
            <a:r>
              <a:rPr lang="en-US" sz="2000" dirty="0">
                <a:solidFill>
                  <a:srgbClr val="FF0000"/>
                </a:solidFill>
                <a:latin typeface="Georgia" panose="02040502050405020303" pitchFamily="18" charset="0"/>
              </a:rPr>
              <a:t>, C. R., &amp; Balsam, P. D. (2013). It’s the </a:t>
            </a:r>
            <a:r>
              <a:rPr lang="en-US" sz="2000" dirty="0" smtClean="0">
                <a:solidFill>
                  <a:srgbClr val="FF0000"/>
                </a:solidFill>
                <a:latin typeface="Georgia" panose="02040502050405020303" pitchFamily="18" charset="0"/>
              </a:rPr>
              <a:t>                		  information</a:t>
            </a:r>
            <a:r>
              <a:rPr lang="en-US" sz="2000" dirty="0">
                <a:solidFill>
                  <a:srgbClr val="FF0000"/>
                </a:solidFill>
                <a:latin typeface="Georgia" panose="02040502050405020303" pitchFamily="18" charset="0"/>
              </a:rPr>
              <a:t>! </a:t>
            </a:r>
            <a:r>
              <a:rPr lang="en-US" sz="2000" i="1" dirty="0" err="1">
                <a:solidFill>
                  <a:srgbClr val="FF0000"/>
                </a:solidFill>
                <a:latin typeface="Georgia" panose="02040502050405020303" pitchFamily="18" charset="0"/>
              </a:rPr>
              <a:t>Behavioural</a:t>
            </a:r>
            <a:r>
              <a:rPr lang="en-US" sz="2000" i="1" dirty="0">
                <a:solidFill>
                  <a:srgbClr val="FF0000"/>
                </a:solidFill>
                <a:latin typeface="Georgia" panose="02040502050405020303" pitchFamily="18" charset="0"/>
              </a:rPr>
              <a:t> Processes</a:t>
            </a:r>
            <a:r>
              <a:rPr lang="en-US" sz="2000" dirty="0">
                <a:solidFill>
                  <a:srgbClr val="FF0000"/>
                </a:solidFill>
                <a:latin typeface="Georgia" panose="02040502050405020303" pitchFamily="18" charset="0"/>
              </a:rPr>
              <a:t>, </a:t>
            </a:r>
            <a:r>
              <a:rPr lang="en-US" sz="2000" i="1" dirty="0">
                <a:solidFill>
                  <a:srgbClr val="FF0000"/>
                </a:solidFill>
                <a:latin typeface="Georgia" panose="02040502050405020303" pitchFamily="18" charset="0"/>
              </a:rPr>
              <a:t>95</a:t>
            </a:r>
            <a:r>
              <a:rPr lang="en-US" sz="2000" dirty="0">
                <a:solidFill>
                  <a:srgbClr val="FF0000"/>
                </a:solidFill>
                <a:latin typeface="Georgia" panose="02040502050405020303" pitchFamily="18" charset="0"/>
              </a:rPr>
              <a:t>, 3–7. </a:t>
            </a:r>
          </a:p>
        </p:txBody>
      </p:sp>
      <p:sp>
        <p:nvSpPr>
          <p:cNvPr id="4" name="Title 1"/>
          <p:cNvSpPr>
            <a:spLocks noGrp="1"/>
          </p:cNvSpPr>
          <p:nvPr>
            <p:ph type="title"/>
          </p:nvPr>
        </p:nvSpPr>
        <p:spPr>
          <a:xfrm>
            <a:off x="457200" y="155448"/>
            <a:ext cx="8229600" cy="1252728"/>
          </a:xfrm>
        </p:spPr>
        <p:txBody>
          <a:bodyPr>
            <a:normAutofit/>
          </a:bodyPr>
          <a:lstStyle/>
          <a:p>
            <a:r>
              <a:rPr lang="en-US" sz="4000" dirty="0" smtClean="0">
                <a:latin typeface="Georgia"/>
                <a:cs typeface="Georgia"/>
              </a:rPr>
              <a:t>Cycle-to-trial ratio</a:t>
            </a:r>
            <a:endParaRPr lang="en-US" sz="4000" dirty="0">
              <a:latin typeface="Georgia"/>
              <a:cs typeface="Georgia"/>
            </a:endParaRPr>
          </a:p>
        </p:txBody>
      </p:sp>
    </p:spTree>
    <p:extLst>
      <p:ext uri="{BB962C8B-B14F-4D97-AF65-F5344CB8AC3E}">
        <p14:creationId xmlns:p14="http://schemas.microsoft.com/office/powerpoint/2010/main" val="3012051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Timing</a:t>
            </a:r>
            <a:endParaRPr lang="en-US" sz="4000" dirty="0">
              <a:latin typeface="Georgia"/>
              <a:cs typeface="Georgia"/>
            </a:endParaRPr>
          </a:p>
        </p:txBody>
      </p:sp>
      <p:sp>
        <p:nvSpPr>
          <p:cNvPr id="5" name="TextBox 4"/>
          <p:cNvSpPr txBox="1"/>
          <p:nvPr/>
        </p:nvSpPr>
        <p:spPr>
          <a:xfrm>
            <a:off x="364672" y="1599082"/>
            <a:ext cx="8414656" cy="369332"/>
          </a:xfrm>
          <a:prstGeom prst="rect">
            <a:avLst/>
          </a:prstGeom>
          <a:noFill/>
        </p:spPr>
        <p:txBody>
          <a:bodyPr wrap="square" rtlCol="0">
            <a:spAutoFit/>
          </a:bodyPr>
          <a:lstStyle/>
          <a:p>
            <a:r>
              <a:rPr lang="en-US" dirty="0" smtClean="0">
                <a:latin typeface="Georgia" panose="02040502050405020303" pitchFamily="18" charset="0"/>
              </a:rPr>
              <a:t>It is difficult to study timing. Behavior does not always reflect mental processes.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1982"/>
            <a:ext cx="9144000" cy="4615901"/>
          </a:xfrm>
          <a:prstGeom prst="rect">
            <a:avLst/>
          </a:prstGeom>
        </p:spPr>
      </p:pic>
    </p:spTree>
    <p:extLst>
      <p:ext uri="{BB962C8B-B14F-4D97-AF65-F5344CB8AC3E}">
        <p14:creationId xmlns:p14="http://schemas.microsoft.com/office/powerpoint/2010/main" val="2657797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12" name="TextBox 11"/>
          <p:cNvSpPr txBox="1"/>
          <p:nvPr/>
        </p:nvSpPr>
        <p:spPr>
          <a:xfrm>
            <a:off x="1650274" y="2115454"/>
            <a:ext cx="5843452" cy="923330"/>
          </a:xfrm>
          <a:prstGeom prst="rect">
            <a:avLst/>
          </a:prstGeom>
          <a:noFill/>
        </p:spPr>
        <p:txBody>
          <a:bodyPr wrap="square" rtlCol="0">
            <a:spAutoFit/>
          </a:bodyPr>
          <a:lstStyle/>
          <a:p>
            <a:pPr algn="ctr"/>
            <a:r>
              <a:rPr lang="en-US" dirty="0" smtClean="0">
                <a:latin typeface="Georgia" panose="02040502050405020303" pitchFamily="18" charset="0"/>
              </a:rPr>
              <a:t>Take out a pen/pencil and a piece of paper.</a:t>
            </a:r>
          </a:p>
          <a:p>
            <a:pPr algn="ctr"/>
            <a:endParaRPr lang="en-US" dirty="0">
              <a:latin typeface="Georgia" panose="02040502050405020303" pitchFamily="18" charset="0"/>
            </a:endParaRPr>
          </a:p>
          <a:p>
            <a:pPr algn="ctr"/>
            <a:r>
              <a:rPr lang="en-US" dirty="0" smtClean="0">
                <a:latin typeface="Georgia" panose="02040502050405020303" pitchFamily="18" charset="0"/>
              </a:rPr>
              <a:t>You will see three dots, with the center dot illuminated. </a:t>
            </a:r>
          </a:p>
        </p:txBody>
      </p:sp>
      <p:sp>
        <p:nvSpPr>
          <p:cNvPr id="13" name="Oval 12"/>
          <p:cNvSpPr/>
          <p:nvPr/>
        </p:nvSpPr>
        <p:spPr>
          <a:xfrm>
            <a:off x="1062446" y="4162696"/>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3744685" y="4162696"/>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753498" y="4162696"/>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6796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12" name="TextBox 11"/>
          <p:cNvSpPr txBox="1"/>
          <p:nvPr/>
        </p:nvSpPr>
        <p:spPr>
          <a:xfrm>
            <a:off x="1650274" y="2115454"/>
            <a:ext cx="5843452" cy="1200329"/>
          </a:xfrm>
          <a:prstGeom prst="rect">
            <a:avLst/>
          </a:prstGeom>
          <a:noFill/>
        </p:spPr>
        <p:txBody>
          <a:bodyPr wrap="square" rtlCol="0">
            <a:spAutoFit/>
          </a:bodyPr>
          <a:lstStyle/>
          <a:p>
            <a:pPr algn="ctr"/>
            <a:r>
              <a:rPr lang="en-US" dirty="0" smtClean="0">
                <a:latin typeface="Georgia" panose="02040502050405020303" pitchFamily="18" charset="0"/>
              </a:rPr>
              <a:t>After some interval of time, the center dot will turn off and the left and right dots will become illuminated. After everyone has chosen either the green or the red dot (it’s your choice), I will reveal the rewards. </a:t>
            </a:r>
          </a:p>
        </p:txBody>
      </p:sp>
      <p:sp>
        <p:nvSpPr>
          <p:cNvPr id="13" name="Oval 12"/>
          <p:cNvSpPr/>
          <p:nvPr/>
        </p:nvSpPr>
        <p:spPr>
          <a:xfrm>
            <a:off x="1062446" y="4162696"/>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3744685" y="4162696"/>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753498" y="4162696"/>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0292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12" name="TextBox 11"/>
          <p:cNvSpPr txBox="1"/>
          <p:nvPr/>
        </p:nvSpPr>
        <p:spPr>
          <a:xfrm>
            <a:off x="1650274" y="3404323"/>
            <a:ext cx="5843452" cy="369332"/>
          </a:xfrm>
          <a:prstGeom prst="rect">
            <a:avLst/>
          </a:prstGeom>
          <a:noFill/>
        </p:spPr>
        <p:txBody>
          <a:bodyPr wrap="square" rtlCol="0">
            <a:spAutoFit/>
          </a:bodyPr>
          <a:lstStyle/>
          <a:p>
            <a:pPr algn="ctr"/>
            <a:r>
              <a:rPr lang="en-US" dirty="0" smtClean="0">
                <a:latin typeface="Georgia" panose="02040502050405020303" pitchFamily="18" charset="0"/>
              </a:rPr>
              <a:t>Let’s get started.</a:t>
            </a:r>
          </a:p>
        </p:txBody>
      </p:sp>
    </p:spTree>
    <p:extLst>
      <p:ext uri="{BB962C8B-B14F-4D97-AF65-F5344CB8AC3E}">
        <p14:creationId xmlns:p14="http://schemas.microsoft.com/office/powerpoint/2010/main" val="2267971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1</a:t>
            </a:r>
          </a:p>
        </p:txBody>
      </p:sp>
    </p:spTree>
    <p:extLst>
      <p:ext uri="{BB962C8B-B14F-4D97-AF65-F5344CB8AC3E}">
        <p14:creationId xmlns:p14="http://schemas.microsoft.com/office/powerpoint/2010/main" val="3616269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1</a:t>
            </a:r>
          </a:p>
        </p:txBody>
      </p:sp>
    </p:spTree>
    <p:extLst>
      <p:ext uri="{BB962C8B-B14F-4D97-AF65-F5344CB8AC3E}">
        <p14:creationId xmlns:p14="http://schemas.microsoft.com/office/powerpoint/2010/main" val="8902707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1</a:t>
            </a:r>
          </a:p>
        </p:txBody>
      </p:sp>
    </p:spTree>
    <p:extLst>
      <p:ext uri="{BB962C8B-B14F-4D97-AF65-F5344CB8AC3E}">
        <p14:creationId xmlns:p14="http://schemas.microsoft.com/office/powerpoint/2010/main" val="965158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2</a:t>
            </a:r>
          </a:p>
        </p:txBody>
      </p:sp>
    </p:spTree>
    <p:extLst>
      <p:ext uri="{BB962C8B-B14F-4D97-AF65-F5344CB8AC3E}">
        <p14:creationId xmlns:p14="http://schemas.microsoft.com/office/powerpoint/2010/main" val="1032593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2</a:t>
            </a:r>
          </a:p>
        </p:txBody>
      </p:sp>
    </p:spTree>
    <p:extLst>
      <p:ext uri="{BB962C8B-B14F-4D97-AF65-F5344CB8AC3E}">
        <p14:creationId xmlns:p14="http://schemas.microsoft.com/office/powerpoint/2010/main" val="911318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2</a:t>
            </a:r>
          </a:p>
        </p:txBody>
      </p:sp>
    </p:spTree>
    <p:extLst>
      <p:ext uri="{BB962C8B-B14F-4D97-AF65-F5344CB8AC3E}">
        <p14:creationId xmlns:p14="http://schemas.microsoft.com/office/powerpoint/2010/main" val="23399910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3</a:t>
            </a:r>
          </a:p>
        </p:txBody>
      </p:sp>
    </p:spTree>
    <p:extLst>
      <p:ext uri="{BB962C8B-B14F-4D97-AF65-F5344CB8AC3E}">
        <p14:creationId xmlns:p14="http://schemas.microsoft.com/office/powerpoint/2010/main" val="408749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3</a:t>
            </a:r>
          </a:p>
        </p:txBody>
      </p:sp>
    </p:spTree>
    <p:extLst>
      <p:ext uri="{BB962C8B-B14F-4D97-AF65-F5344CB8AC3E}">
        <p14:creationId xmlns:p14="http://schemas.microsoft.com/office/powerpoint/2010/main" val="31434998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3</a:t>
            </a:r>
          </a:p>
        </p:txBody>
      </p:sp>
    </p:spTree>
    <p:extLst>
      <p:ext uri="{BB962C8B-B14F-4D97-AF65-F5344CB8AC3E}">
        <p14:creationId xmlns:p14="http://schemas.microsoft.com/office/powerpoint/2010/main" val="22540304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4</a:t>
            </a:r>
          </a:p>
        </p:txBody>
      </p:sp>
    </p:spTree>
    <p:extLst>
      <p:ext uri="{BB962C8B-B14F-4D97-AF65-F5344CB8AC3E}">
        <p14:creationId xmlns:p14="http://schemas.microsoft.com/office/powerpoint/2010/main" val="9780206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4</a:t>
            </a:r>
          </a:p>
        </p:txBody>
      </p:sp>
    </p:spTree>
    <p:extLst>
      <p:ext uri="{BB962C8B-B14F-4D97-AF65-F5344CB8AC3E}">
        <p14:creationId xmlns:p14="http://schemas.microsoft.com/office/powerpoint/2010/main" val="23546637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4</a:t>
            </a:r>
          </a:p>
        </p:txBody>
      </p:sp>
    </p:spTree>
    <p:extLst>
      <p:ext uri="{BB962C8B-B14F-4D97-AF65-F5344CB8AC3E}">
        <p14:creationId xmlns:p14="http://schemas.microsoft.com/office/powerpoint/2010/main" val="3130598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5</a:t>
            </a:r>
          </a:p>
        </p:txBody>
      </p:sp>
    </p:spTree>
    <p:extLst>
      <p:ext uri="{BB962C8B-B14F-4D97-AF65-F5344CB8AC3E}">
        <p14:creationId xmlns:p14="http://schemas.microsoft.com/office/powerpoint/2010/main" val="33612173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5</a:t>
            </a:r>
          </a:p>
        </p:txBody>
      </p:sp>
    </p:spTree>
    <p:extLst>
      <p:ext uri="{BB962C8B-B14F-4D97-AF65-F5344CB8AC3E}">
        <p14:creationId xmlns:p14="http://schemas.microsoft.com/office/powerpoint/2010/main" val="16066239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5</a:t>
            </a:r>
          </a:p>
        </p:txBody>
      </p:sp>
    </p:spTree>
    <p:extLst>
      <p:ext uri="{BB962C8B-B14F-4D97-AF65-F5344CB8AC3E}">
        <p14:creationId xmlns:p14="http://schemas.microsoft.com/office/powerpoint/2010/main" val="4158801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6</a:t>
            </a:r>
          </a:p>
        </p:txBody>
      </p:sp>
    </p:spTree>
    <p:extLst>
      <p:ext uri="{BB962C8B-B14F-4D97-AF65-F5344CB8AC3E}">
        <p14:creationId xmlns:p14="http://schemas.microsoft.com/office/powerpoint/2010/main" val="8713749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6</a:t>
            </a:r>
          </a:p>
        </p:txBody>
      </p:sp>
    </p:spTree>
    <p:extLst>
      <p:ext uri="{BB962C8B-B14F-4D97-AF65-F5344CB8AC3E}">
        <p14:creationId xmlns:p14="http://schemas.microsoft.com/office/powerpoint/2010/main" val="15138434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6</a:t>
            </a:r>
          </a:p>
        </p:txBody>
      </p:sp>
    </p:spTree>
    <p:extLst>
      <p:ext uri="{BB962C8B-B14F-4D97-AF65-F5344CB8AC3E}">
        <p14:creationId xmlns:p14="http://schemas.microsoft.com/office/powerpoint/2010/main" val="39943466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7</a:t>
            </a:r>
          </a:p>
        </p:txBody>
      </p:sp>
    </p:spTree>
    <p:extLst>
      <p:ext uri="{BB962C8B-B14F-4D97-AF65-F5344CB8AC3E}">
        <p14:creationId xmlns:p14="http://schemas.microsoft.com/office/powerpoint/2010/main" val="41257676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7</a:t>
            </a:r>
          </a:p>
        </p:txBody>
      </p:sp>
    </p:spTree>
    <p:extLst>
      <p:ext uri="{BB962C8B-B14F-4D97-AF65-F5344CB8AC3E}">
        <p14:creationId xmlns:p14="http://schemas.microsoft.com/office/powerpoint/2010/main" val="30999487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7</a:t>
            </a:r>
          </a:p>
        </p:txBody>
      </p:sp>
    </p:spTree>
    <p:extLst>
      <p:ext uri="{BB962C8B-B14F-4D97-AF65-F5344CB8AC3E}">
        <p14:creationId xmlns:p14="http://schemas.microsoft.com/office/powerpoint/2010/main" val="27480251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8</a:t>
            </a:r>
          </a:p>
        </p:txBody>
      </p:sp>
    </p:spTree>
    <p:extLst>
      <p:ext uri="{BB962C8B-B14F-4D97-AF65-F5344CB8AC3E}">
        <p14:creationId xmlns:p14="http://schemas.microsoft.com/office/powerpoint/2010/main" val="24928054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8</a:t>
            </a:r>
          </a:p>
        </p:txBody>
      </p:sp>
    </p:spTree>
    <p:extLst>
      <p:ext uri="{BB962C8B-B14F-4D97-AF65-F5344CB8AC3E}">
        <p14:creationId xmlns:p14="http://schemas.microsoft.com/office/powerpoint/2010/main" val="731064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8</a:t>
            </a:r>
          </a:p>
        </p:txBody>
      </p:sp>
    </p:spTree>
    <p:extLst>
      <p:ext uri="{BB962C8B-B14F-4D97-AF65-F5344CB8AC3E}">
        <p14:creationId xmlns:p14="http://schemas.microsoft.com/office/powerpoint/2010/main" val="23612810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9</a:t>
            </a:r>
          </a:p>
        </p:txBody>
      </p:sp>
    </p:spTree>
    <p:extLst>
      <p:ext uri="{BB962C8B-B14F-4D97-AF65-F5344CB8AC3E}">
        <p14:creationId xmlns:p14="http://schemas.microsoft.com/office/powerpoint/2010/main" val="24444114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9</a:t>
            </a:r>
          </a:p>
        </p:txBody>
      </p:sp>
    </p:spTree>
    <p:extLst>
      <p:ext uri="{BB962C8B-B14F-4D97-AF65-F5344CB8AC3E}">
        <p14:creationId xmlns:p14="http://schemas.microsoft.com/office/powerpoint/2010/main" val="34807289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9</a:t>
            </a:r>
          </a:p>
        </p:txBody>
      </p:sp>
    </p:spTree>
    <p:extLst>
      <p:ext uri="{BB962C8B-B14F-4D97-AF65-F5344CB8AC3E}">
        <p14:creationId xmlns:p14="http://schemas.microsoft.com/office/powerpoint/2010/main" val="547189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10</a:t>
            </a:r>
          </a:p>
        </p:txBody>
      </p:sp>
    </p:spTree>
    <p:extLst>
      <p:ext uri="{BB962C8B-B14F-4D97-AF65-F5344CB8AC3E}">
        <p14:creationId xmlns:p14="http://schemas.microsoft.com/office/powerpoint/2010/main" val="865148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10</a:t>
            </a:r>
          </a:p>
        </p:txBody>
      </p:sp>
    </p:spTree>
    <p:extLst>
      <p:ext uri="{BB962C8B-B14F-4D97-AF65-F5344CB8AC3E}">
        <p14:creationId xmlns:p14="http://schemas.microsoft.com/office/powerpoint/2010/main" val="12919000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estimation</a:t>
            </a:r>
            <a:endParaRPr lang="en-US" sz="4000" dirty="0">
              <a:latin typeface="Georgia"/>
              <a:cs typeface="Georgia"/>
            </a:endParaRPr>
          </a:p>
        </p:txBody>
      </p:sp>
      <p:sp>
        <p:nvSpPr>
          <p:cNvPr id="3" name="Oval 2"/>
          <p:cNvSpPr/>
          <p:nvPr/>
        </p:nvSpPr>
        <p:spPr>
          <a:xfrm>
            <a:off x="1062446" y="2830285"/>
            <a:ext cx="1367246" cy="1332411"/>
          </a:xfrm>
          <a:prstGeom prst="ellipse">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744685" y="2830285"/>
            <a:ext cx="1367246" cy="133241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753498" y="2830285"/>
            <a:ext cx="1367246" cy="1332411"/>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490063" y="4361538"/>
            <a:ext cx="1894115" cy="369332"/>
          </a:xfrm>
          <a:prstGeom prst="rect">
            <a:avLst/>
          </a:prstGeom>
          <a:noFill/>
        </p:spPr>
        <p:txBody>
          <a:bodyPr wrap="square" rtlCol="0">
            <a:spAutoFit/>
          </a:bodyPr>
          <a:lstStyle/>
          <a:p>
            <a:pPr algn="ctr"/>
            <a:r>
              <a:rPr lang="en-US" dirty="0" smtClean="0">
                <a:latin typeface="Georgia" panose="02040502050405020303" pitchFamily="18" charset="0"/>
              </a:rPr>
              <a:t>0 points</a:t>
            </a:r>
          </a:p>
        </p:txBody>
      </p:sp>
      <p:sp>
        <p:nvSpPr>
          <p:cNvPr id="8" name="TextBox 7"/>
          <p:cNvSpPr txBox="1"/>
          <p:nvPr/>
        </p:nvSpPr>
        <p:spPr>
          <a:xfrm>
            <a:off x="751100" y="4362650"/>
            <a:ext cx="1894115" cy="369332"/>
          </a:xfrm>
          <a:prstGeom prst="rect">
            <a:avLst/>
          </a:prstGeom>
          <a:noFill/>
        </p:spPr>
        <p:txBody>
          <a:bodyPr wrap="square" rtlCol="0">
            <a:spAutoFit/>
          </a:bodyPr>
          <a:lstStyle/>
          <a:p>
            <a:pPr algn="ctr"/>
            <a:r>
              <a:rPr lang="en-US" dirty="0" smtClean="0">
                <a:latin typeface="Georgia" panose="02040502050405020303" pitchFamily="18" charset="0"/>
              </a:rPr>
              <a:t>1 point</a:t>
            </a:r>
          </a:p>
        </p:txBody>
      </p:sp>
      <p:sp>
        <p:nvSpPr>
          <p:cNvPr id="12" name="TextBox 11"/>
          <p:cNvSpPr txBox="1"/>
          <p:nvPr/>
        </p:nvSpPr>
        <p:spPr>
          <a:xfrm>
            <a:off x="1506582" y="1749898"/>
            <a:ext cx="5843452" cy="369332"/>
          </a:xfrm>
          <a:prstGeom prst="rect">
            <a:avLst/>
          </a:prstGeom>
          <a:noFill/>
        </p:spPr>
        <p:txBody>
          <a:bodyPr wrap="square" rtlCol="0">
            <a:spAutoFit/>
          </a:bodyPr>
          <a:lstStyle/>
          <a:p>
            <a:pPr algn="ctr"/>
            <a:r>
              <a:rPr lang="en-US" b="1" dirty="0" smtClean="0">
                <a:latin typeface="Georgia" panose="02040502050405020303" pitchFamily="18" charset="0"/>
              </a:rPr>
              <a:t>Trial 10</a:t>
            </a:r>
          </a:p>
        </p:txBody>
      </p:sp>
    </p:spTree>
    <p:extLst>
      <p:ext uri="{BB962C8B-B14F-4D97-AF65-F5344CB8AC3E}">
        <p14:creationId xmlns:p14="http://schemas.microsoft.com/office/powerpoint/2010/main" val="3021336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production</a:t>
            </a:r>
            <a:endParaRPr lang="en-US" sz="4000" dirty="0">
              <a:latin typeface="Georgia"/>
              <a:cs typeface="Georgia"/>
            </a:endParaRPr>
          </a:p>
        </p:txBody>
      </p:sp>
      <p:sp>
        <p:nvSpPr>
          <p:cNvPr id="12" name="TextBox 11"/>
          <p:cNvSpPr txBox="1"/>
          <p:nvPr/>
        </p:nvSpPr>
        <p:spPr>
          <a:xfrm>
            <a:off x="1650274" y="1649844"/>
            <a:ext cx="5843452" cy="461665"/>
          </a:xfrm>
          <a:prstGeom prst="rect">
            <a:avLst/>
          </a:prstGeom>
          <a:noFill/>
        </p:spPr>
        <p:txBody>
          <a:bodyPr wrap="square" rtlCol="0">
            <a:spAutoFit/>
          </a:bodyPr>
          <a:lstStyle/>
          <a:p>
            <a:pPr algn="ctr"/>
            <a:r>
              <a:rPr lang="en-US" sz="2400" b="1" dirty="0" smtClean="0">
                <a:latin typeface="Georgia" panose="02040502050405020303" pitchFamily="18" charset="0"/>
              </a:rPr>
              <a:t>Peak procedure</a:t>
            </a:r>
          </a:p>
        </p:txBody>
      </p:sp>
      <p:cxnSp>
        <p:nvCxnSpPr>
          <p:cNvPr id="4" name="Straight Arrow Connector 3"/>
          <p:cNvCxnSpPr/>
          <p:nvPr/>
        </p:nvCxnSpPr>
        <p:spPr>
          <a:xfrm>
            <a:off x="2442754" y="3683726"/>
            <a:ext cx="4393475" cy="8708"/>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1026" name="Picture 2" descr="Image result for lightbul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9105" y="2513382"/>
            <a:ext cx="965790" cy="96579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789317" y="3783776"/>
            <a:ext cx="1565366" cy="369332"/>
          </a:xfrm>
          <a:prstGeom prst="rect">
            <a:avLst/>
          </a:prstGeom>
          <a:noFill/>
        </p:spPr>
        <p:txBody>
          <a:bodyPr wrap="square" rtlCol="0">
            <a:spAutoFit/>
          </a:bodyPr>
          <a:lstStyle/>
          <a:p>
            <a:pPr algn="ctr"/>
            <a:r>
              <a:rPr lang="en-US" dirty="0">
                <a:solidFill>
                  <a:srgbClr val="FF0000"/>
                </a:solidFill>
                <a:latin typeface="Georgia" panose="02040502050405020303" pitchFamily="18" charset="0"/>
              </a:rPr>
              <a:t>8</a:t>
            </a:r>
            <a:r>
              <a:rPr lang="en-US" dirty="0" smtClean="0">
                <a:solidFill>
                  <a:srgbClr val="FF0000"/>
                </a:solidFill>
                <a:latin typeface="Georgia" panose="02040502050405020303" pitchFamily="18" charset="0"/>
              </a:rPr>
              <a:t>0 seconds</a:t>
            </a:r>
          </a:p>
        </p:txBody>
      </p:sp>
      <p:sp>
        <p:nvSpPr>
          <p:cNvPr id="8" name="TextBox 7"/>
          <p:cNvSpPr txBox="1"/>
          <p:nvPr/>
        </p:nvSpPr>
        <p:spPr>
          <a:xfrm>
            <a:off x="6963234" y="2906613"/>
            <a:ext cx="1565366" cy="1323439"/>
          </a:xfrm>
          <a:prstGeom prst="rect">
            <a:avLst/>
          </a:prstGeom>
          <a:noFill/>
        </p:spPr>
        <p:txBody>
          <a:bodyPr wrap="square" rtlCol="0">
            <a:spAutoFit/>
          </a:bodyPr>
          <a:lstStyle/>
          <a:p>
            <a:pPr algn="ctr"/>
            <a:r>
              <a:rPr lang="en-US" sz="1600" dirty="0" smtClean="0">
                <a:solidFill>
                  <a:srgbClr val="FF0000"/>
                </a:solidFill>
                <a:latin typeface="Georgia" panose="02040502050405020303" pitchFamily="18" charset="0"/>
              </a:rPr>
              <a:t>Lever is baited with reward 40 seconds after the light comes on.</a:t>
            </a:r>
          </a:p>
        </p:txBody>
      </p:sp>
      <p:cxnSp>
        <p:nvCxnSpPr>
          <p:cNvPr id="9" name="Straight Arrow Connector 8"/>
          <p:cNvCxnSpPr/>
          <p:nvPr/>
        </p:nvCxnSpPr>
        <p:spPr>
          <a:xfrm>
            <a:off x="2469968" y="5480207"/>
            <a:ext cx="4366261" cy="8708"/>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3789317" y="5645367"/>
            <a:ext cx="1565366" cy="369332"/>
          </a:xfrm>
          <a:prstGeom prst="rect">
            <a:avLst/>
          </a:prstGeom>
          <a:noFill/>
        </p:spPr>
        <p:txBody>
          <a:bodyPr wrap="square" rtlCol="0">
            <a:spAutoFit/>
          </a:bodyPr>
          <a:lstStyle/>
          <a:p>
            <a:pPr algn="ctr"/>
            <a:r>
              <a:rPr lang="en-US" dirty="0">
                <a:solidFill>
                  <a:srgbClr val="FF0000"/>
                </a:solidFill>
                <a:latin typeface="Georgia" panose="02040502050405020303" pitchFamily="18" charset="0"/>
              </a:rPr>
              <a:t>8</a:t>
            </a:r>
            <a:r>
              <a:rPr lang="en-US" dirty="0" smtClean="0">
                <a:solidFill>
                  <a:srgbClr val="FF0000"/>
                </a:solidFill>
                <a:latin typeface="Georgia" panose="02040502050405020303" pitchFamily="18" charset="0"/>
              </a:rPr>
              <a:t>0 seconds</a:t>
            </a:r>
          </a:p>
        </p:txBody>
      </p:sp>
      <p:pic>
        <p:nvPicPr>
          <p:cNvPr id="1028" name="Picture 4" descr="Image result for s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6363" y="4488510"/>
            <a:ext cx="913471" cy="9134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birmingham.ac.uk/Images/College-LES-only/Psych/memory-persistence-lab/ratpressingalever-Cropped-147x19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3066" y="3064646"/>
            <a:ext cx="936902" cy="1255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birmingham.ac.uk/Images/College-LES-only/Psych/memory-persistence-lab/ratpressingalever-Cropped-147x19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3066" y="4877362"/>
            <a:ext cx="936902" cy="125557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990448" y="4827195"/>
            <a:ext cx="1565366" cy="1323439"/>
          </a:xfrm>
          <a:prstGeom prst="rect">
            <a:avLst/>
          </a:prstGeom>
          <a:noFill/>
        </p:spPr>
        <p:txBody>
          <a:bodyPr wrap="square" rtlCol="0">
            <a:spAutoFit/>
          </a:bodyPr>
          <a:lstStyle/>
          <a:p>
            <a:pPr algn="ctr"/>
            <a:r>
              <a:rPr lang="en-US" sz="1600" dirty="0" smtClean="0">
                <a:solidFill>
                  <a:srgbClr val="FF0000"/>
                </a:solidFill>
                <a:latin typeface="Georgia" panose="02040502050405020303" pitchFamily="18" charset="0"/>
              </a:rPr>
              <a:t>Lever is baited with reward 20 seconds after the </a:t>
            </a:r>
            <a:r>
              <a:rPr lang="en-US" sz="1600" dirty="0" smtClean="0">
                <a:solidFill>
                  <a:srgbClr val="FF0000"/>
                </a:solidFill>
                <a:latin typeface="Georgia" panose="02040502050405020303" pitchFamily="18" charset="0"/>
              </a:rPr>
              <a:t>tone comes </a:t>
            </a:r>
            <a:r>
              <a:rPr lang="en-US" sz="1600" dirty="0" smtClean="0">
                <a:solidFill>
                  <a:srgbClr val="FF0000"/>
                </a:solidFill>
                <a:latin typeface="Georgia" panose="02040502050405020303" pitchFamily="18" charset="0"/>
              </a:rPr>
              <a:t>on.</a:t>
            </a:r>
          </a:p>
        </p:txBody>
      </p:sp>
    </p:spTree>
    <p:extLst>
      <p:ext uri="{BB962C8B-B14F-4D97-AF65-F5344CB8AC3E}">
        <p14:creationId xmlns:p14="http://schemas.microsoft.com/office/powerpoint/2010/main" val="6356262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production</a:t>
            </a:r>
            <a:endParaRPr lang="en-US" sz="4000" dirty="0">
              <a:latin typeface="Georgia"/>
              <a:cs typeface="Georgia"/>
            </a:endParaRPr>
          </a:p>
        </p:txBody>
      </p:sp>
      <p:sp>
        <p:nvSpPr>
          <p:cNvPr id="12" name="TextBox 11"/>
          <p:cNvSpPr txBox="1"/>
          <p:nvPr/>
        </p:nvSpPr>
        <p:spPr>
          <a:xfrm>
            <a:off x="1650274" y="1754831"/>
            <a:ext cx="5843452" cy="369332"/>
          </a:xfrm>
          <a:prstGeom prst="rect">
            <a:avLst/>
          </a:prstGeom>
          <a:noFill/>
        </p:spPr>
        <p:txBody>
          <a:bodyPr wrap="square" rtlCol="0">
            <a:spAutoFit/>
          </a:bodyPr>
          <a:lstStyle/>
          <a:p>
            <a:pPr algn="ctr"/>
            <a:r>
              <a:rPr lang="en-US" b="1" dirty="0" smtClean="0">
                <a:latin typeface="Georgia" panose="02040502050405020303" pitchFamily="18" charset="0"/>
              </a:rPr>
              <a:t>Peak procedure</a:t>
            </a: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743" y="2394494"/>
            <a:ext cx="4968240" cy="3183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11714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production</a:t>
            </a:r>
            <a:endParaRPr lang="en-US" sz="4000" dirty="0">
              <a:latin typeface="Georgia"/>
              <a:cs typeface="Georgia"/>
            </a:endParaRPr>
          </a:p>
        </p:txBody>
      </p:sp>
      <p:sp>
        <p:nvSpPr>
          <p:cNvPr id="12" name="TextBox 11"/>
          <p:cNvSpPr txBox="1"/>
          <p:nvPr/>
        </p:nvSpPr>
        <p:spPr>
          <a:xfrm>
            <a:off x="1650274" y="1754831"/>
            <a:ext cx="5843452" cy="369332"/>
          </a:xfrm>
          <a:prstGeom prst="rect">
            <a:avLst/>
          </a:prstGeom>
          <a:noFill/>
        </p:spPr>
        <p:txBody>
          <a:bodyPr wrap="square" rtlCol="0">
            <a:spAutoFit/>
          </a:bodyPr>
          <a:lstStyle/>
          <a:p>
            <a:pPr algn="ctr"/>
            <a:r>
              <a:rPr lang="en-US" b="1" dirty="0" smtClean="0">
                <a:latin typeface="Georgia" panose="02040502050405020303" pitchFamily="18" charset="0"/>
              </a:rPr>
              <a:t>Peak procedure</a:t>
            </a: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743" y="2394494"/>
            <a:ext cx="4968240" cy="3183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a:off x="3997234" y="2995749"/>
            <a:ext cx="931817" cy="0"/>
          </a:xfrm>
          <a:prstGeom prst="straightConnector1">
            <a:avLst/>
          </a:prstGeom>
          <a:ln w="57150">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1288869" y="5717798"/>
            <a:ext cx="7315199" cy="369332"/>
          </a:xfrm>
          <a:prstGeom prst="rect">
            <a:avLst/>
          </a:prstGeom>
          <a:noFill/>
        </p:spPr>
        <p:txBody>
          <a:bodyPr wrap="square" rtlCol="0">
            <a:spAutoFit/>
          </a:bodyPr>
          <a:lstStyle/>
          <a:p>
            <a:pPr algn="ctr"/>
            <a:r>
              <a:rPr lang="en-US" dirty="0" smtClean="0">
                <a:latin typeface="Georgia" panose="02040502050405020303" pitchFamily="18" charset="0"/>
              </a:rPr>
              <a:t>The peak response rate is different in the presence of each stimulus…</a:t>
            </a:r>
          </a:p>
        </p:txBody>
      </p:sp>
    </p:spTree>
    <p:extLst>
      <p:ext uri="{BB962C8B-B14F-4D97-AF65-F5344CB8AC3E}">
        <p14:creationId xmlns:p14="http://schemas.microsoft.com/office/powerpoint/2010/main" val="5273759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production</a:t>
            </a:r>
            <a:endParaRPr lang="en-US" sz="4000" dirty="0">
              <a:latin typeface="Georgia"/>
              <a:cs typeface="Georgia"/>
            </a:endParaRPr>
          </a:p>
        </p:txBody>
      </p:sp>
      <p:sp>
        <p:nvSpPr>
          <p:cNvPr id="12" name="TextBox 11"/>
          <p:cNvSpPr txBox="1"/>
          <p:nvPr/>
        </p:nvSpPr>
        <p:spPr>
          <a:xfrm>
            <a:off x="1650274" y="1754831"/>
            <a:ext cx="5843452" cy="369332"/>
          </a:xfrm>
          <a:prstGeom prst="rect">
            <a:avLst/>
          </a:prstGeom>
          <a:noFill/>
        </p:spPr>
        <p:txBody>
          <a:bodyPr wrap="square" rtlCol="0">
            <a:spAutoFit/>
          </a:bodyPr>
          <a:lstStyle/>
          <a:p>
            <a:pPr algn="ctr"/>
            <a:r>
              <a:rPr lang="en-US" b="1" dirty="0" smtClean="0">
                <a:latin typeface="Georgia" panose="02040502050405020303" pitchFamily="18" charset="0"/>
              </a:rPr>
              <a:t>Peak procedure</a:t>
            </a: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743" y="2394494"/>
            <a:ext cx="4968240" cy="3183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a:off x="3265714" y="4241075"/>
            <a:ext cx="1454332" cy="0"/>
          </a:xfrm>
          <a:prstGeom prst="straightConnector1">
            <a:avLst/>
          </a:prstGeom>
          <a:ln w="38100">
            <a:solidFill>
              <a:srgbClr val="FF0000"/>
            </a:solidFill>
            <a:headEnd type="triangle"/>
            <a:tailEnd type="triangle"/>
          </a:ln>
          <a:effectLst/>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1288869" y="5717798"/>
            <a:ext cx="7315199" cy="923330"/>
          </a:xfrm>
          <a:prstGeom prst="rect">
            <a:avLst/>
          </a:prstGeom>
          <a:noFill/>
        </p:spPr>
        <p:txBody>
          <a:bodyPr wrap="square" rtlCol="0">
            <a:spAutoFit/>
          </a:bodyPr>
          <a:lstStyle/>
          <a:p>
            <a:pPr algn="ctr"/>
            <a:r>
              <a:rPr lang="en-US" dirty="0" smtClean="0">
                <a:latin typeface="Georgia" panose="02040502050405020303" pitchFamily="18" charset="0"/>
              </a:rPr>
              <a:t>The peak response rate is different in the presence of each stimulus…</a:t>
            </a:r>
          </a:p>
          <a:p>
            <a:pPr algn="ctr"/>
            <a:endParaRPr lang="en-US" dirty="0">
              <a:latin typeface="Georgia" panose="02040502050405020303" pitchFamily="18" charset="0"/>
            </a:endParaRPr>
          </a:p>
          <a:p>
            <a:pPr algn="ctr"/>
            <a:r>
              <a:rPr lang="en-US" dirty="0" smtClean="0">
                <a:latin typeface="Georgia" panose="02040502050405020303" pitchFamily="18" charset="0"/>
              </a:rPr>
              <a:t>and so is the variance of the response rate distribution.</a:t>
            </a:r>
          </a:p>
        </p:txBody>
      </p:sp>
      <p:cxnSp>
        <p:nvCxnSpPr>
          <p:cNvPr id="11" name="Straight Arrow Connector 10"/>
          <p:cNvCxnSpPr/>
          <p:nvPr/>
        </p:nvCxnSpPr>
        <p:spPr>
          <a:xfrm>
            <a:off x="3709851" y="4319453"/>
            <a:ext cx="2307772" cy="0"/>
          </a:xfrm>
          <a:prstGeom prst="straightConnector1">
            <a:avLst/>
          </a:prstGeom>
          <a:ln w="38100">
            <a:solidFill>
              <a:srgbClr val="00B050"/>
            </a:solidFill>
            <a:headEnd type="triangle"/>
            <a:tailEnd type="triangle"/>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01562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Duration production</a:t>
            </a:r>
            <a:endParaRPr lang="en-US" sz="4000" dirty="0">
              <a:latin typeface="Georgia"/>
              <a:cs typeface="Georgia"/>
            </a:endParaRPr>
          </a:p>
        </p:txBody>
      </p:sp>
      <p:sp>
        <p:nvSpPr>
          <p:cNvPr id="12" name="TextBox 11"/>
          <p:cNvSpPr txBox="1"/>
          <p:nvPr/>
        </p:nvSpPr>
        <p:spPr>
          <a:xfrm>
            <a:off x="1650274" y="1754831"/>
            <a:ext cx="5843452" cy="369332"/>
          </a:xfrm>
          <a:prstGeom prst="rect">
            <a:avLst/>
          </a:prstGeom>
          <a:noFill/>
        </p:spPr>
        <p:txBody>
          <a:bodyPr wrap="square" rtlCol="0">
            <a:spAutoFit/>
          </a:bodyPr>
          <a:lstStyle/>
          <a:p>
            <a:pPr algn="ctr"/>
            <a:r>
              <a:rPr lang="en-US" b="1" dirty="0" smtClean="0">
                <a:latin typeface="Georgia" panose="02040502050405020303" pitchFamily="18" charset="0"/>
              </a:rPr>
              <a:t>Peak procedure</a:t>
            </a: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743" y="2394494"/>
            <a:ext cx="4968240" cy="3183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a:off x="3265714" y="4241075"/>
            <a:ext cx="1454332" cy="0"/>
          </a:xfrm>
          <a:prstGeom prst="straightConnector1">
            <a:avLst/>
          </a:prstGeom>
          <a:ln w="38100">
            <a:solidFill>
              <a:srgbClr val="FF0000"/>
            </a:solidFill>
            <a:headEnd type="triangle"/>
            <a:tailEnd type="triangle"/>
          </a:ln>
          <a:effectLst/>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1288869" y="5717798"/>
            <a:ext cx="7315199" cy="923330"/>
          </a:xfrm>
          <a:prstGeom prst="rect">
            <a:avLst/>
          </a:prstGeom>
          <a:noFill/>
        </p:spPr>
        <p:txBody>
          <a:bodyPr wrap="square" rtlCol="0">
            <a:spAutoFit/>
          </a:bodyPr>
          <a:lstStyle/>
          <a:p>
            <a:pPr algn="ctr"/>
            <a:r>
              <a:rPr lang="en-US" dirty="0" smtClean="0">
                <a:latin typeface="Georgia" panose="02040502050405020303" pitchFamily="18" charset="0"/>
              </a:rPr>
              <a:t>The peak response rate is different in the presence of each stimulus…</a:t>
            </a:r>
          </a:p>
          <a:p>
            <a:pPr algn="ctr"/>
            <a:endParaRPr lang="en-US" dirty="0">
              <a:latin typeface="Georgia" panose="02040502050405020303" pitchFamily="18" charset="0"/>
            </a:endParaRPr>
          </a:p>
          <a:p>
            <a:pPr algn="ctr"/>
            <a:r>
              <a:rPr lang="en-US" dirty="0" smtClean="0">
                <a:latin typeface="Georgia" panose="02040502050405020303" pitchFamily="18" charset="0"/>
              </a:rPr>
              <a:t>and so is the variance of the response rate distribution.</a:t>
            </a:r>
          </a:p>
        </p:txBody>
      </p:sp>
      <p:cxnSp>
        <p:nvCxnSpPr>
          <p:cNvPr id="11" name="Straight Arrow Connector 10"/>
          <p:cNvCxnSpPr/>
          <p:nvPr/>
        </p:nvCxnSpPr>
        <p:spPr>
          <a:xfrm>
            <a:off x="3709851" y="4319453"/>
            <a:ext cx="2307772" cy="0"/>
          </a:xfrm>
          <a:prstGeom prst="straightConnector1">
            <a:avLst/>
          </a:prstGeom>
          <a:ln w="38100">
            <a:solidFill>
              <a:srgbClr val="00B050"/>
            </a:solidFill>
            <a:headEnd type="triangle"/>
            <a:tailEnd type="triangle"/>
          </a:ln>
          <a:effectLst/>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6888480" y="3008989"/>
            <a:ext cx="2072640" cy="1384995"/>
          </a:xfrm>
          <a:prstGeom prst="rect">
            <a:avLst/>
          </a:prstGeom>
          <a:noFill/>
        </p:spPr>
        <p:txBody>
          <a:bodyPr wrap="square" rtlCol="0">
            <a:spAutoFit/>
          </a:bodyPr>
          <a:lstStyle/>
          <a:p>
            <a:pPr algn="ctr"/>
            <a:r>
              <a:rPr lang="en-US" sz="1400" b="1" dirty="0" smtClean="0">
                <a:solidFill>
                  <a:srgbClr val="FF0000"/>
                </a:solidFill>
                <a:latin typeface="Georgia" panose="02040502050405020303" pitchFamily="18" charset="0"/>
              </a:rPr>
              <a:t>Scalar invariance</a:t>
            </a:r>
            <a:r>
              <a:rPr lang="en-US" sz="1400" dirty="0" smtClean="0">
                <a:solidFill>
                  <a:srgbClr val="FF0000"/>
                </a:solidFill>
                <a:latin typeface="Georgia" panose="02040502050405020303" pitchFamily="18" charset="0"/>
              </a:rPr>
              <a:t>:</a:t>
            </a:r>
          </a:p>
          <a:p>
            <a:pPr algn="ctr"/>
            <a:r>
              <a:rPr lang="en-US" sz="1400" dirty="0" smtClean="0">
                <a:solidFill>
                  <a:srgbClr val="FF0000"/>
                </a:solidFill>
                <a:latin typeface="Georgia" panose="02040502050405020303" pitchFamily="18" charset="0"/>
              </a:rPr>
              <a:t>The variability in response rates is proportional to the value of the interval being timed.</a:t>
            </a:r>
          </a:p>
        </p:txBody>
      </p:sp>
    </p:spTree>
    <p:extLst>
      <p:ext uri="{BB962C8B-B14F-4D97-AF65-F5344CB8AC3E}">
        <p14:creationId xmlns:p14="http://schemas.microsoft.com/office/powerpoint/2010/main" val="7746025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Scalar invariance</a:t>
            </a:r>
            <a:endParaRPr lang="en-US" sz="4000" dirty="0">
              <a:latin typeface="Georgia"/>
              <a:cs typeface="Georgia"/>
            </a:endParaRPr>
          </a:p>
        </p:txBody>
      </p:sp>
      <p:sp>
        <p:nvSpPr>
          <p:cNvPr id="8" name="TextBox 7"/>
          <p:cNvSpPr txBox="1"/>
          <p:nvPr/>
        </p:nvSpPr>
        <p:spPr>
          <a:xfrm>
            <a:off x="1123406" y="1894736"/>
            <a:ext cx="7315199" cy="2862322"/>
          </a:xfrm>
          <a:prstGeom prst="rect">
            <a:avLst/>
          </a:prstGeom>
          <a:noFill/>
        </p:spPr>
        <p:txBody>
          <a:bodyPr wrap="square" rtlCol="0">
            <a:spAutoFit/>
          </a:bodyPr>
          <a:lstStyle/>
          <a:p>
            <a:pPr algn="ctr"/>
            <a:r>
              <a:rPr lang="en-US" b="1" dirty="0">
                <a:latin typeface="Georgia" panose="02040502050405020303" pitchFamily="18" charset="0"/>
              </a:rPr>
              <a:t>Scalar invariance</a:t>
            </a:r>
            <a:r>
              <a:rPr lang="en-US" dirty="0">
                <a:latin typeface="Georgia" panose="02040502050405020303" pitchFamily="18" charset="0"/>
              </a:rPr>
              <a:t>:</a:t>
            </a:r>
          </a:p>
          <a:p>
            <a:pPr algn="ctr"/>
            <a:r>
              <a:rPr lang="en-US" dirty="0">
                <a:latin typeface="Georgia" panose="02040502050405020303" pitchFamily="18" charset="0"/>
              </a:rPr>
              <a:t>The variability in response rates is proportional to the value of the interval being timed</a:t>
            </a:r>
            <a:r>
              <a:rPr lang="en-US" dirty="0" smtClean="0">
                <a:latin typeface="Georgia" panose="02040502050405020303" pitchFamily="18" charset="0"/>
              </a:rPr>
              <a:t>.</a:t>
            </a:r>
          </a:p>
          <a:p>
            <a:pPr algn="ctr"/>
            <a:endParaRPr lang="en-US" dirty="0">
              <a:latin typeface="Georgia" panose="02040502050405020303" pitchFamily="18" charset="0"/>
            </a:endParaRPr>
          </a:p>
          <a:p>
            <a:pPr algn="ctr"/>
            <a:endParaRPr lang="en-US" dirty="0" smtClean="0">
              <a:latin typeface="Georgia" panose="02040502050405020303" pitchFamily="18" charset="0"/>
            </a:endParaRPr>
          </a:p>
          <a:p>
            <a:pPr algn="ctr"/>
            <a:r>
              <a:rPr lang="en-US" dirty="0" smtClean="0">
                <a:latin typeface="Georgia" panose="02040502050405020303" pitchFamily="18" charset="0"/>
              </a:rPr>
              <a:t>This is a consequence of the </a:t>
            </a:r>
            <a:r>
              <a:rPr lang="en-US" b="1" dirty="0" smtClean="0">
                <a:latin typeface="Georgia" panose="02040502050405020303" pitchFamily="18" charset="0"/>
              </a:rPr>
              <a:t>Weber-Fechner Law</a:t>
            </a:r>
            <a:r>
              <a:rPr lang="en-US" dirty="0" smtClean="0">
                <a:latin typeface="Georgia" panose="02040502050405020303" pitchFamily="18" charset="0"/>
              </a:rPr>
              <a:t>:</a:t>
            </a:r>
          </a:p>
          <a:p>
            <a:pPr algn="ctr"/>
            <a:endParaRPr lang="en-US" dirty="0">
              <a:latin typeface="Georgia" panose="02040502050405020303" pitchFamily="18" charset="0"/>
            </a:endParaRPr>
          </a:p>
          <a:p>
            <a:pPr algn="ctr"/>
            <a:r>
              <a:rPr lang="en-US" dirty="0" smtClean="0">
                <a:latin typeface="Georgia" panose="02040502050405020303" pitchFamily="18" charset="0"/>
              </a:rPr>
              <a:t>Animals perceive only the </a:t>
            </a:r>
            <a:r>
              <a:rPr lang="en-US" i="1" dirty="0" smtClean="0">
                <a:latin typeface="Georgia" panose="02040502050405020303" pitchFamily="18" charset="0"/>
              </a:rPr>
              <a:t>relative </a:t>
            </a:r>
            <a:r>
              <a:rPr lang="en-US" dirty="0" smtClean="0">
                <a:latin typeface="Georgia" panose="02040502050405020303" pitchFamily="18" charset="0"/>
              </a:rPr>
              <a:t>differences between intervals.</a:t>
            </a:r>
          </a:p>
          <a:p>
            <a:pPr algn="ctr"/>
            <a:endParaRPr lang="en-US" dirty="0">
              <a:solidFill>
                <a:srgbClr val="FF0000"/>
              </a:solidFill>
              <a:latin typeface="Georgia" panose="02040502050405020303" pitchFamily="18" charset="0"/>
            </a:endParaRPr>
          </a:p>
          <a:p>
            <a:pPr algn="ctr"/>
            <a:endParaRPr lang="en-US" dirty="0">
              <a:solidFill>
                <a:srgbClr val="FF0000"/>
              </a:solidFill>
              <a:latin typeface="Georgia" panose="02040502050405020303" pitchFamily="18" charset="0"/>
            </a:endParaRPr>
          </a:p>
        </p:txBody>
      </p:sp>
      <p:pic>
        <p:nvPicPr>
          <p:cNvPr id="10" name="Picture 2" descr="Image result for lightbul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245" y="4493196"/>
            <a:ext cx="965790" cy="96579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s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64" y="5746368"/>
            <a:ext cx="913471" cy="91347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365780" y="4772129"/>
            <a:ext cx="2072640" cy="307777"/>
          </a:xfrm>
          <a:prstGeom prst="rect">
            <a:avLst/>
          </a:prstGeom>
          <a:noFill/>
        </p:spPr>
        <p:txBody>
          <a:bodyPr wrap="square" rtlCol="0">
            <a:spAutoFit/>
          </a:bodyPr>
          <a:lstStyle/>
          <a:p>
            <a:pPr algn="ctr"/>
            <a:r>
              <a:rPr lang="en-US" sz="1400" b="1" dirty="0">
                <a:solidFill>
                  <a:srgbClr val="FF0000"/>
                </a:solidFill>
                <a:latin typeface="Georgia" panose="02040502050405020303" pitchFamily="18" charset="0"/>
              </a:rPr>
              <a:t>5</a:t>
            </a:r>
            <a:r>
              <a:rPr lang="en-US" sz="1400" b="1" dirty="0" smtClean="0">
                <a:solidFill>
                  <a:srgbClr val="FF0000"/>
                </a:solidFill>
                <a:latin typeface="Georgia" panose="02040502050405020303" pitchFamily="18" charset="0"/>
              </a:rPr>
              <a:t>0 seconds</a:t>
            </a:r>
            <a:endParaRPr lang="en-US" sz="1400" dirty="0" smtClean="0">
              <a:solidFill>
                <a:srgbClr val="FF0000"/>
              </a:solidFill>
              <a:latin typeface="Georgia" panose="02040502050405020303" pitchFamily="18" charset="0"/>
            </a:endParaRPr>
          </a:p>
        </p:txBody>
      </p:sp>
      <p:sp>
        <p:nvSpPr>
          <p:cNvPr id="16" name="TextBox 15"/>
          <p:cNvSpPr txBox="1"/>
          <p:nvPr/>
        </p:nvSpPr>
        <p:spPr>
          <a:xfrm>
            <a:off x="1365780" y="5887675"/>
            <a:ext cx="2072640" cy="307777"/>
          </a:xfrm>
          <a:prstGeom prst="rect">
            <a:avLst/>
          </a:prstGeom>
          <a:noFill/>
        </p:spPr>
        <p:txBody>
          <a:bodyPr wrap="square" rtlCol="0">
            <a:spAutoFit/>
          </a:bodyPr>
          <a:lstStyle/>
          <a:p>
            <a:pPr algn="ctr"/>
            <a:r>
              <a:rPr lang="en-US" sz="1400" b="1" dirty="0" smtClean="0">
                <a:solidFill>
                  <a:srgbClr val="FF0000"/>
                </a:solidFill>
                <a:latin typeface="Georgia" panose="02040502050405020303" pitchFamily="18" charset="0"/>
              </a:rPr>
              <a:t>10 seconds</a:t>
            </a:r>
            <a:endParaRPr lang="en-US" sz="1400" dirty="0" smtClean="0">
              <a:solidFill>
                <a:srgbClr val="FF0000"/>
              </a:solidFill>
              <a:latin typeface="Georgia" panose="02040502050405020303" pitchFamily="18" charset="0"/>
            </a:endParaRPr>
          </a:p>
        </p:txBody>
      </p:sp>
      <p:sp>
        <p:nvSpPr>
          <p:cNvPr id="17" name="TextBox 16"/>
          <p:cNvSpPr txBox="1"/>
          <p:nvPr/>
        </p:nvSpPr>
        <p:spPr>
          <a:xfrm>
            <a:off x="4051388" y="4926018"/>
            <a:ext cx="1058092" cy="1015663"/>
          </a:xfrm>
          <a:prstGeom prst="rect">
            <a:avLst/>
          </a:prstGeom>
          <a:noFill/>
        </p:spPr>
        <p:txBody>
          <a:bodyPr wrap="square" rtlCol="0">
            <a:spAutoFit/>
          </a:bodyPr>
          <a:lstStyle/>
          <a:p>
            <a:pPr algn="ctr"/>
            <a:r>
              <a:rPr lang="en-US" sz="6000" b="1" dirty="0" smtClean="0">
                <a:latin typeface="Georgia" panose="02040502050405020303" pitchFamily="18" charset="0"/>
              </a:rPr>
              <a:t>=</a:t>
            </a:r>
          </a:p>
        </p:txBody>
      </p:sp>
      <p:pic>
        <p:nvPicPr>
          <p:cNvPr id="18" name="Picture 2" descr="Image result for lightbul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9773" y="4491732"/>
            <a:ext cx="965790" cy="9657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Image result for s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092" y="5744904"/>
            <a:ext cx="913471" cy="91347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7221308" y="4770665"/>
            <a:ext cx="2072640" cy="307777"/>
          </a:xfrm>
          <a:prstGeom prst="rect">
            <a:avLst/>
          </a:prstGeom>
          <a:noFill/>
        </p:spPr>
        <p:txBody>
          <a:bodyPr wrap="square" rtlCol="0">
            <a:spAutoFit/>
          </a:bodyPr>
          <a:lstStyle/>
          <a:p>
            <a:pPr algn="ctr"/>
            <a:r>
              <a:rPr lang="en-US" sz="1400" b="1" dirty="0" smtClean="0">
                <a:solidFill>
                  <a:srgbClr val="FF0000"/>
                </a:solidFill>
                <a:latin typeface="Georgia" panose="02040502050405020303" pitchFamily="18" charset="0"/>
              </a:rPr>
              <a:t>100 seconds</a:t>
            </a:r>
            <a:endParaRPr lang="en-US" sz="1400" dirty="0" smtClean="0">
              <a:solidFill>
                <a:srgbClr val="FF0000"/>
              </a:solidFill>
              <a:latin typeface="Georgia" panose="02040502050405020303" pitchFamily="18" charset="0"/>
            </a:endParaRPr>
          </a:p>
        </p:txBody>
      </p:sp>
      <p:sp>
        <p:nvSpPr>
          <p:cNvPr id="21" name="TextBox 20"/>
          <p:cNvSpPr txBox="1"/>
          <p:nvPr/>
        </p:nvSpPr>
        <p:spPr>
          <a:xfrm>
            <a:off x="7221308" y="5886211"/>
            <a:ext cx="2072640" cy="307777"/>
          </a:xfrm>
          <a:prstGeom prst="rect">
            <a:avLst/>
          </a:prstGeom>
          <a:noFill/>
        </p:spPr>
        <p:txBody>
          <a:bodyPr wrap="square" rtlCol="0">
            <a:spAutoFit/>
          </a:bodyPr>
          <a:lstStyle/>
          <a:p>
            <a:pPr algn="ctr"/>
            <a:r>
              <a:rPr lang="en-US" sz="1400" b="1" dirty="0">
                <a:solidFill>
                  <a:srgbClr val="FF0000"/>
                </a:solidFill>
                <a:latin typeface="Georgia" panose="02040502050405020303" pitchFamily="18" charset="0"/>
              </a:rPr>
              <a:t>2</a:t>
            </a:r>
            <a:r>
              <a:rPr lang="en-US" sz="1400" b="1" dirty="0" smtClean="0">
                <a:solidFill>
                  <a:srgbClr val="FF0000"/>
                </a:solidFill>
                <a:latin typeface="Georgia" panose="02040502050405020303" pitchFamily="18" charset="0"/>
              </a:rPr>
              <a:t>0 seconds</a:t>
            </a:r>
            <a:endParaRPr lang="en-US" sz="1400" dirty="0" smtClean="0">
              <a:solidFill>
                <a:srgbClr val="FF0000"/>
              </a:solidFill>
              <a:latin typeface="Georgia" panose="02040502050405020303" pitchFamily="18" charset="0"/>
            </a:endParaRPr>
          </a:p>
        </p:txBody>
      </p:sp>
      <p:sp>
        <p:nvSpPr>
          <p:cNvPr id="3" name="Rectangle 2"/>
          <p:cNvSpPr/>
          <p:nvPr/>
        </p:nvSpPr>
        <p:spPr>
          <a:xfrm>
            <a:off x="69669" y="4249783"/>
            <a:ext cx="3368751" cy="2525486"/>
          </a:xfrm>
          <a:prstGeom prst="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5647503" y="4249783"/>
            <a:ext cx="3368751" cy="2525486"/>
          </a:xfrm>
          <a:prstGeom prst="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82754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Georgia"/>
                <a:cs typeface="Georgia"/>
              </a:rPr>
              <a:t>Scalar Expectancy Theory</a:t>
            </a:r>
            <a:endParaRPr lang="en-US" sz="4000" dirty="0">
              <a:latin typeface="Georgia"/>
              <a:cs typeface="Georgia"/>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018" y="2048691"/>
            <a:ext cx="5867002" cy="3620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89327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17716</TotalTime>
  <Words>588</Words>
  <Application>Microsoft Office PowerPoint</Application>
  <PresentationFormat>On-screen Show (4:3)</PresentationFormat>
  <Paragraphs>157</Paragraphs>
  <Slides>49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Calibri</vt:lpstr>
      <vt:lpstr>Corbel</vt:lpstr>
      <vt:lpstr>Georgia</vt:lpstr>
      <vt:lpstr>Wingdings</vt:lpstr>
      <vt:lpstr>Wingdings 2</vt:lpstr>
      <vt:lpstr>Wingdings 3</vt:lpstr>
      <vt:lpstr>Module</vt:lpstr>
      <vt:lpstr>PSYC 3510 – Lecture 20</vt:lpstr>
      <vt:lpstr>Timing</vt:lpstr>
      <vt:lpstr>Cycle-to-trial ratio</vt:lpstr>
      <vt:lpstr>Cycle-to-trial ratio</vt:lpstr>
      <vt:lpstr>Cycle-to-trial ratio</vt:lpstr>
      <vt:lpstr>Cycle-to-trial ratio</vt:lpstr>
      <vt:lpstr>Cycle-to-trial ratio</vt:lpstr>
      <vt:lpstr>Cycle-to-trial ratio</vt:lpstr>
      <vt:lpstr>Timing</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estimation</vt:lpstr>
      <vt:lpstr>Duration production</vt:lpstr>
      <vt:lpstr>Duration production</vt:lpstr>
      <vt:lpstr>Duration production</vt:lpstr>
      <vt:lpstr>Duration production</vt:lpstr>
      <vt:lpstr>Duration production</vt:lpstr>
      <vt:lpstr>Scalar invariance</vt:lpstr>
      <vt:lpstr>Scalar Expectancy Theory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 3510 – Lecture 1</dc:title>
  <dc:creator>Eric Garr</dc:creator>
  <cp:lastModifiedBy>Eric Garr</cp:lastModifiedBy>
  <cp:revision>936</cp:revision>
  <dcterms:created xsi:type="dcterms:W3CDTF">2016-07-18T01:55:46Z</dcterms:created>
  <dcterms:modified xsi:type="dcterms:W3CDTF">2018-05-03T21:52:10Z</dcterms:modified>
</cp:coreProperties>
</file>