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256" r:id="rId2"/>
    <p:sldId id="431" r:id="rId3"/>
    <p:sldId id="454" r:id="rId4"/>
    <p:sldId id="455" r:id="rId5"/>
    <p:sldId id="456" r:id="rId6"/>
    <p:sldId id="457" r:id="rId7"/>
    <p:sldId id="461" r:id="rId8"/>
    <p:sldId id="468" r:id="rId9"/>
    <p:sldId id="469" r:id="rId10"/>
    <p:sldId id="472" r:id="rId11"/>
    <p:sldId id="473" r:id="rId12"/>
    <p:sldId id="470" r:id="rId13"/>
    <p:sldId id="471" r:id="rId14"/>
    <p:sldId id="459" r:id="rId15"/>
    <p:sldId id="464" r:id="rId16"/>
    <p:sldId id="463" r:id="rId17"/>
    <p:sldId id="465" r:id="rId18"/>
    <p:sldId id="466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c Garr" initials="EG" lastIdx="4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148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01E01-12CA-794B-92B9-40C5FFDE5B18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1287E-722C-994E-9AF6-F78AF1EDA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36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1287E-722C-994E-9AF6-F78AF1EDAC0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294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1287E-722C-994E-9AF6-F78AF1EDAC0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294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1287E-722C-994E-9AF6-F78AF1EDAC0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294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1287E-722C-994E-9AF6-F78AF1EDAC0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294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1287E-722C-994E-9AF6-F78AF1EDAC0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294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21B1AB3-4BE6-C34E-9D59-6F8F871313C7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AB3-4BE6-C34E-9D59-6F8F871313C7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21B1AB3-4BE6-C34E-9D59-6F8F871313C7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6144B74-D197-224B-8551-3162F440779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eHLL4vcbCc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ny.pbslearningmedia.org/resource/nvbg-sci-corvidcaching/corvid-caching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obelprize.org/mediaplayer/index.php?id=2413" TargetMode="Externa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i9GiLBXWAHI" TargetMode="Externa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Georgia"/>
                <a:cs typeface="Georgia"/>
              </a:rPr>
              <a:t>PSYC 3510 – Lecture 18</a:t>
            </a:r>
            <a:endParaRPr lang="en-US" sz="44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90730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Memory</a:t>
            </a:r>
            <a:endParaRPr lang="en-US" sz="4000" dirty="0">
              <a:latin typeface="Georgia"/>
              <a:cs typeface="Georgia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2786062"/>
            <a:ext cx="8204200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538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Spatial Memory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82345" y="1627641"/>
            <a:ext cx="3179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Georgia" panose="02040502050405020303" pitchFamily="18" charset="0"/>
              </a:rPr>
              <a:t>Morris water maze</a:t>
            </a:r>
          </a:p>
        </p:txBody>
      </p:sp>
      <p:sp>
        <p:nvSpPr>
          <p:cNvPr id="3" name="Rectangle 2"/>
          <p:cNvSpPr/>
          <p:nvPr/>
        </p:nvSpPr>
        <p:spPr>
          <a:xfrm>
            <a:off x="1878405" y="3105835"/>
            <a:ext cx="53764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Georgia"/>
                <a:cs typeface="Georgia"/>
                <a:hlinkClick r:id="rId2"/>
              </a:rPr>
              <a:t>https://www.youtube.com/watch?v=</a:t>
            </a:r>
            <a:r>
              <a:rPr lang="en-US" dirty="0" smtClean="0">
                <a:latin typeface="Georgia"/>
                <a:cs typeface="Georgia"/>
                <a:hlinkClick r:id="rId2"/>
              </a:rPr>
              <a:t>leHLL4vcbCc</a:t>
            </a:r>
            <a:endParaRPr lang="en-US" dirty="0" smtClean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4974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Spatial Memory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82345" y="1627641"/>
            <a:ext cx="3179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Georgia" panose="02040502050405020303" pitchFamily="18" charset="0"/>
              </a:rPr>
              <a:t>Morris water maze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642" y="2274526"/>
            <a:ext cx="4273814" cy="4378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414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Spatial Memory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41270" y="1627641"/>
            <a:ext cx="2861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Georgia" panose="02040502050405020303" pitchFamily="18" charset="0"/>
              </a:rPr>
              <a:t>Radial arm maze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335832"/>
            <a:ext cx="7010400" cy="426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867987" y="5892578"/>
            <a:ext cx="51859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https://www.youtube.com/watch?v=8LAvXj65JNI</a:t>
            </a:r>
          </a:p>
        </p:txBody>
      </p:sp>
    </p:spTree>
    <p:extLst>
      <p:ext uri="{BB962C8B-B14F-4D97-AF65-F5344CB8AC3E}">
        <p14:creationId xmlns:p14="http://schemas.microsoft.com/office/powerpoint/2010/main" val="119146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Spatial Memory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2871242"/>
            <a:ext cx="82147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 smtClean="0">
                <a:latin typeface="Georgia" panose="02040502050405020303" pitchFamily="18" charset="0"/>
              </a:rPr>
              <a:t>Ecological validity</a:t>
            </a:r>
          </a:p>
          <a:p>
            <a:endParaRPr lang="en-US" sz="2000" dirty="0">
              <a:latin typeface="Georgia" panose="02040502050405020303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smtClean="0">
                <a:latin typeface="Georgia" panose="02040502050405020303" pitchFamily="18" charset="0"/>
              </a:rPr>
              <a:t>Allows investigation of working memory (vary number of arms)</a:t>
            </a:r>
          </a:p>
          <a:p>
            <a:pPr marL="342900" indent="-342900">
              <a:buFontTx/>
              <a:buChar char="-"/>
            </a:pPr>
            <a:endParaRPr lang="en-US" sz="2000" dirty="0">
              <a:latin typeface="Georgia" panose="02040502050405020303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smtClean="0">
                <a:latin typeface="Georgia" panose="02040502050405020303" pitchFamily="18" charset="0"/>
              </a:rPr>
              <a:t>Allows investigation of long-term memory (vary retention interval)</a:t>
            </a:r>
            <a:endParaRPr lang="en-US" sz="2000" dirty="0">
              <a:latin typeface="Georgia" panose="02040502050405020303" pitchFamily="18" charset="0"/>
            </a:endParaRPr>
          </a:p>
          <a:p>
            <a:pPr marL="342900" indent="-342900">
              <a:buFontTx/>
              <a:buChar char="-"/>
            </a:pPr>
            <a:endParaRPr lang="en-US" sz="2000" dirty="0" smtClean="0"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41270" y="1627641"/>
            <a:ext cx="2861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Georgia" panose="02040502050405020303" pitchFamily="18" charset="0"/>
              </a:rPr>
              <a:t>Radial arm maze</a:t>
            </a:r>
          </a:p>
        </p:txBody>
      </p:sp>
    </p:spTree>
    <p:extLst>
      <p:ext uri="{BB962C8B-B14F-4D97-AF65-F5344CB8AC3E}">
        <p14:creationId xmlns:p14="http://schemas.microsoft.com/office/powerpoint/2010/main" val="334961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Spatial Memory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76823" y="1627641"/>
            <a:ext cx="2390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Georgia" panose="02040502050405020303" pitchFamily="18" charset="0"/>
              </a:rPr>
              <a:t>Food caching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82041" y="3105835"/>
            <a:ext cx="79989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http://ny.pbslearningmedia.org/resource/nvbg-sci-corvidcaching/corvid-caching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18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Spatial Memory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76823" y="1627641"/>
            <a:ext cx="2390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Georgia" panose="02040502050405020303" pitchFamily="18" charset="0"/>
              </a:rPr>
              <a:t>Food caching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8739" y="2363900"/>
            <a:ext cx="88926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>
                <a:latin typeface="Georgia" panose="02040502050405020303" pitchFamily="18" charset="0"/>
              </a:rPr>
              <a:t>Possible mechanisms</a:t>
            </a:r>
            <a:r>
              <a:rPr lang="en-US" sz="2000" dirty="0" smtClean="0">
                <a:latin typeface="Georgia" panose="02040502050405020303" pitchFamily="18" charset="0"/>
              </a:rPr>
              <a:t>: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smtClean="0">
                <a:latin typeface="Georgia" panose="02040502050405020303" pitchFamily="18" charset="0"/>
              </a:rPr>
              <a:t>Caches are found by consulting a spatial memory.</a:t>
            </a:r>
          </a:p>
          <a:p>
            <a:pPr marL="342900" indent="-342900">
              <a:buFontTx/>
              <a:buChar char="-"/>
            </a:pPr>
            <a:endParaRPr lang="en-US" sz="2000" dirty="0">
              <a:latin typeface="Georgia" panose="02040502050405020303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smtClean="0">
                <a:latin typeface="Georgia" panose="02040502050405020303" pitchFamily="18" charset="0"/>
              </a:rPr>
              <a:t>Caches are found by searching randomly.</a:t>
            </a:r>
          </a:p>
          <a:p>
            <a:pPr marL="342900" indent="-342900">
              <a:buFontTx/>
              <a:buChar char="-"/>
            </a:pPr>
            <a:endParaRPr lang="en-US" sz="2000" dirty="0">
              <a:latin typeface="Georgia" panose="02040502050405020303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smtClean="0">
                <a:latin typeface="Georgia" panose="02040502050405020303" pitchFamily="18" charset="0"/>
              </a:rPr>
              <a:t>Caches are found by smell or other markings.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67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Spatial Memory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76823" y="1627641"/>
            <a:ext cx="2390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Georgia" panose="02040502050405020303" pitchFamily="18" charset="0"/>
              </a:rPr>
              <a:t>Food caching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8739" y="2363900"/>
            <a:ext cx="88926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>
                <a:latin typeface="Georgia" panose="02040502050405020303" pitchFamily="18" charset="0"/>
              </a:rPr>
              <a:t>Possible mechanisms</a:t>
            </a:r>
            <a:r>
              <a:rPr lang="en-US" sz="2000" dirty="0" smtClean="0">
                <a:latin typeface="Georgia" panose="02040502050405020303" pitchFamily="18" charset="0"/>
              </a:rPr>
              <a:t>: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smtClean="0">
                <a:latin typeface="Georgia" panose="02040502050405020303" pitchFamily="18" charset="0"/>
              </a:rPr>
              <a:t>Caches are found by consulting a spatial memory.</a:t>
            </a:r>
          </a:p>
          <a:p>
            <a:pPr marL="342900" indent="-342900">
              <a:buFontTx/>
              <a:buChar char="-"/>
            </a:pPr>
            <a:endParaRPr lang="en-US" sz="2000" dirty="0">
              <a:latin typeface="Georgia" panose="02040502050405020303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smtClean="0">
                <a:latin typeface="Georgia" panose="02040502050405020303" pitchFamily="18" charset="0"/>
              </a:rPr>
              <a:t>Caches are found by searching randomly.</a:t>
            </a:r>
          </a:p>
          <a:p>
            <a:pPr marL="342900" indent="-342900">
              <a:buFontTx/>
              <a:buChar char="-"/>
            </a:pPr>
            <a:endParaRPr lang="en-US" sz="2000" dirty="0">
              <a:latin typeface="Georgia" panose="02040502050405020303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smtClean="0">
                <a:latin typeface="Georgia" panose="02040502050405020303" pitchFamily="18" charset="0"/>
              </a:rPr>
              <a:t>Caches are found by smell or other markings.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5195" y="5193331"/>
            <a:ext cx="7658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Georgia" panose="02040502050405020303" pitchFamily="18" charset="0"/>
              </a:rPr>
              <a:t>How can each of these hypotheses be ruled out?</a:t>
            </a:r>
          </a:p>
        </p:txBody>
      </p:sp>
    </p:spTree>
    <p:extLst>
      <p:ext uri="{BB962C8B-B14F-4D97-AF65-F5344CB8AC3E}">
        <p14:creationId xmlns:p14="http://schemas.microsoft.com/office/powerpoint/2010/main" val="391274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Spatial Memory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93223" y="2168438"/>
            <a:ext cx="6557554" cy="45284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497874" y="2299066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94114" y="2299066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290354" y="229906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656115" y="2299064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082834" y="2299066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448595" y="2303420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844835" y="2303420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204064" y="229906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595951" y="229906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010694" y="2299063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473063" y="2299066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894889" y="2299060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387736" y="2299061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858544" y="2303420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414261" y="2299066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497874" y="263869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894114" y="263869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290354" y="2638698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656115" y="2638697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82834" y="263869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48595" y="2643053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844835" y="2643053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204064" y="2638698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595951" y="263869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010694" y="2638696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473063" y="263869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894889" y="2638693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387736" y="2638694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858544" y="2643053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414261" y="263869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1497874" y="2978326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894114" y="2978326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2290354" y="297832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656115" y="2978324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3082834" y="2978326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448595" y="2982680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844835" y="2982680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4204064" y="297832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595951" y="2978326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5010694" y="2978323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473063" y="2978326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5894889" y="2978320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387736" y="2978321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6858544" y="2982680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7414261" y="2978326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1497874" y="3317947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1894114" y="3317947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2290354" y="3317946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2656115" y="331794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082834" y="3317947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48595" y="3322301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844835" y="332230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204064" y="3317946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4595951" y="3317947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5010694" y="3317944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473063" y="3317947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894889" y="3317941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387736" y="3317942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6858544" y="3322301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7414261" y="3317947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1497874" y="369502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1894114" y="369502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2290354" y="3695028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2656115" y="3695027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3082834" y="369502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3448595" y="3699383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3844835" y="3699383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4204064" y="3695028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4595951" y="369502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5010694" y="3695026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5473063" y="369502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5894889" y="3695023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6387736" y="3695024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6858544" y="3699383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7414261" y="369502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1497874" y="407210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1894114" y="407210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2290354" y="4072104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2656115" y="407210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3082834" y="407210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3448595" y="407645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3844835" y="407645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4204064" y="4072104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4595951" y="407210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5010694" y="4072102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5473063" y="407210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5894889" y="407209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6387736" y="4072100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6858544" y="407645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7414261" y="407210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1497874" y="444917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1894114" y="444917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2290354" y="4449174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2656115" y="4449173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3082834" y="444917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3448595" y="445352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3844835" y="445352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204064" y="4449174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4595951" y="444917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010694" y="4449172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473063" y="444917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5894889" y="444916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6387736" y="4449170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6858544" y="445352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7414261" y="444917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>
            <a:off x="1497874" y="4821063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1894114" y="482106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2290354" y="4821062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2656115" y="4821061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3082834" y="4821063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>
            <a:off x="3448595" y="4825417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3844835" y="4825417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4204064" y="4821062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4595951" y="4821063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5010694" y="4821060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5473063" y="4821063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/>
          <p:nvPr/>
        </p:nvSpPr>
        <p:spPr>
          <a:xfrm>
            <a:off x="5894889" y="4821057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387736" y="4821058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6858544" y="4825417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7414261" y="4821063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1497874" y="5182431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1894114" y="5182431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2290354" y="5182430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2656115" y="518242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3082834" y="5182431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3448595" y="518678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3844835" y="518678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4204064" y="5182430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/>
          <p:cNvSpPr/>
          <p:nvPr/>
        </p:nvSpPr>
        <p:spPr>
          <a:xfrm>
            <a:off x="4595951" y="5182431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/>
          <p:cNvSpPr/>
          <p:nvPr/>
        </p:nvSpPr>
        <p:spPr>
          <a:xfrm>
            <a:off x="5010694" y="5182428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473063" y="5182431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894889" y="518242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387736" y="518242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858544" y="518678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7414261" y="5182431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1497874" y="5522027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Oval 142"/>
          <p:cNvSpPr/>
          <p:nvPr/>
        </p:nvSpPr>
        <p:spPr>
          <a:xfrm>
            <a:off x="1894114" y="5522027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2290354" y="5522026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2656115" y="552202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3082834" y="5522027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Oval 146"/>
          <p:cNvSpPr/>
          <p:nvPr/>
        </p:nvSpPr>
        <p:spPr>
          <a:xfrm>
            <a:off x="3448595" y="5526381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/>
          <p:cNvSpPr/>
          <p:nvPr/>
        </p:nvSpPr>
        <p:spPr>
          <a:xfrm>
            <a:off x="3844835" y="552638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Oval 148"/>
          <p:cNvSpPr/>
          <p:nvPr/>
        </p:nvSpPr>
        <p:spPr>
          <a:xfrm>
            <a:off x="4204064" y="5522026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Oval 149"/>
          <p:cNvSpPr/>
          <p:nvPr/>
        </p:nvSpPr>
        <p:spPr>
          <a:xfrm>
            <a:off x="4595951" y="5522027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150"/>
          <p:cNvSpPr/>
          <p:nvPr/>
        </p:nvSpPr>
        <p:spPr>
          <a:xfrm>
            <a:off x="5010694" y="5522024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151"/>
          <p:cNvSpPr/>
          <p:nvPr/>
        </p:nvSpPr>
        <p:spPr>
          <a:xfrm>
            <a:off x="5473063" y="5522027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Oval 152"/>
          <p:cNvSpPr/>
          <p:nvPr/>
        </p:nvSpPr>
        <p:spPr>
          <a:xfrm>
            <a:off x="5894889" y="5522021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/>
          <p:cNvSpPr/>
          <p:nvPr/>
        </p:nvSpPr>
        <p:spPr>
          <a:xfrm>
            <a:off x="6387736" y="5522022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/>
          <p:cNvSpPr/>
          <p:nvPr/>
        </p:nvSpPr>
        <p:spPr>
          <a:xfrm>
            <a:off x="6858544" y="5526381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/>
          <p:cNvSpPr/>
          <p:nvPr/>
        </p:nvSpPr>
        <p:spPr>
          <a:xfrm>
            <a:off x="7414261" y="5522027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156"/>
          <p:cNvSpPr/>
          <p:nvPr/>
        </p:nvSpPr>
        <p:spPr>
          <a:xfrm>
            <a:off x="1497874" y="5904801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57"/>
          <p:cNvSpPr/>
          <p:nvPr/>
        </p:nvSpPr>
        <p:spPr>
          <a:xfrm>
            <a:off x="1894114" y="5904801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2290354" y="5904800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/>
          <p:cNvSpPr/>
          <p:nvPr/>
        </p:nvSpPr>
        <p:spPr>
          <a:xfrm>
            <a:off x="2656115" y="590479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Oval 160"/>
          <p:cNvSpPr/>
          <p:nvPr/>
        </p:nvSpPr>
        <p:spPr>
          <a:xfrm>
            <a:off x="3082834" y="5904801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Oval 161"/>
          <p:cNvSpPr/>
          <p:nvPr/>
        </p:nvSpPr>
        <p:spPr>
          <a:xfrm>
            <a:off x="3448595" y="590915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Oval 162"/>
          <p:cNvSpPr/>
          <p:nvPr/>
        </p:nvSpPr>
        <p:spPr>
          <a:xfrm>
            <a:off x="3844835" y="590915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Oval 163"/>
          <p:cNvSpPr/>
          <p:nvPr/>
        </p:nvSpPr>
        <p:spPr>
          <a:xfrm>
            <a:off x="4204064" y="5904800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Oval 164"/>
          <p:cNvSpPr/>
          <p:nvPr/>
        </p:nvSpPr>
        <p:spPr>
          <a:xfrm>
            <a:off x="4595951" y="5904801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Oval 165"/>
          <p:cNvSpPr/>
          <p:nvPr/>
        </p:nvSpPr>
        <p:spPr>
          <a:xfrm>
            <a:off x="5010694" y="5904798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Oval 166"/>
          <p:cNvSpPr/>
          <p:nvPr/>
        </p:nvSpPr>
        <p:spPr>
          <a:xfrm>
            <a:off x="5473063" y="5904801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167"/>
          <p:cNvSpPr/>
          <p:nvPr/>
        </p:nvSpPr>
        <p:spPr>
          <a:xfrm>
            <a:off x="5894889" y="590479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Oval 168"/>
          <p:cNvSpPr/>
          <p:nvPr/>
        </p:nvSpPr>
        <p:spPr>
          <a:xfrm>
            <a:off x="6387736" y="590479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/>
          <p:cNvSpPr/>
          <p:nvPr/>
        </p:nvSpPr>
        <p:spPr>
          <a:xfrm>
            <a:off x="6858544" y="5909155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Oval 170"/>
          <p:cNvSpPr/>
          <p:nvPr/>
        </p:nvSpPr>
        <p:spPr>
          <a:xfrm>
            <a:off x="7414261" y="5904801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Oval 171"/>
          <p:cNvSpPr/>
          <p:nvPr/>
        </p:nvSpPr>
        <p:spPr>
          <a:xfrm>
            <a:off x="1497874" y="628756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Oval 172"/>
          <p:cNvSpPr/>
          <p:nvPr/>
        </p:nvSpPr>
        <p:spPr>
          <a:xfrm>
            <a:off x="1894114" y="628756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Oval 173"/>
          <p:cNvSpPr/>
          <p:nvPr/>
        </p:nvSpPr>
        <p:spPr>
          <a:xfrm>
            <a:off x="2290354" y="6287568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Oval 174"/>
          <p:cNvSpPr/>
          <p:nvPr/>
        </p:nvSpPr>
        <p:spPr>
          <a:xfrm>
            <a:off x="2656115" y="6287567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/>
          <p:cNvSpPr/>
          <p:nvPr/>
        </p:nvSpPr>
        <p:spPr>
          <a:xfrm>
            <a:off x="3082834" y="628756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Oval 176"/>
          <p:cNvSpPr/>
          <p:nvPr/>
        </p:nvSpPr>
        <p:spPr>
          <a:xfrm>
            <a:off x="3448595" y="6291923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/>
          <p:cNvSpPr/>
          <p:nvPr/>
        </p:nvSpPr>
        <p:spPr>
          <a:xfrm>
            <a:off x="3844835" y="6291923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Oval 178"/>
          <p:cNvSpPr/>
          <p:nvPr/>
        </p:nvSpPr>
        <p:spPr>
          <a:xfrm>
            <a:off x="4204064" y="6287568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Oval 179"/>
          <p:cNvSpPr/>
          <p:nvPr/>
        </p:nvSpPr>
        <p:spPr>
          <a:xfrm>
            <a:off x="4595951" y="628756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Oval 180"/>
          <p:cNvSpPr/>
          <p:nvPr/>
        </p:nvSpPr>
        <p:spPr>
          <a:xfrm>
            <a:off x="5010694" y="6287566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Oval 181"/>
          <p:cNvSpPr/>
          <p:nvPr/>
        </p:nvSpPr>
        <p:spPr>
          <a:xfrm>
            <a:off x="5473063" y="628756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Oval 182"/>
          <p:cNvSpPr/>
          <p:nvPr/>
        </p:nvSpPr>
        <p:spPr>
          <a:xfrm>
            <a:off x="5894889" y="6287563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Oval 183"/>
          <p:cNvSpPr/>
          <p:nvPr/>
        </p:nvSpPr>
        <p:spPr>
          <a:xfrm>
            <a:off x="6387736" y="6287564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Oval 184"/>
          <p:cNvSpPr/>
          <p:nvPr/>
        </p:nvSpPr>
        <p:spPr>
          <a:xfrm>
            <a:off x="6858544" y="6291923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Oval 185"/>
          <p:cNvSpPr/>
          <p:nvPr/>
        </p:nvSpPr>
        <p:spPr>
          <a:xfrm>
            <a:off x="7414261" y="6287569"/>
            <a:ext cx="191589" cy="20029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TextBox 186"/>
          <p:cNvSpPr txBox="1"/>
          <p:nvPr/>
        </p:nvSpPr>
        <p:spPr>
          <a:xfrm>
            <a:off x="669368" y="1627641"/>
            <a:ext cx="780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Georgia" panose="02040502050405020303" pitchFamily="18" charset="0"/>
              </a:rPr>
              <a:t>Clark’s nutcrackers were </a:t>
            </a:r>
            <a:r>
              <a:rPr lang="en-US" dirty="0" smtClean="0">
                <a:latin typeface="Georgia" panose="02040502050405020303" pitchFamily="18" charset="0"/>
              </a:rPr>
              <a:t>allowed to store </a:t>
            </a:r>
            <a:r>
              <a:rPr lang="en-US" dirty="0" smtClean="0">
                <a:latin typeface="Georgia" panose="02040502050405020303" pitchFamily="18" charset="0"/>
              </a:rPr>
              <a:t>seeds </a:t>
            </a:r>
            <a:r>
              <a:rPr lang="en-US" dirty="0" smtClean="0">
                <a:latin typeface="Georgia" panose="02040502050405020303" pitchFamily="18" charset="0"/>
              </a:rPr>
              <a:t>in the opened cups of sand.</a:t>
            </a:r>
          </a:p>
        </p:txBody>
      </p:sp>
    </p:spTree>
    <p:extLst>
      <p:ext uri="{BB962C8B-B14F-4D97-AF65-F5344CB8AC3E}">
        <p14:creationId xmlns:p14="http://schemas.microsoft.com/office/powerpoint/2010/main" val="163596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Rectangle 187"/>
          <p:cNvSpPr/>
          <p:nvPr/>
        </p:nvSpPr>
        <p:spPr>
          <a:xfrm>
            <a:off x="1293223" y="2168438"/>
            <a:ext cx="6557554" cy="45284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Spatial Memory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4" name="Oval 3"/>
          <p:cNvSpPr/>
          <p:nvPr/>
        </p:nvSpPr>
        <p:spPr>
          <a:xfrm>
            <a:off x="1497874" y="229906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94114" y="229906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290354" y="229906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656115" y="2299064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082834" y="229906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448595" y="2303420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844835" y="2303420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204064" y="229906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595951" y="229906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010694" y="229906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473063" y="229906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894889" y="2299060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387736" y="229906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858544" y="2303420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414261" y="229906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497874" y="263869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894114" y="263869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290354" y="2638698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656115" y="2638697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82834" y="263869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48595" y="264305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844835" y="264305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204064" y="2638698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595951" y="263869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010694" y="263869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473063" y="263869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894889" y="263869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387736" y="2638694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858544" y="264305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414261" y="263869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1497874" y="297832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894114" y="297832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2290354" y="297832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656115" y="2978324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3082834" y="297832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448595" y="2982680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844835" y="2982680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4204064" y="297832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595951" y="297832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5010694" y="297832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473063" y="297832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5894889" y="2978320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387736" y="297832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6858544" y="2982680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7414261" y="297832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1497874" y="3317947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1894114" y="3317947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2290354" y="331794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2656115" y="331794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082834" y="3317947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48595" y="332230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844835" y="332230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204064" y="331794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4595951" y="3317947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5010694" y="3317944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473063" y="3317947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894889" y="331794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387736" y="3317942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6858544" y="332230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7414261" y="3317947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1497874" y="369502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1894114" y="369502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2290354" y="3695028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2656115" y="3695027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3082834" y="369502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3448595" y="369938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3844835" y="369938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4204064" y="3695028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4595951" y="369502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5010694" y="369502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5473063" y="369502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5894889" y="369502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6387736" y="3695024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6858544" y="369938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7414261" y="369502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1497874" y="407210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1894114" y="407210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2290354" y="4072104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2656115" y="407210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3082834" y="407210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3448595" y="407645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3844835" y="407645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4204064" y="4072104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4595951" y="407210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5010694" y="4072102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5473063" y="407210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5894889" y="407209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6387736" y="4072100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6858544" y="407645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7414261" y="407210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1497874" y="444917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1894114" y="444917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2290354" y="4449174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2656115" y="444917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3082834" y="444917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3448595" y="445352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3844835" y="445352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204064" y="4449174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4595951" y="444917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010694" y="4449172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473063" y="444917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5894889" y="444916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6387736" y="4449170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6858544" y="445352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7414261" y="444917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>
            <a:off x="1497874" y="482106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1894114" y="482106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2290354" y="4821062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2656115" y="482106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3082834" y="482106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>
            <a:off x="3448595" y="4825417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3844835" y="4825417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4204064" y="4821062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4595951" y="482106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5010694" y="4821060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5473063" y="482106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/>
          <p:nvPr/>
        </p:nvSpPr>
        <p:spPr>
          <a:xfrm>
            <a:off x="5894889" y="4821057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387736" y="4821058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6858544" y="4825417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7414261" y="482106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1497874" y="518243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1894114" y="518243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2290354" y="5182430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2656115" y="518242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3082834" y="518243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3448595" y="518678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3844835" y="518678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4204064" y="5182430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/>
          <p:cNvSpPr/>
          <p:nvPr/>
        </p:nvSpPr>
        <p:spPr>
          <a:xfrm>
            <a:off x="4595951" y="518243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/>
          <p:cNvSpPr/>
          <p:nvPr/>
        </p:nvSpPr>
        <p:spPr>
          <a:xfrm>
            <a:off x="5010694" y="5182428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473063" y="518243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894889" y="518242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387736" y="518242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858544" y="518678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7414261" y="518243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1497874" y="5522027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Oval 142"/>
          <p:cNvSpPr/>
          <p:nvPr/>
        </p:nvSpPr>
        <p:spPr>
          <a:xfrm>
            <a:off x="1894114" y="5522027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2290354" y="552202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2656115" y="552202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3082834" y="5522027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Oval 146"/>
          <p:cNvSpPr/>
          <p:nvPr/>
        </p:nvSpPr>
        <p:spPr>
          <a:xfrm>
            <a:off x="3448595" y="552638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/>
          <p:cNvSpPr/>
          <p:nvPr/>
        </p:nvSpPr>
        <p:spPr>
          <a:xfrm>
            <a:off x="3844835" y="552638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Oval 148"/>
          <p:cNvSpPr/>
          <p:nvPr/>
        </p:nvSpPr>
        <p:spPr>
          <a:xfrm>
            <a:off x="4204064" y="552202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Oval 149"/>
          <p:cNvSpPr/>
          <p:nvPr/>
        </p:nvSpPr>
        <p:spPr>
          <a:xfrm>
            <a:off x="4595951" y="5522027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150"/>
          <p:cNvSpPr/>
          <p:nvPr/>
        </p:nvSpPr>
        <p:spPr>
          <a:xfrm>
            <a:off x="5010694" y="5522024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151"/>
          <p:cNvSpPr/>
          <p:nvPr/>
        </p:nvSpPr>
        <p:spPr>
          <a:xfrm>
            <a:off x="5473063" y="5522027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Oval 152"/>
          <p:cNvSpPr/>
          <p:nvPr/>
        </p:nvSpPr>
        <p:spPr>
          <a:xfrm>
            <a:off x="5894889" y="552202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/>
          <p:cNvSpPr/>
          <p:nvPr/>
        </p:nvSpPr>
        <p:spPr>
          <a:xfrm>
            <a:off x="6387736" y="5522022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/>
          <p:cNvSpPr/>
          <p:nvPr/>
        </p:nvSpPr>
        <p:spPr>
          <a:xfrm>
            <a:off x="6858544" y="552638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/>
          <p:cNvSpPr/>
          <p:nvPr/>
        </p:nvSpPr>
        <p:spPr>
          <a:xfrm>
            <a:off x="7414261" y="5522027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156"/>
          <p:cNvSpPr/>
          <p:nvPr/>
        </p:nvSpPr>
        <p:spPr>
          <a:xfrm>
            <a:off x="1497874" y="590480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57"/>
          <p:cNvSpPr/>
          <p:nvPr/>
        </p:nvSpPr>
        <p:spPr>
          <a:xfrm>
            <a:off x="1894114" y="590480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2290354" y="5904800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/>
          <p:cNvSpPr/>
          <p:nvPr/>
        </p:nvSpPr>
        <p:spPr>
          <a:xfrm>
            <a:off x="2656115" y="590479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Oval 160"/>
          <p:cNvSpPr/>
          <p:nvPr/>
        </p:nvSpPr>
        <p:spPr>
          <a:xfrm>
            <a:off x="3082834" y="590480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Oval 161"/>
          <p:cNvSpPr/>
          <p:nvPr/>
        </p:nvSpPr>
        <p:spPr>
          <a:xfrm>
            <a:off x="3448595" y="590915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Oval 162"/>
          <p:cNvSpPr/>
          <p:nvPr/>
        </p:nvSpPr>
        <p:spPr>
          <a:xfrm>
            <a:off x="3844835" y="590915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Oval 163"/>
          <p:cNvSpPr/>
          <p:nvPr/>
        </p:nvSpPr>
        <p:spPr>
          <a:xfrm>
            <a:off x="4204064" y="5904800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Oval 164"/>
          <p:cNvSpPr/>
          <p:nvPr/>
        </p:nvSpPr>
        <p:spPr>
          <a:xfrm>
            <a:off x="4595951" y="590480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Oval 165"/>
          <p:cNvSpPr/>
          <p:nvPr/>
        </p:nvSpPr>
        <p:spPr>
          <a:xfrm>
            <a:off x="5010694" y="5904798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Oval 166"/>
          <p:cNvSpPr/>
          <p:nvPr/>
        </p:nvSpPr>
        <p:spPr>
          <a:xfrm>
            <a:off x="5473063" y="590480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167"/>
          <p:cNvSpPr/>
          <p:nvPr/>
        </p:nvSpPr>
        <p:spPr>
          <a:xfrm>
            <a:off x="5894889" y="590479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Oval 168"/>
          <p:cNvSpPr/>
          <p:nvPr/>
        </p:nvSpPr>
        <p:spPr>
          <a:xfrm>
            <a:off x="6387736" y="590479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/>
          <p:cNvSpPr/>
          <p:nvPr/>
        </p:nvSpPr>
        <p:spPr>
          <a:xfrm>
            <a:off x="6858544" y="5909155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Oval 170"/>
          <p:cNvSpPr/>
          <p:nvPr/>
        </p:nvSpPr>
        <p:spPr>
          <a:xfrm>
            <a:off x="7414261" y="5904801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Oval 171"/>
          <p:cNvSpPr/>
          <p:nvPr/>
        </p:nvSpPr>
        <p:spPr>
          <a:xfrm>
            <a:off x="1497874" y="628756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Oval 172"/>
          <p:cNvSpPr/>
          <p:nvPr/>
        </p:nvSpPr>
        <p:spPr>
          <a:xfrm>
            <a:off x="1894114" y="628756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Oval 173"/>
          <p:cNvSpPr/>
          <p:nvPr/>
        </p:nvSpPr>
        <p:spPr>
          <a:xfrm>
            <a:off x="2290354" y="6287568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Oval 174"/>
          <p:cNvSpPr/>
          <p:nvPr/>
        </p:nvSpPr>
        <p:spPr>
          <a:xfrm>
            <a:off x="2656115" y="6287567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/>
          <p:cNvSpPr/>
          <p:nvPr/>
        </p:nvSpPr>
        <p:spPr>
          <a:xfrm>
            <a:off x="3082834" y="628756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Oval 176"/>
          <p:cNvSpPr/>
          <p:nvPr/>
        </p:nvSpPr>
        <p:spPr>
          <a:xfrm>
            <a:off x="3448595" y="629192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/>
          <p:cNvSpPr/>
          <p:nvPr/>
        </p:nvSpPr>
        <p:spPr>
          <a:xfrm>
            <a:off x="3844835" y="629192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Oval 178"/>
          <p:cNvSpPr/>
          <p:nvPr/>
        </p:nvSpPr>
        <p:spPr>
          <a:xfrm>
            <a:off x="4204064" y="6287568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Oval 179"/>
          <p:cNvSpPr/>
          <p:nvPr/>
        </p:nvSpPr>
        <p:spPr>
          <a:xfrm>
            <a:off x="4595951" y="628756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Oval 180"/>
          <p:cNvSpPr/>
          <p:nvPr/>
        </p:nvSpPr>
        <p:spPr>
          <a:xfrm>
            <a:off x="5010694" y="6287566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Oval 181"/>
          <p:cNvSpPr/>
          <p:nvPr/>
        </p:nvSpPr>
        <p:spPr>
          <a:xfrm>
            <a:off x="5473063" y="628756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Oval 182"/>
          <p:cNvSpPr/>
          <p:nvPr/>
        </p:nvSpPr>
        <p:spPr>
          <a:xfrm>
            <a:off x="5894889" y="628756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Oval 183"/>
          <p:cNvSpPr/>
          <p:nvPr/>
        </p:nvSpPr>
        <p:spPr>
          <a:xfrm>
            <a:off x="6387736" y="6287564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Oval 184"/>
          <p:cNvSpPr/>
          <p:nvPr/>
        </p:nvSpPr>
        <p:spPr>
          <a:xfrm>
            <a:off x="6858544" y="6291923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Oval 185"/>
          <p:cNvSpPr/>
          <p:nvPr/>
        </p:nvSpPr>
        <p:spPr>
          <a:xfrm>
            <a:off x="7414261" y="6287569"/>
            <a:ext cx="191589" cy="20029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TextBox 186"/>
          <p:cNvSpPr txBox="1"/>
          <p:nvPr/>
        </p:nvSpPr>
        <p:spPr>
          <a:xfrm>
            <a:off x="-41547" y="1627641"/>
            <a:ext cx="9227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Georgia" panose="02040502050405020303" pitchFamily="18" charset="0"/>
              </a:rPr>
              <a:t>After a 10 day retention interval, all cups are opened. Where will the </a:t>
            </a:r>
            <a:r>
              <a:rPr lang="en-US" dirty="0" smtClean="0">
                <a:latin typeface="Georgia" panose="02040502050405020303" pitchFamily="18" charset="0"/>
              </a:rPr>
              <a:t>birds look for food? </a:t>
            </a:r>
            <a:endParaRPr lang="en-US" dirty="0" smtClean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27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Spatial Memory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2998" y="1627641"/>
            <a:ext cx="81980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latin typeface="Georgia" panose="02040502050405020303" pitchFamily="18" charset="0"/>
              </a:rPr>
              <a:t>Food caching requires remembering what, when, and where.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609" y="2246037"/>
            <a:ext cx="4463692" cy="1769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273" y="4372149"/>
            <a:ext cx="4494309" cy="2525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3609" y="6480554"/>
            <a:ext cx="25031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Georgia" panose="02040502050405020303" pitchFamily="18" charset="0"/>
              </a:rPr>
              <a:t>Clayton &amp; Dickinson (1999)</a:t>
            </a:r>
            <a:endParaRPr lang="en-US" sz="1400" dirty="0">
              <a:latin typeface="Georgia" panose="02040502050405020303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7645" y="5104849"/>
            <a:ext cx="15152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W = worms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P = peanuts</a:t>
            </a:r>
            <a:endParaRPr lang="en-US" sz="14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89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Spatial Memory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76823" y="1627641"/>
            <a:ext cx="2390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Georgia" panose="02040502050405020303" pitchFamily="18" charset="0"/>
              </a:rPr>
              <a:t>Food caching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" r="2422" b="13171"/>
          <a:stretch>
            <a:fillRect/>
          </a:stretch>
        </p:blipFill>
        <p:spPr bwMode="auto">
          <a:xfrm>
            <a:off x="2267684" y="2184249"/>
            <a:ext cx="82740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609" y="6480554"/>
            <a:ext cx="25031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Georgia" panose="02040502050405020303" pitchFamily="18" charset="0"/>
              </a:rPr>
              <a:t>Clayton &amp; Dickinson (1999)</a:t>
            </a:r>
            <a:endParaRPr lang="en-US" sz="1400" dirty="0">
              <a:latin typeface="Georgia" panose="02040502050405020303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96450" y="2129019"/>
            <a:ext cx="4284617" cy="42252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75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Navigational Codes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64509" y="1627641"/>
            <a:ext cx="2615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Georgia" panose="02040502050405020303" pitchFamily="18" charset="0"/>
              </a:rPr>
              <a:t>Cognitive maps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195" y="2382630"/>
            <a:ext cx="2720296" cy="32003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8851" y="5727819"/>
            <a:ext cx="2009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Edward </a:t>
            </a:r>
            <a:r>
              <a:rPr lang="en-US" sz="2000" dirty="0" err="1" smtClean="0">
                <a:latin typeface="Georgia" panose="02040502050405020303" pitchFamily="18" charset="0"/>
              </a:rPr>
              <a:t>Tolman</a:t>
            </a:r>
            <a:endParaRPr lang="en-US" sz="2000" dirty="0" smtClean="0">
              <a:latin typeface="Georgia" panose="02040502050405020303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9461" y="2304863"/>
            <a:ext cx="6264539" cy="420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13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Navigational Codes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64509" y="1627641"/>
            <a:ext cx="2615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Georgia" panose="02040502050405020303" pitchFamily="18" charset="0"/>
              </a:rPr>
              <a:t>Cognitive maps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4221" y="5542604"/>
            <a:ext cx="1700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John O’Keefe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461" y="2489776"/>
            <a:ext cx="3842033" cy="28815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0704" y="2089306"/>
            <a:ext cx="6151821" cy="385104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755679" y="1823845"/>
            <a:ext cx="3891352" cy="422775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131410" y="5285838"/>
            <a:ext cx="3891352" cy="513531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93519" y="5445426"/>
            <a:ext cx="44292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Place cell firing in hippocampus (red)</a:t>
            </a:r>
          </a:p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and rat location (black). </a:t>
            </a:r>
          </a:p>
        </p:txBody>
      </p:sp>
      <p:sp>
        <p:nvSpPr>
          <p:cNvPr id="3" name="Rectangle 2"/>
          <p:cNvSpPr/>
          <p:nvPr/>
        </p:nvSpPr>
        <p:spPr>
          <a:xfrm>
            <a:off x="115273" y="6402611"/>
            <a:ext cx="65380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www.nobelprize.org/mediaplayer/index.php?id=2413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66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Navigational Codes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64509" y="1627641"/>
            <a:ext cx="2615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Georgia" panose="02040502050405020303" pitchFamily="18" charset="0"/>
              </a:rPr>
              <a:t>Cognitive maps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542604"/>
            <a:ext cx="34547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 smtClean="0">
                <a:latin typeface="Georgia" panose="02040502050405020303" pitchFamily="18" charset="0"/>
              </a:rPr>
              <a:t>Edvard</a:t>
            </a:r>
            <a:r>
              <a:rPr lang="en-US" sz="2000" dirty="0" smtClean="0">
                <a:latin typeface="Georgia" panose="02040502050405020303" pitchFamily="18" charset="0"/>
              </a:rPr>
              <a:t> and May-Britt Moser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8400" y="2185490"/>
            <a:ext cx="3708400" cy="381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77149"/>
            <a:ext cx="4013819" cy="26750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27830" y="6051599"/>
            <a:ext cx="47606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Grid cell firing in </a:t>
            </a:r>
            <a:r>
              <a:rPr lang="en-US" sz="2000" dirty="0" err="1" smtClean="0">
                <a:latin typeface="Georgia" panose="02040502050405020303" pitchFamily="18" charset="0"/>
              </a:rPr>
              <a:t>entorhinal</a:t>
            </a:r>
            <a:r>
              <a:rPr lang="en-US" sz="2000" dirty="0" smtClean="0">
                <a:latin typeface="Georgia" panose="02040502050405020303" pitchFamily="18" charset="0"/>
              </a:rPr>
              <a:t> cortex (red)</a:t>
            </a:r>
          </a:p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and rat location (black). </a:t>
            </a:r>
          </a:p>
        </p:txBody>
      </p:sp>
      <p:sp>
        <p:nvSpPr>
          <p:cNvPr id="3" name="Rectangle 2"/>
          <p:cNvSpPr/>
          <p:nvPr/>
        </p:nvSpPr>
        <p:spPr>
          <a:xfrm>
            <a:off x="94582" y="6208063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5"/>
              </a:rPr>
              <a:t>https://www.youtube.com/watch?v=</a:t>
            </a:r>
            <a:r>
              <a:rPr lang="en-US" dirty="0" smtClean="0">
                <a:hlinkClick r:id="rId5"/>
              </a:rPr>
              <a:t>i9GiLBXWAHI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41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Navigational Codes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64509" y="1627641"/>
            <a:ext cx="2615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Georgia" panose="02040502050405020303" pitchFamily="18" charset="0"/>
              </a:rPr>
              <a:t>Cognitive maps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60" y="2089306"/>
            <a:ext cx="2172744" cy="223227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845345" y="2205142"/>
            <a:ext cx="43988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What function is served by grid cells?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46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/>
                <a:cs typeface="Georgia"/>
              </a:rPr>
              <a:t>Navigational Codes</a:t>
            </a:r>
            <a:endParaRPr lang="en-US" sz="4000" dirty="0">
              <a:latin typeface="Georgia"/>
              <a:cs typeface="Georg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64509" y="1627641"/>
            <a:ext cx="2615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Georgia" panose="02040502050405020303" pitchFamily="18" charset="0"/>
              </a:rPr>
              <a:t>Cognitive maps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60" y="2089306"/>
            <a:ext cx="2172744" cy="223227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88240" y="2205142"/>
            <a:ext cx="571302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Georgia" panose="02040502050405020303" pitchFamily="18" charset="0"/>
              </a:rPr>
              <a:t>What function is served by grid cells?</a:t>
            </a:r>
          </a:p>
          <a:p>
            <a:pPr algn="ctr"/>
            <a:endParaRPr lang="en-US" sz="2000" dirty="0">
              <a:latin typeface="Georgia" panose="02040502050405020303" pitchFamily="18" charset="0"/>
            </a:endParaRPr>
          </a:p>
          <a:p>
            <a:r>
              <a:rPr lang="en-US" sz="2000" b="1" dirty="0" smtClean="0">
                <a:latin typeface="Georgia" panose="02040502050405020303" pitchFamily="18" charset="0"/>
              </a:rPr>
              <a:t>Path integration:</a:t>
            </a:r>
          </a:p>
          <a:p>
            <a:endParaRPr lang="en-US" sz="2000" b="1" dirty="0">
              <a:latin typeface="Georgia" panose="02040502050405020303" pitchFamily="18" charset="0"/>
            </a:endParaRPr>
          </a:p>
          <a:p>
            <a:r>
              <a:rPr lang="en-US" sz="2000" dirty="0" smtClean="0">
                <a:latin typeface="Georgia" panose="02040502050405020303" pitchFamily="18" charset="0"/>
              </a:rPr>
              <a:t>Calculation of position from speed and direction, </a:t>
            </a:r>
            <a:endParaRPr lang="en-US" sz="2000" dirty="0">
              <a:latin typeface="Georgia" panose="02040502050405020303" pitchFamily="18" charset="0"/>
            </a:endParaRPr>
          </a:p>
          <a:p>
            <a:r>
              <a:rPr lang="en-US" sz="2000" dirty="0" smtClean="0">
                <a:latin typeface="Georgia" panose="02040502050405020303" pitchFamily="18" charset="0"/>
              </a:rPr>
              <a:t>independent of surrounding stimuli.</a:t>
            </a:r>
            <a:endParaRPr lang="en-US" sz="2000" dirty="0"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1188" y="4144134"/>
            <a:ext cx="3553560" cy="258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10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17073</TotalTime>
  <Words>310</Words>
  <Application>Microsoft Office PowerPoint</Application>
  <PresentationFormat>On-screen Show (4:3)</PresentationFormat>
  <Paragraphs>82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Corbel</vt:lpstr>
      <vt:lpstr>Georgia</vt:lpstr>
      <vt:lpstr>Wingdings</vt:lpstr>
      <vt:lpstr>Wingdings 2</vt:lpstr>
      <vt:lpstr>Wingdings 3</vt:lpstr>
      <vt:lpstr>Module</vt:lpstr>
      <vt:lpstr>PSYC 3510 – Lecture 18</vt:lpstr>
      <vt:lpstr>Memory</vt:lpstr>
      <vt:lpstr>Spatial Memory</vt:lpstr>
      <vt:lpstr>Spatial Memory</vt:lpstr>
      <vt:lpstr>Spatial Memory</vt:lpstr>
      <vt:lpstr>Spatial Memory</vt:lpstr>
      <vt:lpstr>Spatial Memory</vt:lpstr>
      <vt:lpstr>Spatial Memory</vt:lpstr>
      <vt:lpstr>Spatial Memory</vt:lpstr>
      <vt:lpstr>Spatial Memory</vt:lpstr>
      <vt:lpstr>Spatial Memory</vt:lpstr>
      <vt:lpstr>Spatial Memory</vt:lpstr>
      <vt:lpstr>Spatial Memory</vt:lpstr>
      <vt:lpstr>Navigational Codes</vt:lpstr>
      <vt:lpstr>Navigational Codes</vt:lpstr>
      <vt:lpstr>Navigational Codes</vt:lpstr>
      <vt:lpstr>Navigational Codes</vt:lpstr>
      <vt:lpstr>Navigational Codes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 3510 – Lecture 1</dc:title>
  <dc:creator>Eric Garr</dc:creator>
  <cp:lastModifiedBy>Eric Garr</cp:lastModifiedBy>
  <cp:revision>798</cp:revision>
  <dcterms:created xsi:type="dcterms:W3CDTF">2016-07-18T01:55:46Z</dcterms:created>
  <dcterms:modified xsi:type="dcterms:W3CDTF">2018-04-24T19:19:38Z</dcterms:modified>
</cp:coreProperties>
</file>