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gif" ContentType="image/gif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24"/>
  </p:notesMasterIdLst>
  <p:sldIdLst>
    <p:sldId id="256" r:id="rId2"/>
    <p:sldId id="430" r:id="rId3"/>
    <p:sldId id="431" r:id="rId4"/>
    <p:sldId id="432" r:id="rId5"/>
    <p:sldId id="433" r:id="rId6"/>
    <p:sldId id="434" r:id="rId7"/>
    <p:sldId id="436" r:id="rId8"/>
    <p:sldId id="437" r:id="rId9"/>
    <p:sldId id="438" r:id="rId10"/>
    <p:sldId id="439" r:id="rId11"/>
    <p:sldId id="440" r:id="rId12"/>
    <p:sldId id="453" r:id="rId13"/>
    <p:sldId id="444" r:id="rId14"/>
    <p:sldId id="454" r:id="rId15"/>
    <p:sldId id="456" r:id="rId16"/>
    <p:sldId id="457" r:id="rId17"/>
    <p:sldId id="458" r:id="rId18"/>
    <p:sldId id="459" r:id="rId19"/>
    <p:sldId id="446" r:id="rId20"/>
    <p:sldId id="450" r:id="rId21"/>
    <p:sldId id="451" r:id="rId22"/>
    <p:sldId id="452" r:id="rId2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ric Garr" initials="EG" lastIdx="4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723"/>
  </p:normalViewPr>
  <p:slideViewPr>
    <p:cSldViewPr snapToGrid="0" snapToObjects="1">
      <p:cViewPr varScale="1">
        <p:scale>
          <a:sx n="93" d="100"/>
          <a:sy n="93" d="100"/>
        </p:scale>
        <p:origin x="1336" y="2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notesMaster" Target="notesMasters/notesMaster1.xml"/><Relationship Id="rId25" Type="http://schemas.openxmlformats.org/officeDocument/2006/relationships/commentAuthors" Target="commentAuthors.xml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microsoft.com/office/2011/relationships/chartStyle" Target="style1.xml"/><Relationship Id="rId2" Type="http://schemas.microsoft.com/office/2011/relationships/chartColorStyle" Target="colors1.xml"/><Relationship Id="rId3" Type="http://schemas.openxmlformats.org/officeDocument/2006/relationships/oleObject" Target="Book1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microsoft.com/office/2011/relationships/chartStyle" Target="style2.xml"/><Relationship Id="rId2" Type="http://schemas.microsoft.com/office/2011/relationships/chartColorStyle" Target="colors2.xml"/><Relationship Id="rId3" Type="http://schemas.openxmlformats.org/officeDocument/2006/relationships/oleObject" Target="Book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c:spPr>
          </c:dPt>
          <c:dPt>
            <c:idx val="1"/>
            <c:invertIfNegative val="0"/>
            <c:bubble3D val="0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  <a:effectLst/>
            </c:spPr>
          </c:dPt>
          <c:dPt>
            <c:idx val="2"/>
            <c:invertIfNegative val="0"/>
            <c:bubble3D val="0"/>
            <c:spPr>
              <a:pattFill prst="wdDnDiag">
                <a:fgClr>
                  <a:schemeClr val="tx1"/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c:spPr>
          </c:dPt>
          <c:cat>
            <c:strRef>
              <c:f>Sheet1!$B$1:$D$1</c:f>
              <c:strCache>
                <c:ptCount val="3"/>
                <c:pt idx="0">
                  <c:v>Pre-CS</c:v>
                </c:pt>
                <c:pt idx="1">
                  <c:v>Same</c:v>
                </c:pt>
                <c:pt idx="2">
                  <c:v>Different</c:v>
                </c:pt>
              </c:strCache>
            </c:strRef>
          </c:cat>
          <c:val>
            <c:numRef>
              <c:f>Sheet1!$B$2:$D$2</c:f>
              <c:numCache>
                <c:formatCode>General</c:formatCode>
                <c:ptCount val="3"/>
                <c:pt idx="0">
                  <c:v>3.0</c:v>
                </c:pt>
                <c:pt idx="1">
                  <c:v>8.0</c:v>
                </c:pt>
                <c:pt idx="2">
                  <c:v>5.5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axId val="-733287376"/>
        <c:axId val="-733285328"/>
      </c:barChart>
      <c:catAx>
        <c:axId val="-7332873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733285328"/>
        <c:crosses val="autoZero"/>
        <c:auto val="1"/>
        <c:lblAlgn val="ctr"/>
        <c:lblOffset val="100"/>
        <c:noMultiLvlLbl val="0"/>
      </c:catAx>
      <c:valAx>
        <c:axId val="-733285328"/>
        <c:scaling>
          <c:orientation val="minMax"/>
          <c:max val="8.0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 b="1" dirty="0">
                    <a:solidFill>
                      <a:schemeClr val="tx1"/>
                    </a:solidFill>
                  </a:rPr>
                  <a:t>Lever</a:t>
                </a:r>
                <a:r>
                  <a:rPr lang="en-US" sz="1400" b="1" baseline="0" dirty="0">
                    <a:solidFill>
                      <a:schemeClr val="tx1"/>
                    </a:solidFill>
                  </a:rPr>
                  <a:t> </a:t>
                </a:r>
                <a:r>
                  <a:rPr lang="en-US" sz="1400" b="1" baseline="0" dirty="0" smtClean="0">
                    <a:solidFill>
                      <a:schemeClr val="tx1"/>
                    </a:solidFill>
                  </a:rPr>
                  <a:t>presses</a:t>
                </a:r>
                <a:endParaRPr lang="en-US" sz="1400" b="1" dirty="0">
                  <a:solidFill>
                    <a:schemeClr val="tx1"/>
                  </a:solidFill>
                </a:endParaRP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7332873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c:spPr>
          </c:dPt>
          <c:dPt>
            <c:idx val="1"/>
            <c:invertIfNegative val="0"/>
            <c:bubble3D val="0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  <a:effectLst/>
            </c:spPr>
          </c:dPt>
          <c:dPt>
            <c:idx val="2"/>
            <c:invertIfNegative val="0"/>
            <c:bubble3D val="0"/>
            <c:spPr>
              <a:pattFill prst="wdDnDiag">
                <a:fgClr>
                  <a:schemeClr val="tx1"/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c:spPr>
          </c:dPt>
          <c:cat>
            <c:strRef>
              <c:f>Sheet1!$B$1:$D$1</c:f>
              <c:strCache>
                <c:ptCount val="3"/>
                <c:pt idx="0">
                  <c:v>Pre-CS</c:v>
                </c:pt>
                <c:pt idx="1">
                  <c:v>Same</c:v>
                </c:pt>
                <c:pt idx="2">
                  <c:v>Different</c:v>
                </c:pt>
              </c:strCache>
            </c:strRef>
          </c:cat>
          <c:val>
            <c:numRef>
              <c:f>Sheet1!$B$2:$D$2</c:f>
              <c:numCache>
                <c:formatCode>General</c:formatCode>
                <c:ptCount val="3"/>
                <c:pt idx="0">
                  <c:v>3.0</c:v>
                </c:pt>
                <c:pt idx="1">
                  <c:v>8.0</c:v>
                </c:pt>
                <c:pt idx="2">
                  <c:v>5.5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axId val="-778394736"/>
        <c:axId val="-733579360"/>
      </c:barChart>
      <c:catAx>
        <c:axId val="-7783947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733579360"/>
        <c:crosses val="autoZero"/>
        <c:auto val="1"/>
        <c:lblAlgn val="ctr"/>
        <c:lblOffset val="100"/>
        <c:noMultiLvlLbl val="0"/>
      </c:catAx>
      <c:valAx>
        <c:axId val="-733579360"/>
        <c:scaling>
          <c:orientation val="minMax"/>
          <c:max val="8.0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 b="1" dirty="0">
                    <a:solidFill>
                      <a:schemeClr val="tx1"/>
                    </a:solidFill>
                  </a:rPr>
                  <a:t>Lever</a:t>
                </a:r>
                <a:r>
                  <a:rPr lang="en-US" sz="1400" b="1" baseline="0" dirty="0">
                    <a:solidFill>
                      <a:schemeClr val="tx1"/>
                    </a:solidFill>
                  </a:rPr>
                  <a:t> </a:t>
                </a:r>
                <a:r>
                  <a:rPr lang="en-US" sz="1400" b="1" baseline="0" dirty="0" smtClean="0">
                    <a:solidFill>
                      <a:schemeClr val="tx1"/>
                    </a:solidFill>
                  </a:rPr>
                  <a:t>presses</a:t>
                </a:r>
                <a:endParaRPr lang="en-US" sz="1400" b="1" dirty="0">
                  <a:solidFill>
                    <a:schemeClr val="tx1"/>
                  </a:solidFill>
                </a:endParaRP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7783947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501E01-12CA-794B-92B9-40C5FFDE5B18}" type="datetimeFigureOut">
              <a:rPr lang="en-US" smtClean="0"/>
              <a:t>3/18/18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31287E-722C-994E-9AF6-F78AF1EDAC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88367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B1AB3-4BE6-C34E-9D59-6F8F871313C7}" type="datetimeFigureOut">
              <a:rPr lang="en-US" smtClean="0"/>
              <a:t>3/18/18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44B74-D197-224B-8551-3162F4407790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B1AB3-4BE6-C34E-9D59-6F8F871313C7}" type="datetimeFigureOut">
              <a:rPr lang="en-US" smtClean="0"/>
              <a:t>3/18/18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44B74-D197-224B-8551-3162F440779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B1AB3-4BE6-C34E-9D59-6F8F871313C7}" type="datetimeFigureOut">
              <a:rPr lang="en-US" smtClean="0"/>
              <a:t>3/18/18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44B74-D197-224B-8551-3162F4407790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B1AB3-4BE6-C34E-9D59-6F8F871313C7}" type="datetimeFigureOut">
              <a:rPr lang="en-US" smtClean="0"/>
              <a:t>3/18/18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44B74-D197-224B-8551-3162F440779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B1AB3-4BE6-C34E-9D59-6F8F871313C7}" type="datetimeFigureOut">
              <a:rPr lang="en-US" smtClean="0"/>
              <a:t>3/18/18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44B74-D197-224B-8551-3162F440779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B1AB3-4BE6-C34E-9D59-6F8F871313C7}" type="datetimeFigureOut">
              <a:rPr lang="en-US" smtClean="0"/>
              <a:t>3/18/18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44B74-D197-224B-8551-3162F440779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B1AB3-4BE6-C34E-9D59-6F8F871313C7}" type="datetimeFigureOut">
              <a:rPr lang="en-US" smtClean="0"/>
              <a:t>3/18/18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44B74-D197-224B-8551-3162F440779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B1AB3-4BE6-C34E-9D59-6F8F871313C7}" type="datetimeFigureOut">
              <a:rPr lang="en-US" smtClean="0"/>
              <a:t>3/18/18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44B74-D197-224B-8551-3162F4407790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en-US" smtClean="0"/>
              <a:t>Drag picture to placeholder or click icon to add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521B1AB3-4BE6-C34E-9D59-6F8F871313C7}" type="datetimeFigureOut">
              <a:rPr lang="en-US" smtClean="0"/>
              <a:t>3/18/18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46144B74-D197-224B-8551-3162F4407790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B1AB3-4BE6-C34E-9D59-6F8F871313C7}" type="datetimeFigureOut">
              <a:rPr lang="en-US" smtClean="0"/>
              <a:t>3/18/18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44B74-D197-224B-8551-3162F440779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B1AB3-4BE6-C34E-9D59-6F8F871313C7}" type="datetimeFigureOut">
              <a:rPr lang="en-US" smtClean="0"/>
              <a:t>3/18/18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44B74-D197-224B-8551-3162F440779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521B1AB3-4BE6-C34E-9D59-6F8F871313C7}" type="datetimeFigureOut">
              <a:rPr lang="en-US" smtClean="0"/>
              <a:t>3/18/18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46144B74-D197-224B-8551-3162F4407790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5.jpg"/><Relationship Id="rId5" Type="http://schemas.openxmlformats.org/officeDocument/2006/relationships/image" Target="../media/image6.jpeg"/><Relationship Id="rId6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5.jpg"/><Relationship Id="rId5" Type="http://schemas.openxmlformats.org/officeDocument/2006/relationships/image" Target="../media/image6.jpeg"/><Relationship Id="rId6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5.jpg"/><Relationship Id="rId5" Type="http://schemas.openxmlformats.org/officeDocument/2006/relationships/image" Target="../media/image6.jpeg"/><Relationship Id="rId6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5.jpg"/><Relationship Id="rId5" Type="http://schemas.openxmlformats.org/officeDocument/2006/relationships/image" Target="../media/image6.jpeg"/><Relationship Id="rId6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4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4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eg"/><Relationship Id="rId3" Type="http://schemas.openxmlformats.org/officeDocument/2006/relationships/image" Target="../media/image9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Relationship Id="rId3" Type="http://schemas.openxmlformats.org/officeDocument/2006/relationships/image" Target="../media/image12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Relationship Id="rId3" Type="http://schemas.openxmlformats.org/officeDocument/2006/relationships/image" Target="../media/image12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400" dirty="0" smtClean="0">
                <a:latin typeface="Georgia"/>
                <a:cs typeface="Georgia"/>
              </a:rPr>
              <a:t>PSYC 3510 – Lecture 13</a:t>
            </a:r>
            <a:endParaRPr lang="en-US" sz="4400" dirty="0">
              <a:latin typeface="Georgia"/>
              <a:cs typeface="Georgia"/>
            </a:endParaRPr>
          </a:p>
        </p:txBody>
      </p:sp>
    </p:spTree>
    <p:extLst>
      <p:ext uri="{BB962C8B-B14F-4D97-AF65-F5344CB8AC3E}">
        <p14:creationId xmlns:p14="http://schemas.microsoft.com/office/powerpoint/2010/main" val="907305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Georgia"/>
                <a:cs typeface="Georgia"/>
              </a:rPr>
              <a:t>Motivational mechanisms</a:t>
            </a:r>
            <a:endParaRPr lang="en-US" sz="4000" dirty="0">
              <a:latin typeface="Georgia"/>
              <a:cs typeface="Georgia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626324" y="1758718"/>
            <a:ext cx="589134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Georgia"/>
                <a:cs typeface="Georgia"/>
              </a:rPr>
              <a:t>How does the </a:t>
            </a:r>
            <a:r>
              <a:rPr lang="en-US" dirty="0" err="1" smtClean="0">
                <a:latin typeface="Georgia"/>
                <a:cs typeface="Georgia"/>
              </a:rPr>
              <a:t>reinforcer</a:t>
            </a:r>
            <a:r>
              <a:rPr lang="en-US" dirty="0" smtClean="0">
                <a:latin typeface="Georgia"/>
                <a:cs typeface="Georgia"/>
              </a:rPr>
              <a:t> influence operant responding?</a:t>
            </a:r>
          </a:p>
          <a:p>
            <a:endParaRPr lang="en-US" dirty="0">
              <a:latin typeface="Georgia"/>
              <a:cs typeface="Georgia"/>
            </a:endParaRPr>
          </a:p>
          <a:p>
            <a:pPr algn="ctr"/>
            <a:endParaRPr lang="en-US" dirty="0" smtClean="0">
              <a:solidFill>
                <a:srgbClr val="FF0000"/>
              </a:solidFill>
              <a:latin typeface="Georgia"/>
              <a:cs typeface="Georgia"/>
            </a:endParaRPr>
          </a:p>
        </p:txBody>
      </p:sp>
    </p:spTree>
    <p:extLst>
      <p:ext uri="{BB962C8B-B14F-4D97-AF65-F5344CB8AC3E}">
        <p14:creationId xmlns:p14="http://schemas.microsoft.com/office/powerpoint/2010/main" val="2527675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Georgia"/>
                <a:cs typeface="Georgia"/>
              </a:rPr>
              <a:t>Motivational mechanisms</a:t>
            </a:r>
            <a:endParaRPr lang="en-US" sz="4000" dirty="0">
              <a:latin typeface="Georgia"/>
              <a:cs typeface="Georgia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626324" y="1758718"/>
            <a:ext cx="589134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Georgia"/>
                <a:cs typeface="Georgia"/>
              </a:rPr>
              <a:t>How does the </a:t>
            </a:r>
            <a:r>
              <a:rPr lang="en-US" dirty="0" err="1" smtClean="0">
                <a:latin typeface="Georgia"/>
                <a:cs typeface="Georgia"/>
              </a:rPr>
              <a:t>reinforcer</a:t>
            </a:r>
            <a:r>
              <a:rPr lang="en-US" dirty="0" smtClean="0">
                <a:latin typeface="Georgia"/>
                <a:cs typeface="Georgia"/>
              </a:rPr>
              <a:t> influence operant responding?</a:t>
            </a:r>
          </a:p>
          <a:p>
            <a:endParaRPr lang="en-US" dirty="0">
              <a:latin typeface="Georgia"/>
              <a:cs typeface="Georgia"/>
            </a:endParaRPr>
          </a:p>
          <a:p>
            <a:pPr algn="ctr"/>
            <a:endParaRPr lang="en-US" dirty="0" smtClean="0">
              <a:solidFill>
                <a:srgbClr val="FF0000"/>
              </a:solidFill>
              <a:latin typeface="Georgia"/>
              <a:cs typeface="Georgia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26274"/>
            <a:ext cx="2753352" cy="373172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307793" y="4374664"/>
            <a:ext cx="537900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latin typeface="Georgia"/>
                <a:cs typeface="Georgia"/>
              </a:rPr>
              <a:t>Law of Effect</a:t>
            </a:r>
            <a:r>
              <a:rPr lang="en-US" sz="1600" dirty="0" smtClean="0">
                <a:latin typeface="Georgia"/>
                <a:cs typeface="Georgia"/>
              </a:rPr>
              <a:t>: If a response (R) in the presence of a stimulus (S) is followed by a satisfying event, then the association between S and R becomes strengthened. </a:t>
            </a:r>
          </a:p>
          <a:p>
            <a:endParaRPr lang="en-US" dirty="0">
              <a:latin typeface="Georgia"/>
              <a:cs typeface="Georgia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939125" y="3033054"/>
            <a:ext cx="36372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i="1" dirty="0" smtClean="0">
                <a:solidFill>
                  <a:srgbClr val="FF0000"/>
                </a:solidFill>
                <a:latin typeface="Georgia"/>
                <a:cs typeface="Georgia"/>
              </a:rPr>
              <a:t>Remember Thorndike?</a:t>
            </a:r>
            <a:endParaRPr lang="en-US" b="1" i="1" dirty="0">
              <a:solidFill>
                <a:srgbClr val="FF0000"/>
              </a:solidFill>
              <a:latin typeface="Georgia"/>
              <a:cs typeface="Georgia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722935" y="5622489"/>
            <a:ext cx="2548722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Georgia"/>
                <a:cs typeface="Georgia"/>
              </a:rPr>
              <a:t>s</a:t>
            </a:r>
            <a:r>
              <a:rPr lang="en-US" sz="1600" b="1" dirty="0" smtClean="0">
                <a:latin typeface="Georgia"/>
                <a:cs typeface="Georgia"/>
              </a:rPr>
              <a:t>timulus </a:t>
            </a:r>
            <a:r>
              <a:rPr lang="en-US" sz="1600" b="1" dirty="0" smtClean="0">
                <a:latin typeface="Georgia"/>
                <a:cs typeface="Georgia"/>
                <a:sym typeface="Wingdings" panose="05000000000000000000" pitchFamily="2" charset="2"/>
              </a:rPr>
              <a:t> response</a:t>
            </a:r>
            <a:endParaRPr lang="en-US" sz="1600" dirty="0" smtClean="0">
              <a:latin typeface="Georgia"/>
              <a:cs typeface="Georgia"/>
            </a:endParaRPr>
          </a:p>
          <a:p>
            <a:endParaRPr lang="en-US" dirty="0">
              <a:latin typeface="Georgia"/>
              <a:cs typeface="Georgia"/>
            </a:endParaRPr>
          </a:p>
        </p:txBody>
      </p:sp>
    </p:spTree>
    <p:extLst>
      <p:ext uri="{BB962C8B-B14F-4D97-AF65-F5344CB8AC3E}">
        <p14:creationId xmlns:p14="http://schemas.microsoft.com/office/powerpoint/2010/main" val="575384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Georgia"/>
                <a:cs typeface="Georgia"/>
              </a:rPr>
              <a:t>Motivational mechanisms</a:t>
            </a:r>
            <a:endParaRPr lang="en-US" sz="4000" dirty="0">
              <a:latin typeface="Georgia"/>
              <a:cs typeface="Georgia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626324" y="1758718"/>
            <a:ext cx="589134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Georgia"/>
                <a:cs typeface="Georgia"/>
              </a:rPr>
              <a:t>How does the </a:t>
            </a:r>
            <a:r>
              <a:rPr lang="en-US" dirty="0" err="1" smtClean="0">
                <a:latin typeface="Georgia"/>
                <a:cs typeface="Georgia"/>
              </a:rPr>
              <a:t>reinforcer</a:t>
            </a:r>
            <a:r>
              <a:rPr lang="en-US" dirty="0" smtClean="0">
                <a:latin typeface="Georgia"/>
                <a:cs typeface="Georgia"/>
              </a:rPr>
              <a:t> influence operant responding?</a:t>
            </a:r>
          </a:p>
          <a:p>
            <a:endParaRPr lang="en-US" dirty="0">
              <a:latin typeface="Georgia"/>
              <a:cs typeface="Georgia"/>
            </a:endParaRPr>
          </a:p>
          <a:p>
            <a:pPr algn="ctr"/>
            <a:endParaRPr lang="en-US" dirty="0" smtClean="0">
              <a:solidFill>
                <a:srgbClr val="FF0000"/>
              </a:solidFill>
              <a:latin typeface="Georgia"/>
              <a:cs typeface="Georgia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297637" y="2609323"/>
            <a:ext cx="2548722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Georgia"/>
                <a:cs typeface="Georgia"/>
              </a:rPr>
              <a:t>s</a:t>
            </a:r>
            <a:r>
              <a:rPr lang="en-US" sz="1600" b="1" dirty="0" smtClean="0">
                <a:latin typeface="Georgia"/>
                <a:cs typeface="Georgia"/>
              </a:rPr>
              <a:t>timulus </a:t>
            </a:r>
            <a:r>
              <a:rPr lang="en-US" sz="1600" b="1" dirty="0" smtClean="0">
                <a:latin typeface="Georgia"/>
                <a:cs typeface="Georgia"/>
                <a:sym typeface="Wingdings" panose="05000000000000000000" pitchFamily="2" charset="2"/>
              </a:rPr>
              <a:t> response</a:t>
            </a:r>
            <a:endParaRPr lang="en-US" sz="1600" dirty="0" smtClean="0">
              <a:latin typeface="Georgia"/>
              <a:cs typeface="Georgia"/>
            </a:endParaRPr>
          </a:p>
          <a:p>
            <a:endParaRPr lang="en-US" dirty="0">
              <a:latin typeface="Georgia"/>
              <a:cs typeface="Georgia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63582" y="3841560"/>
            <a:ext cx="857959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Georgia" panose="02040502050405020303" pitchFamily="18" charset="0"/>
              </a:rPr>
              <a:t>According to Thorndike’s S-R theory of operant learning, the </a:t>
            </a:r>
            <a:r>
              <a:rPr lang="en-US" sz="1600" dirty="0" err="1" smtClean="0">
                <a:latin typeface="Georgia" panose="02040502050405020303" pitchFamily="18" charset="0"/>
              </a:rPr>
              <a:t>reinforcer</a:t>
            </a:r>
            <a:r>
              <a:rPr lang="en-US" sz="1600" dirty="0" smtClean="0">
                <a:latin typeface="Georgia" panose="02040502050405020303" pitchFamily="18" charset="0"/>
              </a:rPr>
              <a:t> serves to bring about</a:t>
            </a:r>
          </a:p>
          <a:p>
            <a:r>
              <a:rPr lang="en-US" sz="1600" dirty="0" smtClean="0">
                <a:latin typeface="Georgia" panose="02040502050405020303" pitchFamily="18" charset="0"/>
              </a:rPr>
              <a:t>a state of satisfaction that serves as “glue” for the S-R bond. </a:t>
            </a:r>
          </a:p>
          <a:p>
            <a:endParaRPr lang="en-US" sz="1600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5882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Georgia"/>
                <a:cs typeface="Georgia"/>
              </a:rPr>
              <a:t>Motivational mechanisms</a:t>
            </a:r>
            <a:endParaRPr lang="en-US" sz="4000" dirty="0">
              <a:latin typeface="Georgia"/>
              <a:cs typeface="Georgia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626324" y="1758718"/>
            <a:ext cx="589134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Georgia"/>
                <a:cs typeface="Georgia"/>
              </a:rPr>
              <a:t>How does the </a:t>
            </a:r>
            <a:r>
              <a:rPr lang="en-US" dirty="0" err="1" smtClean="0">
                <a:latin typeface="Georgia"/>
                <a:cs typeface="Georgia"/>
              </a:rPr>
              <a:t>reinforcer</a:t>
            </a:r>
            <a:r>
              <a:rPr lang="en-US" dirty="0" smtClean="0">
                <a:latin typeface="Georgia"/>
                <a:cs typeface="Georgia"/>
              </a:rPr>
              <a:t> influence operant responding?</a:t>
            </a:r>
          </a:p>
          <a:p>
            <a:endParaRPr lang="en-US" dirty="0">
              <a:latin typeface="Georgia"/>
              <a:cs typeface="Georgia"/>
            </a:endParaRPr>
          </a:p>
          <a:p>
            <a:pPr algn="ctr"/>
            <a:endParaRPr lang="en-US" dirty="0" smtClean="0">
              <a:solidFill>
                <a:srgbClr val="FF0000"/>
              </a:solidFill>
              <a:latin typeface="Georgia"/>
              <a:cs typeface="Georgia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297637" y="2609323"/>
            <a:ext cx="2548722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Georgia"/>
                <a:cs typeface="Georgia"/>
              </a:rPr>
              <a:t>s</a:t>
            </a:r>
            <a:r>
              <a:rPr lang="en-US" sz="1600" b="1" dirty="0" smtClean="0">
                <a:latin typeface="Georgia"/>
                <a:cs typeface="Georgia"/>
              </a:rPr>
              <a:t>timulus </a:t>
            </a:r>
            <a:r>
              <a:rPr lang="en-US" sz="1600" b="1" dirty="0" smtClean="0">
                <a:latin typeface="Georgia"/>
                <a:cs typeface="Georgia"/>
                <a:sym typeface="Wingdings" panose="05000000000000000000" pitchFamily="2" charset="2"/>
              </a:rPr>
              <a:t> response</a:t>
            </a:r>
            <a:endParaRPr lang="en-US" sz="1600" dirty="0" smtClean="0">
              <a:latin typeface="Georgia"/>
              <a:cs typeface="Georgia"/>
            </a:endParaRPr>
          </a:p>
          <a:p>
            <a:endParaRPr lang="en-US" dirty="0">
              <a:latin typeface="Georgia"/>
              <a:cs typeface="Georgia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63582" y="3841560"/>
            <a:ext cx="857959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Georgia" panose="02040502050405020303" pitchFamily="18" charset="0"/>
              </a:rPr>
              <a:t>According to Thorndike’s S-R theory of operant learning, the </a:t>
            </a:r>
            <a:r>
              <a:rPr lang="en-US" sz="1600" dirty="0" err="1" smtClean="0">
                <a:latin typeface="Georgia" panose="02040502050405020303" pitchFamily="18" charset="0"/>
              </a:rPr>
              <a:t>reinforcer</a:t>
            </a:r>
            <a:r>
              <a:rPr lang="en-US" sz="1600" dirty="0" smtClean="0">
                <a:latin typeface="Georgia" panose="02040502050405020303" pitchFamily="18" charset="0"/>
              </a:rPr>
              <a:t> serves to bring about</a:t>
            </a:r>
          </a:p>
          <a:p>
            <a:r>
              <a:rPr lang="en-US" sz="1600" dirty="0" smtClean="0">
                <a:latin typeface="Georgia" panose="02040502050405020303" pitchFamily="18" charset="0"/>
              </a:rPr>
              <a:t>a state of satisfaction that serves as “glue” for the S-R bond. </a:t>
            </a:r>
          </a:p>
          <a:p>
            <a:endParaRPr lang="en-US" sz="1600" dirty="0">
              <a:latin typeface="Georgia" panose="02040502050405020303" pitchFamily="18" charset="0"/>
            </a:endParaRPr>
          </a:p>
          <a:p>
            <a:r>
              <a:rPr lang="en-US" sz="1600" dirty="0" smtClean="0">
                <a:latin typeface="Georgia" panose="02040502050405020303" pitchFamily="18" charset="0"/>
              </a:rPr>
              <a:t>The stimulus (not the </a:t>
            </a:r>
            <a:r>
              <a:rPr lang="en-US" sz="1600" dirty="0" err="1" smtClean="0">
                <a:latin typeface="Georgia" panose="02040502050405020303" pitchFamily="18" charset="0"/>
              </a:rPr>
              <a:t>reinforcer</a:t>
            </a:r>
            <a:r>
              <a:rPr lang="en-US" sz="1600" dirty="0" smtClean="0">
                <a:latin typeface="Georgia" panose="02040502050405020303" pitchFamily="18" charset="0"/>
              </a:rPr>
              <a:t>!) controls the response. What does this imply about operant </a:t>
            </a:r>
          </a:p>
          <a:p>
            <a:r>
              <a:rPr lang="en-US" sz="1600" dirty="0">
                <a:latin typeface="Georgia" panose="02040502050405020303" pitchFamily="18" charset="0"/>
              </a:rPr>
              <a:t>b</a:t>
            </a:r>
            <a:r>
              <a:rPr lang="en-US" sz="1600" dirty="0" smtClean="0">
                <a:latin typeface="Georgia" panose="02040502050405020303" pitchFamily="18" charset="0"/>
              </a:rPr>
              <a:t>ehavior?   </a:t>
            </a:r>
            <a:endParaRPr lang="en-US" sz="1600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2353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Georgia"/>
                <a:cs typeface="Georgia"/>
              </a:rPr>
              <a:t>Motivational mechanisms</a:t>
            </a:r>
            <a:endParaRPr lang="en-US" sz="4000" dirty="0">
              <a:latin typeface="Georgia"/>
              <a:cs typeface="Georgia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626324" y="1758718"/>
            <a:ext cx="589134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Georgia"/>
                <a:cs typeface="Georgia"/>
              </a:rPr>
              <a:t>How does the </a:t>
            </a:r>
            <a:r>
              <a:rPr lang="en-US" dirty="0" err="1" smtClean="0">
                <a:latin typeface="Georgia"/>
                <a:cs typeface="Georgia"/>
              </a:rPr>
              <a:t>reinforcer</a:t>
            </a:r>
            <a:r>
              <a:rPr lang="en-US" dirty="0" smtClean="0">
                <a:latin typeface="Georgia"/>
                <a:cs typeface="Georgia"/>
              </a:rPr>
              <a:t> influence operant responding?</a:t>
            </a:r>
          </a:p>
          <a:p>
            <a:endParaRPr lang="en-US" dirty="0">
              <a:latin typeface="Georgia"/>
              <a:cs typeface="Georgia"/>
            </a:endParaRPr>
          </a:p>
          <a:p>
            <a:pPr algn="ctr"/>
            <a:endParaRPr lang="en-US" dirty="0" smtClean="0">
              <a:solidFill>
                <a:srgbClr val="FF0000"/>
              </a:solidFill>
              <a:latin typeface="Georgia"/>
              <a:cs typeface="Georgia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297637" y="2609323"/>
            <a:ext cx="2548722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Georgia"/>
                <a:cs typeface="Georgia"/>
              </a:rPr>
              <a:t>s</a:t>
            </a:r>
            <a:r>
              <a:rPr lang="en-US" sz="1600" b="1" dirty="0" smtClean="0">
                <a:latin typeface="Georgia"/>
                <a:cs typeface="Georgia"/>
              </a:rPr>
              <a:t>timulus </a:t>
            </a:r>
            <a:r>
              <a:rPr lang="en-US" sz="1600" b="1" dirty="0" smtClean="0">
                <a:latin typeface="Georgia"/>
                <a:cs typeface="Georgia"/>
                <a:sym typeface="Wingdings" panose="05000000000000000000" pitchFamily="2" charset="2"/>
              </a:rPr>
              <a:t> response</a:t>
            </a:r>
            <a:endParaRPr lang="en-US" sz="1600" dirty="0" smtClean="0">
              <a:latin typeface="Georgia"/>
              <a:cs typeface="Georgia"/>
            </a:endParaRPr>
          </a:p>
          <a:p>
            <a:endParaRPr lang="en-US" dirty="0">
              <a:latin typeface="Georgia"/>
              <a:cs typeface="Georgia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63582" y="3841560"/>
            <a:ext cx="8709436" cy="280076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Georgia" panose="02040502050405020303" pitchFamily="18" charset="0"/>
              </a:rPr>
              <a:t>According to Thorndike’s S-R theory of operant learning, the </a:t>
            </a:r>
            <a:r>
              <a:rPr lang="en-US" sz="1600" dirty="0" err="1" smtClean="0">
                <a:latin typeface="Georgia" panose="02040502050405020303" pitchFamily="18" charset="0"/>
              </a:rPr>
              <a:t>reinforcer</a:t>
            </a:r>
            <a:r>
              <a:rPr lang="en-US" sz="1600" dirty="0" smtClean="0">
                <a:latin typeface="Georgia" panose="02040502050405020303" pitchFamily="18" charset="0"/>
              </a:rPr>
              <a:t> serves to bring about</a:t>
            </a:r>
          </a:p>
          <a:p>
            <a:r>
              <a:rPr lang="en-US" sz="1600" dirty="0" smtClean="0">
                <a:latin typeface="Georgia" panose="02040502050405020303" pitchFamily="18" charset="0"/>
              </a:rPr>
              <a:t>a state of satisfaction that serves as “glue” for the S-R bond. </a:t>
            </a:r>
          </a:p>
          <a:p>
            <a:endParaRPr lang="en-US" sz="1600" dirty="0">
              <a:latin typeface="Georgia" panose="02040502050405020303" pitchFamily="18" charset="0"/>
            </a:endParaRPr>
          </a:p>
          <a:p>
            <a:r>
              <a:rPr lang="en-US" sz="1600" dirty="0" smtClean="0">
                <a:latin typeface="Georgia" panose="02040502050405020303" pitchFamily="18" charset="0"/>
              </a:rPr>
              <a:t>The stimulus (not the </a:t>
            </a:r>
            <a:r>
              <a:rPr lang="en-US" sz="1600" dirty="0" err="1" smtClean="0">
                <a:latin typeface="Georgia" panose="02040502050405020303" pitchFamily="18" charset="0"/>
              </a:rPr>
              <a:t>reinforcer</a:t>
            </a:r>
            <a:r>
              <a:rPr lang="en-US" sz="1600" dirty="0" smtClean="0">
                <a:latin typeface="Georgia" panose="02040502050405020303" pitchFamily="18" charset="0"/>
              </a:rPr>
              <a:t>!) controls the response. What does this imply about operant </a:t>
            </a:r>
          </a:p>
          <a:p>
            <a:r>
              <a:rPr lang="en-US" sz="1600" dirty="0">
                <a:latin typeface="Georgia" panose="02040502050405020303" pitchFamily="18" charset="0"/>
              </a:rPr>
              <a:t>b</a:t>
            </a:r>
            <a:r>
              <a:rPr lang="en-US" sz="1600" dirty="0" smtClean="0">
                <a:latin typeface="Georgia" panose="02040502050405020303" pitchFamily="18" charset="0"/>
              </a:rPr>
              <a:t>ehavior? </a:t>
            </a:r>
          </a:p>
          <a:p>
            <a:endParaRPr lang="en-US" sz="1600" dirty="0">
              <a:latin typeface="Georgia" panose="02040502050405020303" pitchFamily="18" charset="0"/>
            </a:endParaRPr>
          </a:p>
          <a:p>
            <a:r>
              <a:rPr lang="en-US" sz="1600" i="1" dirty="0" smtClean="0">
                <a:solidFill>
                  <a:srgbClr val="FF0000"/>
                </a:solidFill>
                <a:latin typeface="Georgia" panose="02040502050405020303" pitchFamily="18" charset="0"/>
              </a:rPr>
              <a:t>1. If a response is not controlled by its </a:t>
            </a:r>
            <a:r>
              <a:rPr lang="en-US" sz="1600" i="1" dirty="0" err="1" smtClean="0">
                <a:solidFill>
                  <a:srgbClr val="FF0000"/>
                </a:solidFill>
                <a:latin typeface="Georgia" panose="02040502050405020303" pitchFamily="18" charset="0"/>
              </a:rPr>
              <a:t>reinforcer</a:t>
            </a:r>
            <a:r>
              <a:rPr lang="en-US" sz="1600" i="1" dirty="0" smtClean="0">
                <a:solidFill>
                  <a:srgbClr val="FF0000"/>
                </a:solidFill>
                <a:latin typeface="Georgia" panose="02040502050405020303" pitchFamily="18" charset="0"/>
              </a:rPr>
              <a:t>, then a stimulus that signals that </a:t>
            </a:r>
            <a:r>
              <a:rPr lang="en-US" sz="1600" i="1" dirty="0" err="1" smtClean="0">
                <a:solidFill>
                  <a:srgbClr val="FF0000"/>
                </a:solidFill>
                <a:latin typeface="Georgia" panose="02040502050405020303" pitchFamily="18" charset="0"/>
              </a:rPr>
              <a:t>reinforcer</a:t>
            </a:r>
            <a:r>
              <a:rPr lang="en-US" sz="1600" i="1" dirty="0" smtClean="0">
                <a:solidFill>
                  <a:srgbClr val="FF0000"/>
                </a:solidFill>
                <a:latin typeface="Georgia" panose="02040502050405020303" pitchFamily="18" charset="0"/>
              </a:rPr>
              <a:t> </a:t>
            </a:r>
          </a:p>
          <a:p>
            <a:r>
              <a:rPr lang="en-US" sz="1600" i="1" dirty="0">
                <a:solidFill>
                  <a:srgbClr val="FF0000"/>
                </a:solidFill>
                <a:latin typeface="Georgia" panose="02040502050405020303" pitchFamily="18" charset="0"/>
              </a:rPr>
              <a:t>s</a:t>
            </a:r>
            <a:r>
              <a:rPr lang="en-US" sz="1600" i="1" dirty="0" smtClean="0">
                <a:solidFill>
                  <a:srgbClr val="FF0000"/>
                </a:solidFill>
                <a:latin typeface="Georgia" panose="02040502050405020303" pitchFamily="18" charset="0"/>
              </a:rPr>
              <a:t>hould not motivate responding any more than an equally appetitive stimulus.</a:t>
            </a:r>
          </a:p>
          <a:p>
            <a:endParaRPr lang="en-US" sz="1600" i="1" dirty="0">
              <a:solidFill>
                <a:srgbClr val="FF0000"/>
              </a:solidFill>
              <a:latin typeface="Georgia" panose="02040502050405020303" pitchFamily="18" charset="0"/>
            </a:endParaRPr>
          </a:p>
          <a:p>
            <a:r>
              <a:rPr lang="en-US" sz="1600" i="1" dirty="0" smtClean="0">
                <a:solidFill>
                  <a:srgbClr val="FF0000"/>
                </a:solidFill>
                <a:latin typeface="Georgia" panose="02040502050405020303" pitchFamily="18" charset="0"/>
              </a:rPr>
              <a:t>2. </a:t>
            </a:r>
            <a:r>
              <a:rPr lang="en-US" sz="1600" i="1" dirty="0">
                <a:solidFill>
                  <a:srgbClr val="FF0000"/>
                </a:solidFill>
                <a:latin typeface="Georgia" panose="02040502050405020303" pitchFamily="18" charset="0"/>
              </a:rPr>
              <a:t>If a response is not controlled by its </a:t>
            </a:r>
            <a:r>
              <a:rPr lang="en-US" sz="1600" i="1" dirty="0" err="1">
                <a:solidFill>
                  <a:srgbClr val="FF0000"/>
                </a:solidFill>
                <a:latin typeface="Georgia" panose="02040502050405020303" pitchFamily="18" charset="0"/>
              </a:rPr>
              <a:t>reinforcer</a:t>
            </a:r>
            <a:r>
              <a:rPr lang="en-US" sz="1600" i="1" dirty="0">
                <a:solidFill>
                  <a:srgbClr val="FF0000"/>
                </a:solidFill>
                <a:latin typeface="Georgia" panose="02040502050405020303" pitchFamily="18" charset="0"/>
              </a:rPr>
              <a:t>, </a:t>
            </a:r>
            <a:r>
              <a:rPr lang="en-US" sz="1600" i="1" dirty="0" smtClean="0">
                <a:solidFill>
                  <a:srgbClr val="FF0000"/>
                </a:solidFill>
                <a:latin typeface="Georgia" panose="02040502050405020303" pitchFamily="18" charset="0"/>
              </a:rPr>
              <a:t>then altering the value of the </a:t>
            </a:r>
            <a:r>
              <a:rPr lang="en-US" sz="1600" i="1" dirty="0" err="1" smtClean="0">
                <a:solidFill>
                  <a:srgbClr val="FF0000"/>
                </a:solidFill>
                <a:latin typeface="Georgia" panose="02040502050405020303" pitchFamily="18" charset="0"/>
              </a:rPr>
              <a:t>reinforcer</a:t>
            </a:r>
            <a:r>
              <a:rPr lang="en-US" sz="1600" i="1" dirty="0" smtClean="0">
                <a:solidFill>
                  <a:srgbClr val="FF0000"/>
                </a:solidFill>
                <a:latin typeface="Georgia" panose="02040502050405020303" pitchFamily="18" charset="0"/>
              </a:rPr>
              <a:t> </a:t>
            </a:r>
          </a:p>
          <a:p>
            <a:r>
              <a:rPr lang="en-US" sz="1600" i="1" dirty="0">
                <a:solidFill>
                  <a:srgbClr val="FF0000"/>
                </a:solidFill>
                <a:latin typeface="Georgia" panose="02040502050405020303" pitchFamily="18" charset="0"/>
              </a:rPr>
              <a:t>o</a:t>
            </a:r>
            <a:r>
              <a:rPr lang="en-US" sz="1600" i="1" dirty="0" smtClean="0">
                <a:solidFill>
                  <a:srgbClr val="FF0000"/>
                </a:solidFill>
                <a:latin typeface="Georgia" panose="02040502050405020303" pitchFamily="18" charset="0"/>
              </a:rPr>
              <a:t>ffline (i.e. outside of the learning situation) should not have any effect on responding.</a:t>
            </a:r>
            <a:endParaRPr lang="en-US" sz="1600" i="1" dirty="0">
              <a:solidFill>
                <a:srgbClr val="FF0000"/>
              </a:solidFill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5170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latin typeface="Georgia"/>
                <a:cs typeface="Georgia"/>
              </a:rPr>
              <a:t>Pavlovian-instrumental transfer (PIT)</a:t>
            </a:r>
            <a:endParaRPr lang="en-US" sz="3200" dirty="0">
              <a:latin typeface="Georgia"/>
              <a:cs typeface="Georgia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17282" y="1289950"/>
            <a:ext cx="8709436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600" dirty="0">
              <a:latin typeface="Georgia" panose="02040502050405020303" pitchFamily="18" charset="0"/>
            </a:endParaRPr>
          </a:p>
          <a:p>
            <a:r>
              <a:rPr lang="en-US" sz="1600" i="1" dirty="0" smtClean="0">
                <a:solidFill>
                  <a:srgbClr val="FF0000"/>
                </a:solidFill>
                <a:latin typeface="Georgia" panose="02040502050405020303" pitchFamily="18" charset="0"/>
              </a:rPr>
              <a:t>1. If a response is not controlled by its </a:t>
            </a:r>
            <a:r>
              <a:rPr lang="en-US" sz="1600" i="1" dirty="0" err="1" smtClean="0">
                <a:solidFill>
                  <a:srgbClr val="FF0000"/>
                </a:solidFill>
                <a:latin typeface="Georgia" panose="02040502050405020303" pitchFamily="18" charset="0"/>
              </a:rPr>
              <a:t>reinforcer</a:t>
            </a:r>
            <a:r>
              <a:rPr lang="en-US" sz="1600" i="1" dirty="0" smtClean="0">
                <a:solidFill>
                  <a:srgbClr val="FF0000"/>
                </a:solidFill>
                <a:latin typeface="Georgia" panose="02040502050405020303" pitchFamily="18" charset="0"/>
              </a:rPr>
              <a:t>, then a stimulus that signals that </a:t>
            </a:r>
            <a:r>
              <a:rPr lang="en-US" sz="1600" i="1" dirty="0" err="1" smtClean="0">
                <a:solidFill>
                  <a:srgbClr val="FF0000"/>
                </a:solidFill>
                <a:latin typeface="Georgia" panose="02040502050405020303" pitchFamily="18" charset="0"/>
              </a:rPr>
              <a:t>reinforcer</a:t>
            </a:r>
            <a:r>
              <a:rPr lang="en-US" sz="1600" i="1" dirty="0" smtClean="0">
                <a:solidFill>
                  <a:srgbClr val="FF0000"/>
                </a:solidFill>
                <a:latin typeface="Georgia" panose="02040502050405020303" pitchFamily="18" charset="0"/>
              </a:rPr>
              <a:t> </a:t>
            </a:r>
          </a:p>
          <a:p>
            <a:r>
              <a:rPr lang="en-US" sz="1600" i="1" dirty="0">
                <a:solidFill>
                  <a:srgbClr val="FF0000"/>
                </a:solidFill>
                <a:latin typeface="Georgia" panose="02040502050405020303" pitchFamily="18" charset="0"/>
              </a:rPr>
              <a:t>s</a:t>
            </a:r>
            <a:r>
              <a:rPr lang="en-US" sz="1600" i="1" dirty="0" smtClean="0">
                <a:solidFill>
                  <a:srgbClr val="FF0000"/>
                </a:solidFill>
                <a:latin typeface="Georgia" panose="02040502050405020303" pitchFamily="18" charset="0"/>
              </a:rPr>
              <a:t>hould not motivate responding any more than an equally appetitive stimulus.</a:t>
            </a:r>
          </a:p>
          <a:p>
            <a:endParaRPr lang="en-US" sz="1600" i="1" dirty="0">
              <a:solidFill>
                <a:srgbClr val="FF0000"/>
              </a:solidFill>
              <a:latin typeface="Georgia" panose="02040502050405020303" pitchFamily="18" charset="0"/>
            </a:endParaRPr>
          </a:p>
        </p:txBody>
      </p:sp>
      <p:pic>
        <p:nvPicPr>
          <p:cNvPr id="1028" name="Picture 4" descr="Image result for light bulb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9447" y="2731697"/>
            <a:ext cx="615275" cy="6511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Image result for sou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2735" y="4069568"/>
            <a:ext cx="1020641" cy="574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530228"/>
            <a:ext cx="989887" cy="1136013"/>
          </a:xfrm>
          <a:prstGeom prst="rect">
            <a:avLst/>
          </a:prstGeom>
        </p:spPr>
      </p:pic>
      <p:cxnSp>
        <p:nvCxnSpPr>
          <p:cNvPr id="11" name="Straight Arrow Connector 10"/>
          <p:cNvCxnSpPr/>
          <p:nvPr/>
        </p:nvCxnSpPr>
        <p:spPr>
          <a:xfrm>
            <a:off x="1607730" y="3098234"/>
            <a:ext cx="744582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3" name="Picture 6" descr="http://www.snickers.com/Resources/images/nutrition/products/large/1_Snickers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1580" y="2693220"/>
            <a:ext cx="885098" cy="8850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60618" y="3675960"/>
            <a:ext cx="989887" cy="1136013"/>
          </a:xfrm>
          <a:prstGeom prst="rect">
            <a:avLst/>
          </a:prstGeom>
        </p:spPr>
      </p:pic>
      <p:pic>
        <p:nvPicPr>
          <p:cNvPr id="16" name="Picture 10" descr="Image result for mounds bar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2871" y="3858262"/>
            <a:ext cx="996721" cy="9967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0" name="Straight Arrow Connector 19"/>
          <p:cNvCxnSpPr/>
          <p:nvPr/>
        </p:nvCxnSpPr>
        <p:spPr>
          <a:xfrm>
            <a:off x="1607730" y="4356623"/>
            <a:ext cx="744582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1255262" y="2191674"/>
            <a:ext cx="17283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u="sng" dirty="0" smtClean="0">
                <a:latin typeface="Georgia" panose="02040502050405020303" pitchFamily="18" charset="0"/>
              </a:rPr>
              <a:t>Operant phase</a:t>
            </a:r>
            <a:endParaRPr lang="en-US" sz="1600" b="1" u="sng" dirty="0">
              <a:latin typeface="Georgia" panose="02040502050405020303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359515" y="2191640"/>
            <a:ext cx="18918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u="sng" dirty="0" smtClean="0">
                <a:latin typeface="Georgia" panose="02040502050405020303" pitchFamily="18" charset="0"/>
              </a:rPr>
              <a:t>Pavlovian phase</a:t>
            </a:r>
            <a:endParaRPr lang="en-US" sz="1600" b="1" u="sng" dirty="0">
              <a:latin typeface="Georgia" panose="02040502050405020303" pitchFamily="18" charset="0"/>
            </a:endParaRPr>
          </a:p>
        </p:txBody>
      </p:sp>
      <p:cxnSp>
        <p:nvCxnSpPr>
          <p:cNvPr id="27" name="Straight Arrow Connector 26"/>
          <p:cNvCxnSpPr/>
          <p:nvPr/>
        </p:nvCxnSpPr>
        <p:spPr>
          <a:xfrm>
            <a:off x="5913656" y="3095505"/>
            <a:ext cx="744582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8" name="Picture 6" descr="http://www.snickers.com/Resources/images/nutrition/products/large/1_Snickers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7506" y="2690491"/>
            <a:ext cx="885098" cy="8850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10" descr="Image result for mounds bar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8797" y="3855533"/>
            <a:ext cx="996721" cy="9967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0" name="Straight Arrow Connector 29"/>
          <p:cNvCxnSpPr/>
          <p:nvPr/>
        </p:nvCxnSpPr>
        <p:spPr>
          <a:xfrm>
            <a:off x="5913656" y="4353894"/>
            <a:ext cx="744582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4241074" y="2455817"/>
            <a:ext cx="41832" cy="247045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132151" y="4926274"/>
            <a:ext cx="901184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93602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latin typeface="Georgia"/>
                <a:cs typeface="Georgia"/>
              </a:rPr>
              <a:t>Pavlovian-instrumental transfer (PIT)</a:t>
            </a:r>
            <a:endParaRPr lang="en-US" sz="3200" dirty="0">
              <a:latin typeface="Georgia"/>
              <a:cs typeface="Georgia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17282" y="1289950"/>
            <a:ext cx="8709436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600" dirty="0">
              <a:latin typeface="Georgia" panose="02040502050405020303" pitchFamily="18" charset="0"/>
            </a:endParaRPr>
          </a:p>
          <a:p>
            <a:r>
              <a:rPr lang="en-US" sz="1600" i="1" dirty="0" smtClean="0">
                <a:solidFill>
                  <a:srgbClr val="FF0000"/>
                </a:solidFill>
                <a:latin typeface="Georgia" panose="02040502050405020303" pitchFamily="18" charset="0"/>
              </a:rPr>
              <a:t>1. If a response is not controlled by its </a:t>
            </a:r>
            <a:r>
              <a:rPr lang="en-US" sz="1600" i="1" dirty="0" err="1" smtClean="0">
                <a:solidFill>
                  <a:srgbClr val="FF0000"/>
                </a:solidFill>
                <a:latin typeface="Georgia" panose="02040502050405020303" pitchFamily="18" charset="0"/>
              </a:rPr>
              <a:t>reinforcer</a:t>
            </a:r>
            <a:r>
              <a:rPr lang="en-US" sz="1600" i="1" dirty="0" smtClean="0">
                <a:solidFill>
                  <a:srgbClr val="FF0000"/>
                </a:solidFill>
                <a:latin typeface="Georgia" panose="02040502050405020303" pitchFamily="18" charset="0"/>
              </a:rPr>
              <a:t>, then a stimulus that signals that </a:t>
            </a:r>
            <a:r>
              <a:rPr lang="en-US" sz="1600" i="1" dirty="0" err="1" smtClean="0">
                <a:solidFill>
                  <a:srgbClr val="FF0000"/>
                </a:solidFill>
                <a:latin typeface="Georgia" panose="02040502050405020303" pitchFamily="18" charset="0"/>
              </a:rPr>
              <a:t>reinforcer</a:t>
            </a:r>
            <a:r>
              <a:rPr lang="en-US" sz="1600" i="1" dirty="0" smtClean="0">
                <a:solidFill>
                  <a:srgbClr val="FF0000"/>
                </a:solidFill>
                <a:latin typeface="Georgia" panose="02040502050405020303" pitchFamily="18" charset="0"/>
              </a:rPr>
              <a:t> </a:t>
            </a:r>
          </a:p>
          <a:p>
            <a:r>
              <a:rPr lang="en-US" sz="1600" i="1" dirty="0">
                <a:solidFill>
                  <a:srgbClr val="FF0000"/>
                </a:solidFill>
                <a:latin typeface="Georgia" panose="02040502050405020303" pitchFamily="18" charset="0"/>
              </a:rPr>
              <a:t>s</a:t>
            </a:r>
            <a:r>
              <a:rPr lang="en-US" sz="1600" i="1" dirty="0" smtClean="0">
                <a:solidFill>
                  <a:srgbClr val="FF0000"/>
                </a:solidFill>
                <a:latin typeface="Georgia" panose="02040502050405020303" pitchFamily="18" charset="0"/>
              </a:rPr>
              <a:t>hould not motivate responding any more than an equally appetitive stimulus.</a:t>
            </a:r>
          </a:p>
          <a:p>
            <a:endParaRPr lang="en-US" sz="1600" i="1" dirty="0">
              <a:solidFill>
                <a:srgbClr val="FF0000"/>
              </a:solidFill>
              <a:latin typeface="Georgia" panose="02040502050405020303" pitchFamily="18" charset="0"/>
            </a:endParaRPr>
          </a:p>
        </p:txBody>
      </p:sp>
      <p:pic>
        <p:nvPicPr>
          <p:cNvPr id="1028" name="Picture 4" descr="Image result for light bulb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9447" y="2731697"/>
            <a:ext cx="615275" cy="6511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Image result for sou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2735" y="4069568"/>
            <a:ext cx="1020641" cy="574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530228"/>
            <a:ext cx="989887" cy="1136013"/>
          </a:xfrm>
          <a:prstGeom prst="rect">
            <a:avLst/>
          </a:prstGeom>
        </p:spPr>
      </p:pic>
      <p:cxnSp>
        <p:nvCxnSpPr>
          <p:cNvPr id="11" name="Straight Arrow Connector 10"/>
          <p:cNvCxnSpPr/>
          <p:nvPr/>
        </p:nvCxnSpPr>
        <p:spPr>
          <a:xfrm>
            <a:off x="1607730" y="3098234"/>
            <a:ext cx="744582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3" name="Picture 6" descr="http://www.snickers.com/Resources/images/nutrition/products/large/1_Snickers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1580" y="2693220"/>
            <a:ext cx="885098" cy="8850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60618" y="3675960"/>
            <a:ext cx="989887" cy="1136013"/>
          </a:xfrm>
          <a:prstGeom prst="rect">
            <a:avLst/>
          </a:prstGeom>
        </p:spPr>
      </p:pic>
      <p:pic>
        <p:nvPicPr>
          <p:cNvPr id="16" name="Picture 10" descr="Image result for mounds bar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2871" y="3858262"/>
            <a:ext cx="996721" cy="9967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0" name="Straight Arrow Connector 19"/>
          <p:cNvCxnSpPr/>
          <p:nvPr/>
        </p:nvCxnSpPr>
        <p:spPr>
          <a:xfrm>
            <a:off x="1607730" y="4356623"/>
            <a:ext cx="744582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1255262" y="2191674"/>
            <a:ext cx="17283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u="sng" dirty="0" smtClean="0">
                <a:latin typeface="Georgia" panose="02040502050405020303" pitchFamily="18" charset="0"/>
              </a:rPr>
              <a:t>Operant phase</a:t>
            </a:r>
            <a:endParaRPr lang="en-US" sz="1600" b="1" u="sng" dirty="0">
              <a:latin typeface="Georgia" panose="02040502050405020303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359515" y="2191640"/>
            <a:ext cx="18918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u="sng" dirty="0" smtClean="0">
                <a:latin typeface="Georgia" panose="02040502050405020303" pitchFamily="18" charset="0"/>
              </a:rPr>
              <a:t>Pavlovian phase</a:t>
            </a:r>
            <a:endParaRPr lang="en-US" sz="1600" b="1" u="sng" dirty="0">
              <a:latin typeface="Georgia" panose="02040502050405020303" pitchFamily="18" charset="0"/>
            </a:endParaRPr>
          </a:p>
        </p:txBody>
      </p:sp>
      <p:cxnSp>
        <p:nvCxnSpPr>
          <p:cNvPr id="27" name="Straight Arrow Connector 26"/>
          <p:cNvCxnSpPr/>
          <p:nvPr/>
        </p:nvCxnSpPr>
        <p:spPr>
          <a:xfrm>
            <a:off x="5913656" y="3095505"/>
            <a:ext cx="744582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8" name="Picture 6" descr="http://www.snickers.com/Resources/images/nutrition/products/large/1_Snickers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7506" y="2690491"/>
            <a:ext cx="885098" cy="8850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10" descr="Image result for mounds bar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8797" y="3855533"/>
            <a:ext cx="996721" cy="9967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0" name="Straight Arrow Connector 29"/>
          <p:cNvCxnSpPr/>
          <p:nvPr/>
        </p:nvCxnSpPr>
        <p:spPr>
          <a:xfrm>
            <a:off x="5913656" y="4353894"/>
            <a:ext cx="744582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4241074" y="2455817"/>
            <a:ext cx="41832" cy="247045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132151" y="4926274"/>
            <a:ext cx="901184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31" name="Picture 4" descr="Image result for light bulb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9083" y="5305299"/>
            <a:ext cx="615275" cy="6511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TextBox 31"/>
          <p:cNvSpPr txBox="1"/>
          <p:nvPr/>
        </p:nvSpPr>
        <p:spPr>
          <a:xfrm>
            <a:off x="3676739" y="5014923"/>
            <a:ext cx="133882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u="sng" dirty="0" smtClean="0">
                <a:latin typeface="Georgia" panose="02040502050405020303" pitchFamily="18" charset="0"/>
              </a:rPr>
              <a:t>Choice test</a:t>
            </a:r>
            <a:endParaRPr lang="en-US" sz="1600" b="1" u="sng" dirty="0">
              <a:latin typeface="Georgia" panose="02040502050405020303" pitchFamily="18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3683603" y="5485335"/>
            <a:ext cx="231826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Georgia" panose="02040502050405020303" pitchFamily="18" charset="0"/>
              </a:rPr>
              <a:t>Left lever vs. right lever</a:t>
            </a:r>
            <a:endParaRPr lang="en-US" sz="1600" dirty="0">
              <a:latin typeface="Georgia" panose="02040502050405020303" pitchFamily="18" charset="0"/>
            </a:endParaRPr>
          </a:p>
        </p:txBody>
      </p:sp>
      <p:pic>
        <p:nvPicPr>
          <p:cNvPr id="34" name="Picture 8" descr="Image result for sou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3910" y="6091014"/>
            <a:ext cx="1020641" cy="574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" name="TextBox 34"/>
          <p:cNvSpPr txBox="1"/>
          <p:nvPr/>
        </p:nvSpPr>
        <p:spPr>
          <a:xfrm>
            <a:off x="3683603" y="6200931"/>
            <a:ext cx="231826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Georgia" panose="02040502050405020303" pitchFamily="18" charset="0"/>
              </a:rPr>
              <a:t>Left lever vs. right lever</a:t>
            </a:r>
            <a:endParaRPr lang="en-US" sz="1600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9531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latin typeface="Georgia"/>
                <a:cs typeface="Georgia"/>
              </a:rPr>
              <a:t>Pavlovian-instrumental transfer (PIT)</a:t>
            </a:r>
            <a:endParaRPr lang="en-US" sz="3200" dirty="0">
              <a:latin typeface="Georgia"/>
              <a:cs typeface="Georgia"/>
            </a:endParaRPr>
          </a:p>
        </p:txBody>
      </p:sp>
      <p:pic>
        <p:nvPicPr>
          <p:cNvPr id="1028" name="Picture 4" descr="Image result for light bulb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9447" y="2731697"/>
            <a:ext cx="615275" cy="6511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Image result for sou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2735" y="4069568"/>
            <a:ext cx="1020641" cy="574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530228"/>
            <a:ext cx="989887" cy="1136013"/>
          </a:xfrm>
          <a:prstGeom prst="rect">
            <a:avLst/>
          </a:prstGeom>
        </p:spPr>
      </p:pic>
      <p:cxnSp>
        <p:nvCxnSpPr>
          <p:cNvPr id="11" name="Straight Arrow Connector 10"/>
          <p:cNvCxnSpPr/>
          <p:nvPr/>
        </p:nvCxnSpPr>
        <p:spPr>
          <a:xfrm>
            <a:off x="1607730" y="3098234"/>
            <a:ext cx="744582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3" name="Picture 6" descr="http://www.snickers.com/Resources/images/nutrition/products/large/1_Snickers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1580" y="2693220"/>
            <a:ext cx="885098" cy="8850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60618" y="3675960"/>
            <a:ext cx="989887" cy="1136013"/>
          </a:xfrm>
          <a:prstGeom prst="rect">
            <a:avLst/>
          </a:prstGeom>
        </p:spPr>
      </p:pic>
      <p:pic>
        <p:nvPicPr>
          <p:cNvPr id="16" name="Picture 10" descr="Image result for mounds bar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2871" y="3858262"/>
            <a:ext cx="996721" cy="9967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0" name="Straight Arrow Connector 19"/>
          <p:cNvCxnSpPr/>
          <p:nvPr/>
        </p:nvCxnSpPr>
        <p:spPr>
          <a:xfrm>
            <a:off x="1607730" y="4356623"/>
            <a:ext cx="744582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1255262" y="2191674"/>
            <a:ext cx="17283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u="sng" dirty="0" smtClean="0">
                <a:latin typeface="Georgia" panose="02040502050405020303" pitchFamily="18" charset="0"/>
              </a:rPr>
              <a:t>Operant phase</a:t>
            </a:r>
            <a:endParaRPr lang="en-US" sz="1600" b="1" u="sng" dirty="0">
              <a:latin typeface="Georgia" panose="02040502050405020303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359515" y="2191640"/>
            <a:ext cx="18918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u="sng" dirty="0" smtClean="0">
                <a:latin typeface="Georgia" panose="02040502050405020303" pitchFamily="18" charset="0"/>
              </a:rPr>
              <a:t>Pavlovian phase</a:t>
            </a:r>
            <a:endParaRPr lang="en-US" sz="1600" b="1" u="sng" dirty="0">
              <a:latin typeface="Georgia" panose="02040502050405020303" pitchFamily="18" charset="0"/>
            </a:endParaRPr>
          </a:p>
        </p:txBody>
      </p:sp>
      <p:cxnSp>
        <p:nvCxnSpPr>
          <p:cNvPr id="27" name="Straight Arrow Connector 26"/>
          <p:cNvCxnSpPr/>
          <p:nvPr/>
        </p:nvCxnSpPr>
        <p:spPr>
          <a:xfrm>
            <a:off x="5913656" y="3095505"/>
            <a:ext cx="744582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8" name="Picture 6" descr="http://www.snickers.com/Resources/images/nutrition/products/large/1_Snickers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7506" y="2690491"/>
            <a:ext cx="885098" cy="8850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10" descr="Image result for mounds bar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8797" y="3855533"/>
            <a:ext cx="996721" cy="9967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0" name="Straight Arrow Connector 29"/>
          <p:cNvCxnSpPr/>
          <p:nvPr/>
        </p:nvCxnSpPr>
        <p:spPr>
          <a:xfrm>
            <a:off x="5913656" y="4353894"/>
            <a:ext cx="744582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4241074" y="2455817"/>
            <a:ext cx="41832" cy="247045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132151" y="4926274"/>
            <a:ext cx="901184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94042" y="5521363"/>
            <a:ext cx="243368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Georgia" panose="02040502050405020303" pitchFamily="18" charset="0"/>
              </a:rPr>
              <a:t>(</a:t>
            </a:r>
            <a:r>
              <a:rPr lang="en-US" sz="1200" b="1" dirty="0" smtClean="0">
                <a:latin typeface="Georgia" panose="02040502050405020303" pitchFamily="18" charset="0"/>
              </a:rPr>
              <a:t>Same </a:t>
            </a:r>
            <a:r>
              <a:rPr lang="en-US" sz="1200" dirty="0" smtClean="0">
                <a:latin typeface="Georgia" panose="02040502050405020303" pitchFamily="18" charset="0"/>
              </a:rPr>
              <a:t>refers to responding </a:t>
            </a:r>
          </a:p>
          <a:p>
            <a:r>
              <a:rPr lang="en-US" sz="1200" dirty="0" smtClean="0">
                <a:latin typeface="Georgia" panose="02040502050405020303" pitchFamily="18" charset="0"/>
              </a:rPr>
              <a:t>on the left lever in the presence</a:t>
            </a:r>
          </a:p>
          <a:p>
            <a:r>
              <a:rPr lang="en-US" sz="1200" dirty="0" smtClean="0">
                <a:latin typeface="Georgia" panose="02040502050405020303" pitchFamily="18" charset="0"/>
              </a:rPr>
              <a:t>of the light, and on the right</a:t>
            </a:r>
          </a:p>
          <a:p>
            <a:r>
              <a:rPr lang="en-US" sz="1200" dirty="0" smtClean="0">
                <a:latin typeface="Georgia" panose="02040502050405020303" pitchFamily="18" charset="0"/>
              </a:rPr>
              <a:t>lever in the presence of the tone) </a:t>
            </a:r>
            <a:endParaRPr lang="en-US" sz="1200" dirty="0">
              <a:latin typeface="Georgia" panose="02040502050405020303" pitchFamily="18" charset="0"/>
            </a:endParaRPr>
          </a:p>
        </p:txBody>
      </p:sp>
      <p:pic>
        <p:nvPicPr>
          <p:cNvPr id="31" name="Picture 4" descr="Image result for light bulb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9083" y="5305299"/>
            <a:ext cx="615275" cy="6511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TextBox 31"/>
          <p:cNvSpPr txBox="1"/>
          <p:nvPr/>
        </p:nvSpPr>
        <p:spPr>
          <a:xfrm>
            <a:off x="3676739" y="5014923"/>
            <a:ext cx="133882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u="sng" dirty="0" smtClean="0">
                <a:latin typeface="Georgia" panose="02040502050405020303" pitchFamily="18" charset="0"/>
              </a:rPr>
              <a:t>Choice test</a:t>
            </a:r>
            <a:endParaRPr lang="en-US" sz="1600" b="1" u="sng" dirty="0">
              <a:latin typeface="Georgia" panose="02040502050405020303" pitchFamily="18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3683603" y="5485335"/>
            <a:ext cx="231826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Georgia" panose="02040502050405020303" pitchFamily="18" charset="0"/>
              </a:rPr>
              <a:t>Left lever vs. right lever</a:t>
            </a:r>
            <a:endParaRPr lang="en-US" sz="1600" dirty="0">
              <a:latin typeface="Georgia" panose="02040502050405020303" pitchFamily="18" charset="0"/>
            </a:endParaRPr>
          </a:p>
        </p:txBody>
      </p:sp>
      <p:pic>
        <p:nvPicPr>
          <p:cNvPr id="34" name="Picture 8" descr="Image result for sou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3910" y="6091014"/>
            <a:ext cx="1020641" cy="574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" name="TextBox 34"/>
          <p:cNvSpPr txBox="1"/>
          <p:nvPr/>
        </p:nvSpPr>
        <p:spPr>
          <a:xfrm>
            <a:off x="3683603" y="6200931"/>
            <a:ext cx="231826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Georgia" panose="02040502050405020303" pitchFamily="18" charset="0"/>
              </a:rPr>
              <a:t>Left lever vs. right lever</a:t>
            </a:r>
            <a:endParaRPr lang="en-US" sz="1600" dirty="0">
              <a:latin typeface="Georgia" panose="02040502050405020303" pitchFamily="18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217282" y="1289950"/>
            <a:ext cx="8709436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600" dirty="0">
              <a:latin typeface="Georgia" panose="02040502050405020303" pitchFamily="18" charset="0"/>
            </a:endParaRPr>
          </a:p>
          <a:p>
            <a:r>
              <a:rPr lang="en-US" sz="1600" i="1" dirty="0" smtClean="0">
                <a:solidFill>
                  <a:srgbClr val="FF0000"/>
                </a:solidFill>
                <a:latin typeface="Georgia" panose="02040502050405020303" pitchFamily="18" charset="0"/>
              </a:rPr>
              <a:t>1. If a response is not controlled by its </a:t>
            </a:r>
            <a:r>
              <a:rPr lang="en-US" sz="1600" i="1" dirty="0" err="1" smtClean="0">
                <a:solidFill>
                  <a:srgbClr val="FF0000"/>
                </a:solidFill>
                <a:latin typeface="Georgia" panose="02040502050405020303" pitchFamily="18" charset="0"/>
              </a:rPr>
              <a:t>reinforcer</a:t>
            </a:r>
            <a:r>
              <a:rPr lang="en-US" sz="1600" i="1" dirty="0" smtClean="0">
                <a:solidFill>
                  <a:srgbClr val="FF0000"/>
                </a:solidFill>
                <a:latin typeface="Georgia" panose="02040502050405020303" pitchFamily="18" charset="0"/>
              </a:rPr>
              <a:t>, then a stimulus that signals that </a:t>
            </a:r>
            <a:r>
              <a:rPr lang="en-US" sz="1600" i="1" dirty="0" err="1" smtClean="0">
                <a:solidFill>
                  <a:srgbClr val="FF0000"/>
                </a:solidFill>
                <a:latin typeface="Georgia" panose="02040502050405020303" pitchFamily="18" charset="0"/>
              </a:rPr>
              <a:t>reinforcer</a:t>
            </a:r>
            <a:r>
              <a:rPr lang="en-US" sz="1600" i="1" dirty="0" smtClean="0">
                <a:solidFill>
                  <a:srgbClr val="FF0000"/>
                </a:solidFill>
                <a:latin typeface="Georgia" panose="02040502050405020303" pitchFamily="18" charset="0"/>
              </a:rPr>
              <a:t> </a:t>
            </a:r>
          </a:p>
          <a:p>
            <a:r>
              <a:rPr lang="en-US" sz="1600" i="1" dirty="0">
                <a:solidFill>
                  <a:srgbClr val="FF0000"/>
                </a:solidFill>
                <a:latin typeface="Georgia" panose="02040502050405020303" pitchFamily="18" charset="0"/>
              </a:rPr>
              <a:t>s</a:t>
            </a:r>
            <a:r>
              <a:rPr lang="en-US" sz="1600" i="1" dirty="0" smtClean="0">
                <a:solidFill>
                  <a:srgbClr val="FF0000"/>
                </a:solidFill>
                <a:latin typeface="Georgia" panose="02040502050405020303" pitchFamily="18" charset="0"/>
              </a:rPr>
              <a:t>hould not motivate responding any more than an equally appetitive stimulus.</a:t>
            </a:r>
          </a:p>
          <a:p>
            <a:endParaRPr lang="en-US" sz="1600" i="1" dirty="0">
              <a:solidFill>
                <a:srgbClr val="FF0000"/>
              </a:solidFill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591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latin typeface="Georgia"/>
                <a:cs typeface="Georgia"/>
              </a:rPr>
              <a:t>Pavlovian-instrumental transfer (PIT)</a:t>
            </a:r>
            <a:endParaRPr lang="en-US" sz="3200" dirty="0">
              <a:latin typeface="Georgia"/>
              <a:cs typeface="Georgia"/>
            </a:endParaRPr>
          </a:p>
        </p:txBody>
      </p:sp>
      <p:pic>
        <p:nvPicPr>
          <p:cNvPr id="1028" name="Picture 4" descr="Image result for light bulb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9447" y="2731697"/>
            <a:ext cx="615275" cy="6511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Image result for sou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2735" y="4069568"/>
            <a:ext cx="1020641" cy="574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530228"/>
            <a:ext cx="989887" cy="1136013"/>
          </a:xfrm>
          <a:prstGeom prst="rect">
            <a:avLst/>
          </a:prstGeom>
        </p:spPr>
      </p:pic>
      <p:cxnSp>
        <p:nvCxnSpPr>
          <p:cNvPr id="11" name="Straight Arrow Connector 10"/>
          <p:cNvCxnSpPr/>
          <p:nvPr/>
        </p:nvCxnSpPr>
        <p:spPr>
          <a:xfrm>
            <a:off x="1607730" y="3098234"/>
            <a:ext cx="744582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3" name="Picture 6" descr="http://www.snickers.com/Resources/images/nutrition/products/large/1_Snickers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1580" y="2693220"/>
            <a:ext cx="885098" cy="8850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60618" y="3675960"/>
            <a:ext cx="989887" cy="1136013"/>
          </a:xfrm>
          <a:prstGeom prst="rect">
            <a:avLst/>
          </a:prstGeom>
        </p:spPr>
      </p:pic>
      <p:pic>
        <p:nvPicPr>
          <p:cNvPr id="16" name="Picture 10" descr="Image result for mounds bar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2871" y="3858262"/>
            <a:ext cx="996721" cy="9967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0" name="Straight Arrow Connector 19"/>
          <p:cNvCxnSpPr/>
          <p:nvPr/>
        </p:nvCxnSpPr>
        <p:spPr>
          <a:xfrm>
            <a:off x="1607730" y="4356623"/>
            <a:ext cx="744582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1255262" y="2191674"/>
            <a:ext cx="17283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u="sng" dirty="0" smtClean="0">
                <a:latin typeface="Georgia" panose="02040502050405020303" pitchFamily="18" charset="0"/>
              </a:rPr>
              <a:t>Operant phase</a:t>
            </a:r>
            <a:endParaRPr lang="en-US" sz="1600" b="1" u="sng" dirty="0">
              <a:latin typeface="Georgia" panose="02040502050405020303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359515" y="2191640"/>
            <a:ext cx="18918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u="sng" dirty="0" smtClean="0">
                <a:latin typeface="Georgia" panose="02040502050405020303" pitchFamily="18" charset="0"/>
              </a:rPr>
              <a:t>Pavlovian phase</a:t>
            </a:r>
            <a:endParaRPr lang="en-US" sz="1600" b="1" u="sng" dirty="0">
              <a:latin typeface="Georgia" panose="02040502050405020303" pitchFamily="18" charset="0"/>
            </a:endParaRPr>
          </a:p>
        </p:txBody>
      </p:sp>
      <p:cxnSp>
        <p:nvCxnSpPr>
          <p:cNvPr id="27" name="Straight Arrow Connector 26"/>
          <p:cNvCxnSpPr/>
          <p:nvPr/>
        </p:nvCxnSpPr>
        <p:spPr>
          <a:xfrm>
            <a:off x="5913656" y="3095505"/>
            <a:ext cx="744582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8" name="Picture 6" descr="http://www.snickers.com/Resources/images/nutrition/products/large/1_Snickers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7506" y="2690491"/>
            <a:ext cx="885098" cy="8850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10" descr="Image result for mounds bar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8797" y="3855533"/>
            <a:ext cx="996721" cy="9967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0" name="Straight Arrow Connector 29"/>
          <p:cNvCxnSpPr/>
          <p:nvPr/>
        </p:nvCxnSpPr>
        <p:spPr>
          <a:xfrm>
            <a:off x="5913656" y="4353894"/>
            <a:ext cx="744582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4241074" y="2455817"/>
            <a:ext cx="41832" cy="247045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132151" y="4926274"/>
            <a:ext cx="901184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21" name="Picture 4" descr="Image result for light bulb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9083" y="5305299"/>
            <a:ext cx="615275" cy="6511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/>
          <p:cNvSpPr txBox="1"/>
          <p:nvPr/>
        </p:nvSpPr>
        <p:spPr>
          <a:xfrm>
            <a:off x="3676739" y="5014923"/>
            <a:ext cx="133882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u="sng" dirty="0" smtClean="0">
                <a:latin typeface="Georgia" panose="02040502050405020303" pitchFamily="18" charset="0"/>
              </a:rPr>
              <a:t>Choice test</a:t>
            </a:r>
            <a:endParaRPr lang="en-US" sz="1600" b="1" u="sng" dirty="0">
              <a:latin typeface="Georgia" panose="02040502050405020303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683603" y="5485335"/>
            <a:ext cx="231826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Georgia" panose="02040502050405020303" pitchFamily="18" charset="0"/>
              </a:rPr>
              <a:t>Left lever vs. right lever</a:t>
            </a:r>
            <a:endParaRPr lang="en-US" sz="1600" dirty="0">
              <a:latin typeface="Georgia" panose="02040502050405020303" pitchFamily="18" charset="0"/>
            </a:endParaRPr>
          </a:p>
        </p:txBody>
      </p:sp>
      <p:pic>
        <p:nvPicPr>
          <p:cNvPr id="24" name="Picture 8" descr="Image result for sou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3910" y="6091014"/>
            <a:ext cx="1020641" cy="574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TextBox 24"/>
          <p:cNvSpPr txBox="1"/>
          <p:nvPr/>
        </p:nvSpPr>
        <p:spPr>
          <a:xfrm>
            <a:off x="3683603" y="6200931"/>
            <a:ext cx="231826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Georgia" panose="02040502050405020303" pitchFamily="18" charset="0"/>
              </a:rPr>
              <a:t>Left lever vs. right lever</a:t>
            </a:r>
            <a:endParaRPr lang="en-US" sz="1600" dirty="0">
              <a:latin typeface="Georgia" panose="02040502050405020303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4042" y="5521363"/>
            <a:ext cx="243368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Georgia" panose="02040502050405020303" pitchFamily="18" charset="0"/>
              </a:rPr>
              <a:t>(</a:t>
            </a:r>
            <a:r>
              <a:rPr lang="en-US" sz="1200" b="1" dirty="0" smtClean="0">
                <a:latin typeface="Georgia" panose="02040502050405020303" pitchFamily="18" charset="0"/>
              </a:rPr>
              <a:t>Same </a:t>
            </a:r>
            <a:r>
              <a:rPr lang="en-US" sz="1200" dirty="0" smtClean="0">
                <a:latin typeface="Georgia" panose="02040502050405020303" pitchFamily="18" charset="0"/>
              </a:rPr>
              <a:t>refers to responding </a:t>
            </a:r>
          </a:p>
          <a:p>
            <a:r>
              <a:rPr lang="en-US" sz="1200" dirty="0" smtClean="0">
                <a:latin typeface="Georgia" panose="02040502050405020303" pitchFamily="18" charset="0"/>
              </a:rPr>
              <a:t>on the left lever in the presence</a:t>
            </a:r>
          </a:p>
          <a:p>
            <a:r>
              <a:rPr lang="en-US" sz="1200" dirty="0" smtClean="0">
                <a:latin typeface="Georgia" panose="02040502050405020303" pitchFamily="18" charset="0"/>
              </a:rPr>
              <a:t>of the light, and on the right</a:t>
            </a:r>
          </a:p>
          <a:p>
            <a:r>
              <a:rPr lang="en-US" sz="1200" dirty="0" smtClean="0">
                <a:latin typeface="Georgia" panose="02040502050405020303" pitchFamily="18" charset="0"/>
              </a:rPr>
              <a:t>lever in the presence of the tone) </a:t>
            </a:r>
            <a:endParaRPr lang="en-US" sz="1200" dirty="0">
              <a:latin typeface="Georgia" panose="02040502050405020303" pitchFamily="18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500068" y="5526376"/>
            <a:ext cx="243368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Georgia" panose="02040502050405020303" pitchFamily="18" charset="0"/>
              </a:rPr>
              <a:t>(</a:t>
            </a:r>
            <a:r>
              <a:rPr lang="en-US" sz="1200" b="1" dirty="0" smtClean="0">
                <a:latin typeface="Georgia" panose="02040502050405020303" pitchFamily="18" charset="0"/>
              </a:rPr>
              <a:t>Different </a:t>
            </a:r>
            <a:r>
              <a:rPr lang="en-US" sz="1200" dirty="0" smtClean="0">
                <a:latin typeface="Georgia" panose="02040502050405020303" pitchFamily="18" charset="0"/>
              </a:rPr>
              <a:t>refers to responding </a:t>
            </a:r>
          </a:p>
          <a:p>
            <a:r>
              <a:rPr lang="en-US" sz="1200" dirty="0" smtClean="0">
                <a:latin typeface="Georgia" panose="02040502050405020303" pitchFamily="18" charset="0"/>
              </a:rPr>
              <a:t>on the right lever in the presence</a:t>
            </a:r>
          </a:p>
          <a:p>
            <a:r>
              <a:rPr lang="en-US" sz="1200" dirty="0" smtClean="0">
                <a:latin typeface="Georgia" panose="02040502050405020303" pitchFamily="18" charset="0"/>
              </a:rPr>
              <a:t>of the light, and on the left</a:t>
            </a:r>
          </a:p>
          <a:p>
            <a:r>
              <a:rPr lang="en-US" sz="1200" dirty="0" smtClean="0">
                <a:latin typeface="Georgia" panose="02040502050405020303" pitchFamily="18" charset="0"/>
              </a:rPr>
              <a:t>lever in the presence of the tone) </a:t>
            </a:r>
            <a:endParaRPr lang="en-US" sz="1200" dirty="0">
              <a:latin typeface="Georgia" panose="02040502050405020303" pitchFamily="18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217282" y="1289950"/>
            <a:ext cx="8709436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600" dirty="0">
              <a:latin typeface="Georgia" panose="02040502050405020303" pitchFamily="18" charset="0"/>
            </a:endParaRPr>
          </a:p>
          <a:p>
            <a:r>
              <a:rPr lang="en-US" sz="1600" i="1" dirty="0" smtClean="0">
                <a:solidFill>
                  <a:srgbClr val="FF0000"/>
                </a:solidFill>
                <a:latin typeface="Georgia" panose="02040502050405020303" pitchFamily="18" charset="0"/>
              </a:rPr>
              <a:t>1. If a response is not controlled by its </a:t>
            </a:r>
            <a:r>
              <a:rPr lang="en-US" sz="1600" i="1" dirty="0" err="1" smtClean="0">
                <a:solidFill>
                  <a:srgbClr val="FF0000"/>
                </a:solidFill>
                <a:latin typeface="Georgia" panose="02040502050405020303" pitchFamily="18" charset="0"/>
              </a:rPr>
              <a:t>reinforcer</a:t>
            </a:r>
            <a:r>
              <a:rPr lang="en-US" sz="1600" i="1" dirty="0" smtClean="0">
                <a:solidFill>
                  <a:srgbClr val="FF0000"/>
                </a:solidFill>
                <a:latin typeface="Georgia" panose="02040502050405020303" pitchFamily="18" charset="0"/>
              </a:rPr>
              <a:t>, then a stimulus that signals that </a:t>
            </a:r>
            <a:r>
              <a:rPr lang="en-US" sz="1600" i="1" dirty="0" err="1" smtClean="0">
                <a:solidFill>
                  <a:srgbClr val="FF0000"/>
                </a:solidFill>
                <a:latin typeface="Georgia" panose="02040502050405020303" pitchFamily="18" charset="0"/>
              </a:rPr>
              <a:t>reinforcer</a:t>
            </a:r>
            <a:r>
              <a:rPr lang="en-US" sz="1600" i="1" dirty="0" smtClean="0">
                <a:solidFill>
                  <a:srgbClr val="FF0000"/>
                </a:solidFill>
                <a:latin typeface="Georgia" panose="02040502050405020303" pitchFamily="18" charset="0"/>
              </a:rPr>
              <a:t> </a:t>
            </a:r>
          </a:p>
          <a:p>
            <a:r>
              <a:rPr lang="en-US" sz="1600" i="1" dirty="0">
                <a:solidFill>
                  <a:srgbClr val="FF0000"/>
                </a:solidFill>
                <a:latin typeface="Georgia" panose="02040502050405020303" pitchFamily="18" charset="0"/>
              </a:rPr>
              <a:t>s</a:t>
            </a:r>
            <a:r>
              <a:rPr lang="en-US" sz="1600" i="1" dirty="0" smtClean="0">
                <a:solidFill>
                  <a:srgbClr val="FF0000"/>
                </a:solidFill>
                <a:latin typeface="Georgia" panose="02040502050405020303" pitchFamily="18" charset="0"/>
              </a:rPr>
              <a:t>hould not motivate responding any more than an equally appetitive stimulus.</a:t>
            </a:r>
          </a:p>
          <a:p>
            <a:endParaRPr lang="en-US" sz="1600" i="1" dirty="0">
              <a:solidFill>
                <a:srgbClr val="FF0000"/>
              </a:solidFill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8234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latin typeface="Georgia"/>
                <a:cs typeface="Georgia"/>
              </a:rPr>
              <a:t>Pavlovian-instrumental transfer (PIT)</a:t>
            </a:r>
            <a:endParaRPr lang="en-US" sz="3200" dirty="0">
              <a:latin typeface="Georgia"/>
              <a:cs typeface="Georgia"/>
            </a:endParaRPr>
          </a:p>
        </p:txBody>
      </p:sp>
      <p:graphicFrame>
        <p:nvGraphicFramePr>
          <p:cNvPr id="21" name="Chart 2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44821004"/>
              </p:ext>
            </p:extLst>
          </p:nvPr>
        </p:nvGraphicFramePr>
        <p:xfrm>
          <a:off x="2710635" y="3584050"/>
          <a:ext cx="3722730" cy="32739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22" name="Picture 4" descr="Image result for light bulb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5947" y="1792112"/>
            <a:ext cx="615275" cy="6511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TextBox 22"/>
          <p:cNvSpPr txBox="1"/>
          <p:nvPr/>
        </p:nvSpPr>
        <p:spPr>
          <a:xfrm>
            <a:off x="3683603" y="1501736"/>
            <a:ext cx="133882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u="sng" dirty="0" smtClean="0">
                <a:latin typeface="Georgia" panose="02040502050405020303" pitchFamily="18" charset="0"/>
              </a:rPr>
              <a:t>Choice test</a:t>
            </a:r>
            <a:endParaRPr lang="en-US" sz="1600" b="1" u="sng" dirty="0">
              <a:latin typeface="Georgia" panose="02040502050405020303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690467" y="1972148"/>
            <a:ext cx="231826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Georgia" panose="02040502050405020303" pitchFamily="18" charset="0"/>
              </a:rPr>
              <a:t>Left lever vs. right lever</a:t>
            </a:r>
            <a:endParaRPr lang="en-US" sz="1600" dirty="0">
              <a:latin typeface="Georgia" panose="02040502050405020303" pitchFamily="18" charset="0"/>
            </a:endParaRPr>
          </a:p>
        </p:txBody>
      </p:sp>
      <p:pic>
        <p:nvPicPr>
          <p:cNvPr id="25" name="Picture 8" descr="Image result for soun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0774" y="2577827"/>
            <a:ext cx="1020641" cy="574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TextBox 30"/>
          <p:cNvSpPr txBox="1"/>
          <p:nvPr/>
        </p:nvSpPr>
        <p:spPr>
          <a:xfrm>
            <a:off x="3690467" y="2687744"/>
            <a:ext cx="231826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Georgia" panose="02040502050405020303" pitchFamily="18" charset="0"/>
              </a:rPr>
              <a:t>Left lever vs. right lever</a:t>
            </a:r>
            <a:endParaRPr lang="en-US" sz="1600" dirty="0">
              <a:latin typeface="Georgia" panose="02040502050405020303" pitchFamily="18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00906" y="2008176"/>
            <a:ext cx="243368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Georgia" panose="02040502050405020303" pitchFamily="18" charset="0"/>
              </a:rPr>
              <a:t>(</a:t>
            </a:r>
            <a:r>
              <a:rPr lang="en-US" sz="1200" b="1" dirty="0" smtClean="0">
                <a:latin typeface="Georgia" panose="02040502050405020303" pitchFamily="18" charset="0"/>
              </a:rPr>
              <a:t>Same </a:t>
            </a:r>
            <a:r>
              <a:rPr lang="en-US" sz="1200" dirty="0" smtClean="0">
                <a:latin typeface="Georgia" panose="02040502050405020303" pitchFamily="18" charset="0"/>
              </a:rPr>
              <a:t>refers to responding </a:t>
            </a:r>
          </a:p>
          <a:p>
            <a:r>
              <a:rPr lang="en-US" sz="1200" dirty="0" smtClean="0">
                <a:latin typeface="Georgia" panose="02040502050405020303" pitchFamily="18" charset="0"/>
              </a:rPr>
              <a:t>on the left lever in the presence</a:t>
            </a:r>
          </a:p>
          <a:p>
            <a:r>
              <a:rPr lang="en-US" sz="1200" dirty="0" smtClean="0">
                <a:latin typeface="Georgia" panose="02040502050405020303" pitchFamily="18" charset="0"/>
              </a:rPr>
              <a:t>of the light, and on the right</a:t>
            </a:r>
          </a:p>
          <a:p>
            <a:r>
              <a:rPr lang="en-US" sz="1200" dirty="0" smtClean="0">
                <a:latin typeface="Georgia" panose="02040502050405020303" pitchFamily="18" charset="0"/>
              </a:rPr>
              <a:t>lever in the presence of the tone) </a:t>
            </a:r>
            <a:endParaRPr lang="en-US" sz="1200" dirty="0">
              <a:latin typeface="Georgia" panose="02040502050405020303" pitchFamily="18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6506932" y="2013189"/>
            <a:ext cx="243368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Georgia" panose="02040502050405020303" pitchFamily="18" charset="0"/>
              </a:rPr>
              <a:t>(</a:t>
            </a:r>
            <a:r>
              <a:rPr lang="en-US" sz="1200" b="1" dirty="0" smtClean="0">
                <a:latin typeface="Georgia" panose="02040502050405020303" pitchFamily="18" charset="0"/>
              </a:rPr>
              <a:t>Different </a:t>
            </a:r>
            <a:r>
              <a:rPr lang="en-US" sz="1200" dirty="0" smtClean="0">
                <a:latin typeface="Georgia" panose="02040502050405020303" pitchFamily="18" charset="0"/>
              </a:rPr>
              <a:t>refers to responding </a:t>
            </a:r>
          </a:p>
          <a:p>
            <a:r>
              <a:rPr lang="en-US" sz="1200" dirty="0" smtClean="0">
                <a:latin typeface="Georgia" panose="02040502050405020303" pitchFamily="18" charset="0"/>
              </a:rPr>
              <a:t>on the right lever in the presence</a:t>
            </a:r>
          </a:p>
          <a:p>
            <a:r>
              <a:rPr lang="en-US" sz="1200" dirty="0" smtClean="0">
                <a:latin typeface="Georgia" panose="02040502050405020303" pitchFamily="18" charset="0"/>
              </a:rPr>
              <a:t>of the light, and on the left</a:t>
            </a:r>
          </a:p>
          <a:p>
            <a:r>
              <a:rPr lang="en-US" sz="1200" dirty="0" smtClean="0">
                <a:latin typeface="Georgia" panose="02040502050405020303" pitchFamily="18" charset="0"/>
              </a:rPr>
              <a:t>lever in the presence of the tone) </a:t>
            </a:r>
            <a:endParaRPr lang="en-US" sz="1200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0637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latin typeface="Georgia"/>
                <a:cs typeface="Georgia"/>
              </a:rPr>
              <a:t>Pavlovian-instrumental transfer (PIT)</a:t>
            </a:r>
            <a:endParaRPr lang="en-US" sz="3200" dirty="0">
              <a:latin typeface="Georgia"/>
              <a:cs typeface="Georgia"/>
            </a:endParaRPr>
          </a:p>
        </p:txBody>
      </p:sp>
      <p:graphicFrame>
        <p:nvGraphicFramePr>
          <p:cNvPr id="21" name="Chart 20"/>
          <p:cNvGraphicFramePr>
            <a:graphicFrameLocks/>
          </p:cNvGraphicFramePr>
          <p:nvPr>
            <p:extLst/>
          </p:nvPr>
        </p:nvGraphicFramePr>
        <p:xfrm>
          <a:off x="2710635" y="3584050"/>
          <a:ext cx="3722730" cy="32739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22" name="Picture 4" descr="Image result for light bulb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5947" y="1792112"/>
            <a:ext cx="615275" cy="6511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TextBox 22"/>
          <p:cNvSpPr txBox="1"/>
          <p:nvPr/>
        </p:nvSpPr>
        <p:spPr>
          <a:xfrm>
            <a:off x="3683603" y="1501736"/>
            <a:ext cx="133882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u="sng" dirty="0" smtClean="0">
                <a:latin typeface="Georgia" panose="02040502050405020303" pitchFamily="18" charset="0"/>
              </a:rPr>
              <a:t>Choice test</a:t>
            </a:r>
            <a:endParaRPr lang="en-US" sz="1600" b="1" u="sng" dirty="0">
              <a:latin typeface="Georgia" panose="02040502050405020303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690467" y="1972148"/>
            <a:ext cx="231826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Georgia" panose="02040502050405020303" pitchFamily="18" charset="0"/>
              </a:rPr>
              <a:t>Left lever vs. right lever</a:t>
            </a:r>
            <a:endParaRPr lang="en-US" sz="1600" dirty="0">
              <a:latin typeface="Georgia" panose="02040502050405020303" pitchFamily="18" charset="0"/>
            </a:endParaRPr>
          </a:p>
        </p:txBody>
      </p:sp>
      <p:pic>
        <p:nvPicPr>
          <p:cNvPr id="25" name="Picture 8" descr="Image result for soun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0774" y="2577827"/>
            <a:ext cx="1020641" cy="574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TextBox 30"/>
          <p:cNvSpPr txBox="1"/>
          <p:nvPr/>
        </p:nvSpPr>
        <p:spPr>
          <a:xfrm>
            <a:off x="3690467" y="2687744"/>
            <a:ext cx="231826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Georgia" panose="02040502050405020303" pitchFamily="18" charset="0"/>
              </a:rPr>
              <a:t>Left lever vs. right lever</a:t>
            </a:r>
            <a:endParaRPr lang="en-US" sz="1600" dirty="0">
              <a:latin typeface="Georgia" panose="02040502050405020303" pitchFamily="18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00906" y="2008176"/>
            <a:ext cx="243368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Georgia" panose="02040502050405020303" pitchFamily="18" charset="0"/>
              </a:rPr>
              <a:t>(</a:t>
            </a:r>
            <a:r>
              <a:rPr lang="en-US" sz="1200" b="1" dirty="0" smtClean="0">
                <a:latin typeface="Georgia" panose="02040502050405020303" pitchFamily="18" charset="0"/>
              </a:rPr>
              <a:t>Same </a:t>
            </a:r>
            <a:r>
              <a:rPr lang="en-US" sz="1200" dirty="0" smtClean="0">
                <a:latin typeface="Georgia" panose="02040502050405020303" pitchFamily="18" charset="0"/>
              </a:rPr>
              <a:t>refers to responding </a:t>
            </a:r>
          </a:p>
          <a:p>
            <a:r>
              <a:rPr lang="en-US" sz="1200" dirty="0" smtClean="0">
                <a:latin typeface="Georgia" panose="02040502050405020303" pitchFamily="18" charset="0"/>
              </a:rPr>
              <a:t>on the left lever in the presence</a:t>
            </a:r>
          </a:p>
          <a:p>
            <a:r>
              <a:rPr lang="en-US" sz="1200" dirty="0" smtClean="0">
                <a:latin typeface="Georgia" panose="02040502050405020303" pitchFamily="18" charset="0"/>
              </a:rPr>
              <a:t>of the light, and on the right</a:t>
            </a:r>
          </a:p>
          <a:p>
            <a:r>
              <a:rPr lang="en-US" sz="1200" dirty="0" smtClean="0">
                <a:latin typeface="Georgia" panose="02040502050405020303" pitchFamily="18" charset="0"/>
              </a:rPr>
              <a:t>lever in the presence of the tone) </a:t>
            </a:r>
            <a:endParaRPr lang="en-US" sz="1200" dirty="0">
              <a:latin typeface="Georgia" panose="02040502050405020303" pitchFamily="18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6506932" y="2013189"/>
            <a:ext cx="243368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Georgia" panose="02040502050405020303" pitchFamily="18" charset="0"/>
              </a:rPr>
              <a:t>(</a:t>
            </a:r>
            <a:r>
              <a:rPr lang="en-US" sz="1200" b="1" dirty="0" smtClean="0">
                <a:latin typeface="Georgia" panose="02040502050405020303" pitchFamily="18" charset="0"/>
              </a:rPr>
              <a:t>Different </a:t>
            </a:r>
            <a:r>
              <a:rPr lang="en-US" sz="1200" dirty="0" smtClean="0">
                <a:latin typeface="Georgia" panose="02040502050405020303" pitchFamily="18" charset="0"/>
              </a:rPr>
              <a:t>refers to responding </a:t>
            </a:r>
          </a:p>
          <a:p>
            <a:r>
              <a:rPr lang="en-US" sz="1200" dirty="0" smtClean="0">
                <a:latin typeface="Georgia" panose="02040502050405020303" pitchFamily="18" charset="0"/>
              </a:rPr>
              <a:t>on the right lever in the presence</a:t>
            </a:r>
          </a:p>
          <a:p>
            <a:r>
              <a:rPr lang="en-US" sz="1200" dirty="0" smtClean="0">
                <a:latin typeface="Georgia" panose="02040502050405020303" pitchFamily="18" charset="0"/>
              </a:rPr>
              <a:t>of the light, and on the left</a:t>
            </a:r>
          </a:p>
          <a:p>
            <a:r>
              <a:rPr lang="en-US" sz="1200" dirty="0" smtClean="0">
                <a:latin typeface="Georgia" panose="02040502050405020303" pitchFamily="18" charset="0"/>
              </a:rPr>
              <a:t>lever in the presence of the tone) </a:t>
            </a:r>
            <a:endParaRPr lang="en-US" sz="1200" dirty="0">
              <a:latin typeface="Georgia" panose="02040502050405020303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506932" y="4586319"/>
            <a:ext cx="27590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FF0000"/>
                </a:solidFill>
                <a:latin typeface="Georgia" panose="02040502050405020303" pitchFamily="18" charset="0"/>
              </a:rPr>
              <a:t>*This shows that operant </a:t>
            </a:r>
          </a:p>
          <a:p>
            <a:r>
              <a:rPr lang="en-US" sz="1400" dirty="0" smtClean="0">
                <a:solidFill>
                  <a:srgbClr val="FF0000"/>
                </a:solidFill>
                <a:latin typeface="Georgia" panose="02040502050405020303" pitchFamily="18" charset="0"/>
              </a:rPr>
              <a:t>responding is controlled by</a:t>
            </a:r>
          </a:p>
          <a:p>
            <a:r>
              <a:rPr lang="en-US" sz="1400" dirty="0" smtClean="0">
                <a:solidFill>
                  <a:srgbClr val="FF0000"/>
                </a:solidFill>
                <a:latin typeface="Georgia" panose="02040502050405020303" pitchFamily="18" charset="0"/>
              </a:rPr>
              <a:t>an expectation of the </a:t>
            </a:r>
            <a:r>
              <a:rPr lang="en-US" sz="1400" dirty="0" err="1" smtClean="0">
                <a:solidFill>
                  <a:srgbClr val="FF0000"/>
                </a:solidFill>
                <a:latin typeface="Georgia" panose="02040502050405020303" pitchFamily="18" charset="0"/>
              </a:rPr>
              <a:t>reinforcer</a:t>
            </a:r>
            <a:r>
              <a:rPr lang="en-US" sz="1400" dirty="0" smtClean="0">
                <a:solidFill>
                  <a:srgbClr val="FF0000"/>
                </a:solidFill>
                <a:latin typeface="Georgia" panose="02040502050405020303" pitchFamily="18" charset="0"/>
              </a:rPr>
              <a:t>. </a:t>
            </a:r>
            <a:endParaRPr lang="en-US" sz="1400" dirty="0">
              <a:solidFill>
                <a:srgbClr val="FF0000"/>
              </a:solidFill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2316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latin typeface="Georgia"/>
                <a:cs typeface="Georgia"/>
              </a:rPr>
              <a:t>Goal sensitivity and habits</a:t>
            </a:r>
            <a:endParaRPr lang="en-US" sz="3200" dirty="0">
              <a:latin typeface="Georgia"/>
              <a:cs typeface="Georgia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17282" y="1289950"/>
            <a:ext cx="8709436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600" dirty="0">
              <a:latin typeface="Georgia" panose="02040502050405020303" pitchFamily="18" charset="0"/>
            </a:endParaRPr>
          </a:p>
          <a:p>
            <a:r>
              <a:rPr lang="en-US" sz="1600" i="1" dirty="0">
                <a:solidFill>
                  <a:srgbClr val="FF0000"/>
                </a:solidFill>
                <a:latin typeface="Georgia" panose="02040502050405020303" pitchFamily="18" charset="0"/>
              </a:rPr>
              <a:t>2. If a response is not controlled by its </a:t>
            </a:r>
            <a:r>
              <a:rPr lang="en-US" sz="1600" i="1" dirty="0" err="1">
                <a:solidFill>
                  <a:srgbClr val="FF0000"/>
                </a:solidFill>
                <a:latin typeface="Georgia" panose="02040502050405020303" pitchFamily="18" charset="0"/>
              </a:rPr>
              <a:t>reinforcer</a:t>
            </a:r>
            <a:r>
              <a:rPr lang="en-US" sz="1600" i="1" dirty="0">
                <a:solidFill>
                  <a:srgbClr val="FF0000"/>
                </a:solidFill>
                <a:latin typeface="Georgia" panose="02040502050405020303" pitchFamily="18" charset="0"/>
              </a:rPr>
              <a:t>, then altering the value of the </a:t>
            </a:r>
            <a:r>
              <a:rPr lang="en-US" sz="1600" i="1" dirty="0" err="1">
                <a:solidFill>
                  <a:srgbClr val="FF0000"/>
                </a:solidFill>
                <a:latin typeface="Georgia" panose="02040502050405020303" pitchFamily="18" charset="0"/>
              </a:rPr>
              <a:t>reinforcer</a:t>
            </a:r>
            <a:r>
              <a:rPr lang="en-US" sz="1600" i="1" dirty="0">
                <a:solidFill>
                  <a:srgbClr val="FF0000"/>
                </a:solidFill>
                <a:latin typeface="Georgia" panose="02040502050405020303" pitchFamily="18" charset="0"/>
              </a:rPr>
              <a:t> </a:t>
            </a:r>
          </a:p>
          <a:p>
            <a:r>
              <a:rPr lang="en-US" sz="1600" i="1" dirty="0">
                <a:solidFill>
                  <a:srgbClr val="FF0000"/>
                </a:solidFill>
                <a:latin typeface="Georgia" panose="02040502050405020303" pitchFamily="18" charset="0"/>
              </a:rPr>
              <a:t>offline (i.e. outside of the learning situation) should not have any effect on responding.</a:t>
            </a:r>
          </a:p>
          <a:p>
            <a:endParaRPr lang="en-US" sz="1600" i="1" dirty="0">
              <a:solidFill>
                <a:srgbClr val="FF0000"/>
              </a:solidFill>
              <a:latin typeface="Georgia" panose="02040502050405020303" pitchFamily="18" charset="0"/>
            </a:endParaRPr>
          </a:p>
        </p:txBody>
      </p:sp>
      <p:sp>
        <p:nvSpPr>
          <p:cNvPr id="18" name="Oval 17"/>
          <p:cNvSpPr/>
          <p:nvPr/>
        </p:nvSpPr>
        <p:spPr>
          <a:xfrm rot="20008539">
            <a:off x="4018461" y="4121281"/>
            <a:ext cx="359787" cy="707782"/>
          </a:xfrm>
          <a:prstGeom prst="ellipse">
            <a:avLst/>
          </a:prstGeom>
          <a:solidFill>
            <a:srgbClr val="850040"/>
          </a:solidFill>
          <a:ln>
            <a:solidFill>
              <a:srgbClr val="85004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 18"/>
          <p:cNvSpPr/>
          <p:nvPr/>
        </p:nvSpPr>
        <p:spPr>
          <a:xfrm rot="19302413" flipH="1">
            <a:off x="4355889" y="4758082"/>
            <a:ext cx="209167" cy="639121"/>
          </a:xfrm>
          <a:custGeom>
            <a:avLst/>
            <a:gdLst>
              <a:gd name="connsiteX0" fmla="*/ 183652 w 183652"/>
              <a:gd name="connsiteY0" fmla="*/ 234316 h 234316"/>
              <a:gd name="connsiteX1" fmla="*/ 26897 w 183652"/>
              <a:gd name="connsiteY1" fmla="*/ 155938 h 234316"/>
              <a:gd name="connsiteX2" fmla="*/ 772 w 183652"/>
              <a:gd name="connsiteY2" fmla="*/ 16601 h 234316"/>
              <a:gd name="connsiteX3" fmla="*/ 9480 w 183652"/>
              <a:gd name="connsiteY3" fmla="*/ 7893 h 234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3652" h="234316">
                <a:moveTo>
                  <a:pt x="183652" y="234316"/>
                </a:moveTo>
                <a:cubicBezTo>
                  <a:pt x="120514" y="213270"/>
                  <a:pt x="57377" y="192224"/>
                  <a:pt x="26897" y="155938"/>
                </a:cubicBezTo>
                <a:cubicBezTo>
                  <a:pt x="-3583" y="119652"/>
                  <a:pt x="3675" y="41275"/>
                  <a:pt x="772" y="16601"/>
                </a:cubicBezTo>
                <a:cubicBezTo>
                  <a:pt x="-2131" y="-8073"/>
                  <a:pt x="3674" y="-90"/>
                  <a:pt x="9480" y="7893"/>
                </a:cubicBezTo>
              </a:path>
            </a:pathLst>
          </a:custGeom>
          <a:noFill/>
          <a:ln w="28575" cmpd="sng">
            <a:solidFill>
              <a:srgbClr val="85004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3653087" y="3501670"/>
            <a:ext cx="379779" cy="327996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3384731" y="3501670"/>
            <a:ext cx="2330598" cy="3208038"/>
          </a:xfrm>
          <a:prstGeom prst="rect">
            <a:avLst/>
          </a:prstGeom>
          <a:noFill/>
          <a:ln w="28575" cmpd="sng">
            <a:solidFill>
              <a:srgbClr val="000000"/>
            </a:solidFill>
          </a:ln>
          <a:effectLst>
            <a:outerShdw dist="127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Isosceles Triangle 7"/>
          <p:cNvSpPr/>
          <p:nvPr/>
        </p:nvSpPr>
        <p:spPr>
          <a:xfrm rot="20045785">
            <a:off x="3797222" y="3806071"/>
            <a:ext cx="334890" cy="391508"/>
          </a:xfrm>
          <a:prstGeom prst="triangle">
            <a:avLst/>
          </a:prstGeom>
          <a:solidFill>
            <a:srgbClr val="850040"/>
          </a:solidFill>
          <a:ln>
            <a:solidFill>
              <a:srgbClr val="85004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4" name="Straight Connector 23"/>
          <p:cNvCxnSpPr/>
          <p:nvPr/>
        </p:nvCxnSpPr>
        <p:spPr>
          <a:xfrm flipH="1">
            <a:off x="4436243" y="3501670"/>
            <a:ext cx="114122" cy="211896"/>
          </a:xfrm>
          <a:prstGeom prst="line">
            <a:avLst/>
          </a:prstGeom>
          <a:ln>
            <a:solidFill>
              <a:srgbClr val="000000"/>
            </a:solidFill>
          </a:ln>
          <a:effectLst>
            <a:outerShdw dist="12700" dir="5400000" rotWithShape="0">
              <a:srgbClr val="000000"/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4633688" y="3501670"/>
            <a:ext cx="118871" cy="211896"/>
          </a:xfrm>
          <a:prstGeom prst="line">
            <a:avLst/>
          </a:prstGeom>
          <a:ln>
            <a:solidFill>
              <a:srgbClr val="000000"/>
            </a:solidFill>
          </a:ln>
          <a:effectLst>
            <a:outerShdw dist="12700" dir="5400000" rotWithShape="0">
              <a:srgbClr val="000000"/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4436243" y="3713566"/>
            <a:ext cx="325796" cy="0"/>
          </a:xfrm>
          <a:prstGeom prst="line">
            <a:avLst/>
          </a:prstGeom>
          <a:ln>
            <a:solidFill>
              <a:srgbClr val="000000"/>
            </a:solidFill>
          </a:ln>
          <a:effectLst>
            <a:outerShdw dist="12700" dir="5400000" rotWithShape="0">
              <a:srgbClr val="000000"/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4436243" y="3501670"/>
            <a:ext cx="0" cy="221040"/>
          </a:xfrm>
          <a:prstGeom prst="line">
            <a:avLst/>
          </a:prstGeom>
          <a:ln>
            <a:solidFill>
              <a:srgbClr val="000000"/>
            </a:solidFill>
          </a:ln>
          <a:effectLst>
            <a:outerShdw dist="12700" dir="5400000" rotWithShape="0">
              <a:srgbClr val="000000"/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4752559" y="3492526"/>
            <a:ext cx="0" cy="221040"/>
          </a:xfrm>
          <a:prstGeom prst="line">
            <a:avLst/>
          </a:prstGeom>
          <a:ln>
            <a:solidFill>
              <a:srgbClr val="000000"/>
            </a:solidFill>
          </a:ln>
          <a:effectLst>
            <a:outerShdw dist="12700" dir="5400000" rotWithShape="0">
              <a:srgbClr val="000000"/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Can 29"/>
          <p:cNvSpPr/>
          <p:nvPr/>
        </p:nvSpPr>
        <p:spPr>
          <a:xfrm>
            <a:off x="4539696" y="3582896"/>
            <a:ext cx="100471" cy="69907"/>
          </a:xfrm>
          <a:prstGeom prst="can">
            <a:avLst/>
          </a:prstGeom>
          <a:solidFill>
            <a:srgbClr val="B46312"/>
          </a:solidFill>
          <a:ln w="9525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3668244" y="2462633"/>
            <a:ext cx="153599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latin typeface="Georgia" panose="02040502050405020303" pitchFamily="18" charset="0"/>
              </a:rPr>
              <a:t>Two groups</a:t>
            </a:r>
            <a:r>
              <a:rPr lang="en-US" sz="1600" dirty="0" smtClean="0">
                <a:latin typeface="Georgia" panose="02040502050405020303" pitchFamily="18" charset="0"/>
              </a:rPr>
              <a:t>: </a:t>
            </a:r>
          </a:p>
          <a:p>
            <a:r>
              <a:rPr lang="en-US" sz="1600" dirty="0">
                <a:latin typeface="Georgia" panose="02040502050405020303" pitchFamily="18" charset="0"/>
              </a:rPr>
              <a:t>V</a:t>
            </a:r>
            <a:r>
              <a:rPr lang="en-US" sz="1600" dirty="0" smtClean="0">
                <a:latin typeface="Georgia" panose="02040502050405020303" pitchFamily="18" charset="0"/>
              </a:rPr>
              <a:t>I schedule</a:t>
            </a:r>
          </a:p>
          <a:p>
            <a:r>
              <a:rPr lang="en-US" sz="1600" dirty="0">
                <a:latin typeface="Georgia" panose="02040502050405020303" pitchFamily="18" charset="0"/>
              </a:rPr>
              <a:t>V</a:t>
            </a:r>
            <a:r>
              <a:rPr lang="en-US" sz="1600" dirty="0" smtClean="0">
                <a:latin typeface="Georgia" panose="02040502050405020303" pitchFamily="18" charset="0"/>
              </a:rPr>
              <a:t>R schedule</a:t>
            </a:r>
            <a:endParaRPr lang="en-US" sz="1600" dirty="0">
              <a:latin typeface="Georgia" panose="02040502050405020303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06524" y="2575208"/>
            <a:ext cx="1356462" cy="461665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400" b="1" smtClean="0">
                <a:latin typeface="Georgia" charset="0"/>
                <a:ea typeface="Georgia" charset="0"/>
                <a:cs typeface="Georgia" charset="0"/>
              </a:rPr>
              <a:t>Phase 1</a:t>
            </a:r>
            <a:endParaRPr lang="en-US" sz="2400" b="1">
              <a:latin typeface="Georgia" charset="0"/>
              <a:ea typeface="Georgia" charset="0"/>
              <a:cs typeface="Georgi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5557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latin typeface="Georgia"/>
                <a:cs typeface="Georgia"/>
              </a:rPr>
              <a:t>Goal sensitivity and habits</a:t>
            </a:r>
            <a:endParaRPr lang="en-US" sz="3200" dirty="0">
              <a:latin typeface="Georgia"/>
              <a:cs typeface="Georgia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17282" y="1289950"/>
            <a:ext cx="8709436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600" dirty="0">
              <a:latin typeface="Georgia" panose="02040502050405020303" pitchFamily="18" charset="0"/>
            </a:endParaRPr>
          </a:p>
          <a:p>
            <a:r>
              <a:rPr lang="en-US" sz="1600" i="1" dirty="0">
                <a:solidFill>
                  <a:srgbClr val="FF0000"/>
                </a:solidFill>
                <a:latin typeface="Georgia" panose="02040502050405020303" pitchFamily="18" charset="0"/>
              </a:rPr>
              <a:t>2. If a response is not controlled by its </a:t>
            </a:r>
            <a:r>
              <a:rPr lang="en-US" sz="1600" i="1" dirty="0" err="1">
                <a:solidFill>
                  <a:srgbClr val="FF0000"/>
                </a:solidFill>
                <a:latin typeface="Georgia" panose="02040502050405020303" pitchFamily="18" charset="0"/>
              </a:rPr>
              <a:t>reinforcer</a:t>
            </a:r>
            <a:r>
              <a:rPr lang="en-US" sz="1600" i="1" dirty="0">
                <a:solidFill>
                  <a:srgbClr val="FF0000"/>
                </a:solidFill>
                <a:latin typeface="Georgia" panose="02040502050405020303" pitchFamily="18" charset="0"/>
              </a:rPr>
              <a:t>, then altering the value of the </a:t>
            </a:r>
            <a:r>
              <a:rPr lang="en-US" sz="1600" i="1" dirty="0" err="1">
                <a:solidFill>
                  <a:srgbClr val="FF0000"/>
                </a:solidFill>
                <a:latin typeface="Georgia" panose="02040502050405020303" pitchFamily="18" charset="0"/>
              </a:rPr>
              <a:t>reinforcer</a:t>
            </a:r>
            <a:r>
              <a:rPr lang="en-US" sz="1600" i="1" dirty="0">
                <a:solidFill>
                  <a:srgbClr val="FF0000"/>
                </a:solidFill>
                <a:latin typeface="Georgia" panose="02040502050405020303" pitchFamily="18" charset="0"/>
              </a:rPr>
              <a:t> </a:t>
            </a:r>
          </a:p>
          <a:p>
            <a:r>
              <a:rPr lang="en-US" sz="1600" i="1" dirty="0">
                <a:solidFill>
                  <a:srgbClr val="FF0000"/>
                </a:solidFill>
                <a:latin typeface="Georgia" panose="02040502050405020303" pitchFamily="18" charset="0"/>
              </a:rPr>
              <a:t>offline (i.e. outside of the learning situation) should not have any effect on responding.</a:t>
            </a:r>
          </a:p>
          <a:p>
            <a:endParaRPr lang="en-US" sz="1600" i="1" dirty="0">
              <a:solidFill>
                <a:srgbClr val="FF0000"/>
              </a:solidFill>
              <a:latin typeface="Georgia" panose="02040502050405020303" pitchFamily="18" charset="0"/>
            </a:endParaRPr>
          </a:p>
        </p:txBody>
      </p:sp>
      <p:pic>
        <p:nvPicPr>
          <p:cNvPr id="42" name="Picture 2" descr="Image result for needle clipar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7934" y="4866383"/>
            <a:ext cx="1171950" cy="70651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4" descr="Image result for sick ra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3386" y="4891666"/>
            <a:ext cx="683109" cy="61943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4" name="Straight Arrow Connector 43"/>
          <p:cNvCxnSpPr/>
          <p:nvPr/>
        </p:nvCxnSpPr>
        <p:spPr>
          <a:xfrm>
            <a:off x="6876429" y="5201381"/>
            <a:ext cx="744582" cy="0"/>
          </a:xfrm>
          <a:prstGeom prst="straightConnector1">
            <a:avLst/>
          </a:prstGeom>
          <a:ln w="38100" cmpd="sng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5" name="Oval 44"/>
          <p:cNvSpPr/>
          <p:nvPr/>
        </p:nvSpPr>
        <p:spPr>
          <a:xfrm>
            <a:off x="4195901" y="4189485"/>
            <a:ext cx="359787" cy="707782"/>
          </a:xfrm>
          <a:prstGeom prst="ellipse">
            <a:avLst/>
          </a:prstGeom>
          <a:solidFill>
            <a:srgbClr val="850040"/>
          </a:solidFill>
          <a:ln>
            <a:solidFill>
              <a:srgbClr val="85004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/>
          <p:cNvSpPr/>
          <p:nvPr/>
        </p:nvSpPr>
        <p:spPr>
          <a:xfrm>
            <a:off x="3187860" y="3575703"/>
            <a:ext cx="2330598" cy="3208038"/>
          </a:xfrm>
          <a:prstGeom prst="rect">
            <a:avLst/>
          </a:prstGeom>
          <a:noFill/>
          <a:ln w="28575" cmpd="sng">
            <a:solidFill>
              <a:srgbClr val="000000"/>
            </a:solidFill>
          </a:ln>
          <a:effectLst>
            <a:outerShdw dist="127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Isosceles Triangle 7"/>
          <p:cNvSpPr/>
          <p:nvPr/>
        </p:nvSpPr>
        <p:spPr>
          <a:xfrm>
            <a:off x="4231804" y="3814095"/>
            <a:ext cx="334890" cy="391508"/>
          </a:xfrm>
          <a:prstGeom prst="triangle">
            <a:avLst/>
          </a:prstGeom>
          <a:solidFill>
            <a:srgbClr val="850040"/>
          </a:solidFill>
          <a:ln>
            <a:solidFill>
              <a:srgbClr val="85004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8" name="Straight Connector 47"/>
          <p:cNvCxnSpPr/>
          <p:nvPr/>
        </p:nvCxnSpPr>
        <p:spPr>
          <a:xfrm flipH="1">
            <a:off x="4239372" y="3575703"/>
            <a:ext cx="114122" cy="211896"/>
          </a:xfrm>
          <a:prstGeom prst="line">
            <a:avLst/>
          </a:prstGeom>
          <a:ln>
            <a:solidFill>
              <a:srgbClr val="000000"/>
            </a:solidFill>
          </a:ln>
          <a:effectLst>
            <a:outerShdw dist="12700" dir="5400000" rotWithShape="0">
              <a:srgbClr val="000000"/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>
            <a:off x="4436817" y="3575703"/>
            <a:ext cx="118871" cy="211896"/>
          </a:xfrm>
          <a:prstGeom prst="line">
            <a:avLst/>
          </a:prstGeom>
          <a:ln>
            <a:solidFill>
              <a:srgbClr val="000000"/>
            </a:solidFill>
          </a:ln>
          <a:effectLst>
            <a:outerShdw dist="12700" dir="5400000" rotWithShape="0">
              <a:srgbClr val="000000"/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>
            <a:off x="4239372" y="3787599"/>
            <a:ext cx="325796" cy="0"/>
          </a:xfrm>
          <a:prstGeom prst="line">
            <a:avLst/>
          </a:prstGeom>
          <a:ln>
            <a:solidFill>
              <a:srgbClr val="000000"/>
            </a:solidFill>
          </a:ln>
          <a:effectLst>
            <a:outerShdw dist="12700" dir="5400000" rotWithShape="0">
              <a:srgbClr val="000000"/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4239372" y="3575703"/>
            <a:ext cx="0" cy="221040"/>
          </a:xfrm>
          <a:prstGeom prst="line">
            <a:avLst/>
          </a:prstGeom>
          <a:ln>
            <a:solidFill>
              <a:srgbClr val="000000"/>
            </a:solidFill>
          </a:ln>
          <a:effectLst>
            <a:outerShdw dist="12700" dir="5400000" rotWithShape="0">
              <a:srgbClr val="000000"/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/>
        </p:nvCxnSpPr>
        <p:spPr>
          <a:xfrm>
            <a:off x="4555688" y="3566559"/>
            <a:ext cx="0" cy="221040"/>
          </a:xfrm>
          <a:prstGeom prst="line">
            <a:avLst/>
          </a:prstGeom>
          <a:ln>
            <a:solidFill>
              <a:srgbClr val="000000"/>
            </a:solidFill>
          </a:ln>
          <a:effectLst>
            <a:outerShdw dist="12700" dir="5400000" rotWithShape="0">
              <a:srgbClr val="000000"/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3" name="Can 52"/>
          <p:cNvSpPr/>
          <p:nvPr/>
        </p:nvSpPr>
        <p:spPr>
          <a:xfrm>
            <a:off x="4342825" y="3656929"/>
            <a:ext cx="100471" cy="69907"/>
          </a:xfrm>
          <a:prstGeom prst="can">
            <a:avLst/>
          </a:prstGeom>
          <a:solidFill>
            <a:srgbClr val="B46312"/>
          </a:solidFill>
          <a:ln w="9525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4" name="Freeform 53"/>
          <p:cNvSpPr/>
          <p:nvPr/>
        </p:nvSpPr>
        <p:spPr>
          <a:xfrm rot="21098273" flipH="1">
            <a:off x="4198249" y="4860162"/>
            <a:ext cx="209167" cy="639121"/>
          </a:xfrm>
          <a:custGeom>
            <a:avLst/>
            <a:gdLst>
              <a:gd name="connsiteX0" fmla="*/ 183652 w 183652"/>
              <a:gd name="connsiteY0" fmla="*/ 234316 h 234316"/>
              <a:gd name="connsiteX1" fmla="*/ 26897 w 183652"/>
              <a:gd name="connsiteY1" fmla="*/ 155938 h 234316"/>
              <a:gd name="connsiteX2" fmla="*/ 772 w 183652"/>
              <a:gd name="connsiteY2" fmla="*/ 16601 h 234316"/>
              <a:gd name="connsiteX3" fmla="*/ 9480 w 183652"/>
              <a:gd name="connsiteY3" fmla="*/ 7893 h 234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3652" h="234316">
                <a:moveTo>
                  <a:pt x="183652" y="234316"/>
                </a:moveTo>
                <a:cubicBezTo>
                  <a:pt x="120514" y="213270"/>
                  <a:pt x="57377" y="192224"/>
                  <a:pt x="26897" y="155938"/>
                </a:cubicBezTo>
                <a:cubicBezTo>
                  <a:pt x="-3583" y="119652"/>
                  <a:pt x="3675" y="41275"/>
                  <a:pt x="772" y="16601"/>
                </a:cubicBezTo>
                <a:cubicBezTo>
                  <a:pt x="-2131" y="-8073"/>
                  <a:pt x="3674" y="-90"/>
                  <a:pt x="9480" y="7893"/>
                </a:cubicBezTo>
              </a:path>
            </a:pathLst>
          </a:custGeom>
          <a:noFill/>
          <a:ln w="28575" cmpd="sng">
            <a:solidFill>
              <a:srgbClr val="85004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TextBox 54"/>
          <p:cNvSpPr txBox="1"/>
          <p:nvPr/>
        </p:nvSpPr>
        <p:spPr>
          <a:xfrm>
            <a:off x="3120292" y="2462633"/>
            <a:ext cx="364715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latin typeface="Georgia" panose="02040502050405020303" pitchFamily="18" charset="0"/>
              </a:rPr>
              <a:t>Two groups</a:t>
            </a:r>
            <a:r>
              <a:rPr lang="en-US" sz="1600" dirty="0" smtClean="0">
                <a:latin typeface="Georgia" panose="02040502050405020303" pitchFamily="18" charset="0"/>
              </a:rPr>
              <a:t>: </a:t>
            </a:r>
          </a:p>
          <a:p>
            <a:r>
              <a:rPr lang="en-US" sz="1600" dirty="0" smtClean="0">
                <a:latin typeface="Georgia" panose="02040502050405020303" pitchFamily="18" charset="0"/>
              </a:rPr>
              <a:t>Devalued (lithium chloride injections)</a:t>
            </a:r>
          </a:p>
          <a:p>
            <a:r>
              <a:rPr lang="en-US" sz="1600" dirty="0" smtClean="0">
                <a:latin typeface="Georgia" panose="02040502050405020303" pitchFamily="18" charset="0"/>
              </a:rPr>
              <a:t>Non-devalued (water injections)</a:t>
            </a:r>
            <a:endParaRPr lang="en-US" sz="1600" dirty="0">
              <a:latin typeface="Georgia" panose="02040502050405020303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906524" y="2575208"/>
            <a:ext cx="1398140" cy="461665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400" b="1" dirty="0" smtClean="0">
                <a:latin typeface="Georgia" charset="0"/>
                <a:ea typeface="Georgia" charset="0"/>
                <a:cs typeface="Georgia" charset="0"/>
              </a:rPr>
              <a:t>Phase 2</a:t>
            </a:r>
            <a:endParaRPr lang="en-US" sz="2400" b="1" dirty="0">
              <a:latin typeface="Georgia" charset="0"/>
              <a:ea typeface="Georgia" charset="0"/>
              <a:cs typeface="Georgi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0875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latin typeface="Georgia"/>
                <a:cs typeface="Georgia"/>
              </a:rPr>
              <a:t>Goal sensitivity and habits</a:t>
            </a:r>
            <a:endParaRPr lang="en-US" sz="3200" dirty="0">
              <a:latin typeface="Georgia"/>
              <a:cs typeface="Georgia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17282" y="1289950"/>
            <a:ext cx="8709436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600" dirty="0">
              <a:latin typeface="Georgia" panose="02040502050405020303" pitchFamily="18" charset="0"/>
            </a:endParaRPr>
          </a:p>
          <a:p>
            <a:r>
              <a:rPr lang="en-US" sz="1600" i="1" dirty="0">
                <a:solidFill>
                  <a:srgbClr val="FF0000"/>
                </a:solidFill>
                <a:latin typeface="Georgia" panose="02040502050405020303" pitchFamily="18" charset="0"/>
              </a:rPr>
              <a:t>2. If a response is not controlled by its </a:t>
            </a:r>
            <a:r>
              <a:rPr lang="en-US" sz="1600" i="1" dirty="0" err="1">
                <a:solidFill>
                  <a:srgbClr val="FF0000"/>
                </a:solidFill>
                <a:latin typeface="Georgia" panose="02040502050405020303" pitchFamily="18" charset="0"/>
              </a:rPr>
              <a:t>reinforcer</a:t>
            </a:r>
            <a:r>
              <a:rPr lang="en-US" sz="1600" i="1" dirty="0">
                <a:solidFill>
                  <a:srgbClr val="FF0000"/>
                </a:solidFill>
                <a:latin typeface="Georgia" panose="02040502050405020303" pitchFamily="18" charset="0"/>
              </a:rPr>
              <a:t>, then altering the value of the </a:t>
            </a:r>
            <a:r>
              <a:rPr lang="en-US" sz="1600" i="1" dirty="0" err="1">
                <a:solidFill>
                  <a:srgbClr val="FF0000"/>
                </a:solidFill>
                <a:latin typeface="Georgia" panose="02040502050405020303" pitchFamily="18" charset="0"/>
              </a:rPr>
              <a:t>reinforcer</a:t>
            </a:r>
            <a:r>
              <a:rPr lang="en-US" sz="1600" i="1" dirty="0">
                <a:solidFill>
                  <a:srgbClr val="FF0000"/>
                </a:solidFill>
                <a:latin typeface="Georgia" panose="02040502050405020303" pitchFamily="18" charset="0"/>
              </a:rPr>
              <a:t> </a:t>
            </a:r>
          </a:p>
          <a:p>
            <a:r>
              <a:rPr lang="en-US" sz="1600" i="1" dirty="0">
                <a:solidFill>
                  <a:srgbClr val="FF0000"/>
                </a:solidFill>
                <a:latin typeface="Georgia" panose="02040502050405020303" pitchFamily="18" charset="0"/>
              </a:rPr>
              <a:t>offline (i.e. outside of the learning situation) should not have any effect on responding.</a:t>
            </a:r>
          </a:p>
          <a:p>
            <a:endParaRPr lang="en-US" sz="1600" i="1" dirty="0">
              <a:solidFill>
                <a:srgbClr val="FF0000"/>
              </a:solidFill>
              <a:latin typeface="Georgia" panose="02040502050405020303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71804" y="4238812"/>
            <a:ext cx="208262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latin typeface="Georgia" panose="02040502050405020303" pitchFamily="18" charset="0"/>
              </a:rPr>
              <a:t>D = Devalued</a:t>
            </a:r>
          </a:p>
          <a:p>
            <a:r>
              <a:rPr lang="en-US" sz="1600" b="1" dirty="0" smtClean="0">
                <a:latin typeface="Georgia" panose="02040502050405020303" pitchFamily="18" charset="0"/>
              </a:rPr>
              <a:t>N = Non-devalued</a:t>
            </a:r>
            <a:endParaRPr lang="en-US" sz="1600" b="1" dirty="0">
              <a:latin typeface="Georgia" panose="02040502050405020303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962399" y="2717075"/>
            <a:ext cx="923109" cy="32224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027712" y="5995739"/>
            <a:ext cx="923109" cy="24412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5231" y="2182217"/>
            <a:ext cx="2173537" cy="4214118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4797468" y="3382027"/>
            <a:ext cx="726510" cy="258342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0" y="6427113"/>
            <a:ext cx="859562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latin typeface="Georgia" panose="02040502050405020303" pitchFamily="18" charset="0"/>
              </a:rPr>
              <a:t>Dickinson, A., Nicholas, D. J., &amp; Adams, C. D. (1983). The effect of the instrumental training contingency on susceptibility to </a:t>
            </a:r>
            <a:r>
              <a:rPr lang="en-US" sz="1100" dirty="0" err="1">
                <a:latin typeface="Georgia" panose="02040502050405020303" pitchFamily="18" charset="0"/>
              </a:rPr>
              <a:t>reinforcer</a:t>
            </a:r>
            <a:r>
              <a:rPr lang="en-US" sz="1100" dirty="0">
                <a:latin typeface="Georgia" panose="02040502050405020303" pitchFamily="18" charset="0"/>
              </a:rPr>
              <a:t> </a:t>
            </a:r>
            <a:endParaRPr lang="en-US" sz="1100" dirty="0" smtClean="0">
              <a:latin typeface="Georgia" panose="02040502050405020303" pitchFamily="18" charset="0"/>
            </a:endParaRPr>
          </a:p>
          <a:p>
            <a:r>
              <a:rPr lang="en-US" sz="1100" dirty="0" smtClean="0">
                <a:latin typeface="Georgia" panose="02040502050405020303" pitchFamily="18" charset="0"/>
              </a:rPr>
              <a:t>devaluation. </a:t>
            </a:r>
            <a:r>
              <a:rPr lang="en-US" sz="1100" i="1" dirty="0" smtClean="0">
                <a:latin typeface="Georgia" panose="02040502050405020303" pitchFamily="18" charset="0"/>
              </a:rPr>
              <a:t>The Quarterly Journal of Experimental Psychology Section B</a:t>
            </a:r>
            <a:r>
              <a:rPr lang="en-US" sz="1100" dirty="0" smtClean="0">
                <a:latin typeface="Georgia" panose="02040502050405020303" pitchFamily="18" charset="0"/>
              </a:rPr>
              <a:t>, </a:t>
            </a:r>
            <a:r>
              <a:rPr lang="en-US" sz="1100" i="1" dirty="0" smtClean="0">
                <a:latin typeface="Georgia" panose="02040502050405020303" pitchFamily="18" charset="0"/>
              </a:rPr>
              <a:t>35</a:t>
            </a:r>
            <a:r>
              <a:rPr lang="en-US" sz="1100" dirty="0" smtClean="0">
                <a:latin typeface="Georgia" panose="02040502050405020303" pitchFamily="18" charset="0"/>
              </a:rPr>
              <a:t>(1), 35–51.</a:t>
            </a:r>
            <a:endParaRPr lang="en-US" sz="1100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2808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latin typeface="Georgia"/>
                <a:cs typeface="Georgia"/>
              </a:rPr>
              <a:t>Goal sensitivity and habits</a:t>
            </a:r>
            <a:endParaRPr lang="en-US" sz="3200" dirty="0">
              <a:latin typeface="Georgia"/>
              <a:cs typeface="Georgia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17282" y="1289950"/>
            <a:ext cx="8709436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600" dirty="0">
              <a:latin typeface="Georgia" panose="02040502050405020303" pitchFamily="18" charset="0"/>
            </a:endParaRPr>
          </a:p>
          <a:p>
            <a:r>
              <a:rPr lang="en-US" sz="1600" i="1" dirty="0">
                <a:solidFill>
                  <a:srgbClr val="FF0000"/>
                </a:solidFill>
                <a:latin typeface="Georgia" panose="02040502050405020303" pitchFamily="18" charset="0"/>
              </a:rPr>
              <a:t>2. If a response is not controlled by its </a:t>
            </a:r>
            <a:r>
              <a:rPr lang="en-US" sz="1600" i="1" dirty="0" err="1">
                <a:solidFill>
                  <a:srgbClr val="FF0000"/>
                </a:solidFill>
                <a:latin typeface="Georgia" panose="02040502050405020303" pitchFamily="18" charset="0"/>
              </a:rPr>
              <a:t>reinforcer</a:t>
            </a:r>
            <a:r>
              <a:rPr lang="en-US" sz="1600" i="1" dirty="0">
                <a:solidFill>
                  <a:srgbClr val="FF0000"/>
                </a:solidFill>
                <a:latin typeface="Georgia" panose="02040502050405020303" pitchFamily="18" charset="0"/>
              </a:rPr>
              <a:t>, then altering the value of the </a:t>
            </a:r>
            <a:r>
              <a:rPr lang="en-US" sz="1600" i="1" dirty="0" err="1">
                <a:solidFill>
                  <a:srgbClr val="FF0000"/>
                </a:solidFill>
                <a:latin typeface="Georgia" panose="02040502050405020303" pitchFamily="18" charset="0"/>
              </a:rPr>
              <a:t>reinforcer</a:t>
            </a:r>
            <a:r>
              <a:rPr lang="en-US" sz="1600" i="1" dirty="0">
                <a:solidFill>
                  <a:srgbClr val="FF0000"/>
                </a:solidFill>
                <a:latin typeface="Georgia" panose="02040502050405020303" pitchFamily="18" charset="0"/>
              </a:rPr>
              <a:t> </a:t>
            </a:r>
          </a:p>
          <a:p>
            <a:r>
              <a:rPr lang="en-US" sz="1600" i="1" dirty="0">
                <a:solidFill>
                  <a:srgbClr val="FF0000"/>
                </a:solidFill>
                <a:latin typeface="Georgia" panose="02040502050405020303" pitchFamily="18" charset="0"/>
              </a:rPr>
              <a:t>offline (i.e. outside of the learning situation) should not have any effect on responding.</a:t>
            </a:r>
          </a:p>
          <a:p>
            <a:endParaRPr lang="en-US" sz="1600" i="1" dirty="0">
              <a:solidFill>
                <a:srgbClr val="FF0000"/>
              </a:solidFill>
              <a:latin typeface="Georgia" panose="02040502050405020303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71804" y="4238812"/>
            <a:ext cx="208262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latin typeface="Georgia" panose="02040502050405020303" pitchFamily="18" charset="0"/>
              </a:rPr>
              <a:t>D = Devalued</a:t>
            </a:r>
          </a:p>
          <a:p>
            <a:r>
              <a:rPr lang="en-US" sz="1600" b="1" dirty="0" smtClean="0">
                <a:latin typeface="Georgia" panose="02040502050405020303" pitchFamily="18" charset="0"/>
              </a:rPr>
              <a:t>N = Non-devalued</a:t>
            </a:r>
            <a:endParaRPr lang="en-US" sz="1600" b="1" dirty="0">
              <a:latin typeface="Georgia" panose="02040502050405020303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962399" y="2717075"/>
            <a:ext cx="923109" cy="32224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027712" y="5995739"/>
            <a:ext cx="923109" cy="24412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5231" y="2182217"/>
            <a:ext cx="2173537" cy="421411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0" y="6427113"/>
            <a:ext cx="859562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latin typeface="Georgia" panose="02040502050405020303" pitchFamily="18" charset="0"/>
              </a:rPr>
              <a:t>Dickinson, A., Nicholas, D. J., &amp; Adams, C. D. (1983). The effect of the instrumental training contingency on susceptibility to </a:t>
            </a:r>
            <a:r>
              <a:rPr lang="en-US" sz="1100" dirty="0" err="1">
                <a:latin typeface="Georgia" panose="02040502050405020303" pitchFamily="18" charset="0"/>
              </a:rPr>
              <a:t>reinforcer</a:t>
            </a:r>
            <a:r>
              <a:rPr lang="en-US" sz="1100" dirty="0">
                <a:latin typeface="Georgia" panose="02040502050405020303" pitchFamily="18" charset="0"/>
              </a:rPr>
              <a:t> </a:t>
            </a:r>
            <a:endParaRPr lang="en-US" sz="1100" dirty="0" smtClean="0">
              <a:latin typeface="Georgia" panose="02040502050405020303" pitchFamily="18" charset="0"/>
            </a:endParaRPr>
          </a:p>
          <a:p>
            <a:r>
              <a:rPr lang="en-US" sz="1100" dirty="0" smtClean="0">
                <a:latin typeface="Georgia" panose="02040502050405020303" pitchFamily="18" charset="0"/>
              </a:rPr>
              <a:t>devaluation. </a:t>
            </a:r>
            <a:r>
              <a:rPr lang="en-US" sz="1100" i="1" dirty="0" smtClean="0">
                <a:latin typeface="Georgia" panose="02040502050405020303" pitchFamily="18" charset="0"/>
              </a:rPr>
              <a:t>The Quarterly Journal of Experimental Psychology Section B</a:t>
            </a:r>
            <a:r>
              <a:rPr lang="en-US" sz="1100" dirty="0" smtClean="0">
                <a:latin typeface="Georgia" panose="02040502050405020303" pitchFamily="18" charset="0"/>
              </a:rPr>
              <a:t>, </a:t>
            </a:r>
            <a:r>
              <a:rPr lang="en-US" sz="1100" i="1" dirty="0" smtClean="0">
                <a:latin typeface="Georgia" panose="02040502050405020303" pitchFamily="18" charset="0"/>
              </a:rPr>
              <a:t>35</a:t>
            </a:r>
            <a:r>
              <a:rPr lang="en-US" sz="1100" dirty="0" smtClean="0">
                <a:latin typeface="Georgia" panose="02040502050405020303" pitchFamily="18" charset="0"/>
              </a:rPr>
              <a:t>(1), 35–51.</a:t>
            </a:r>
            <a:endParaRPr lang="en-US" sz="1100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65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latin typeface="Georgia"/>
                <a:cs typeface="Georgia"/>
              </a:rPr>
              <a:t>Goal sensitivity and habits</a:t>
            </a:r>
            <a:endParaRPr lang="en-US" sz="3200" dirty="0">
              <a:latin typeface="Georgia"/>
              <a:cs typeface="Georgia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17282" y="1289950"/>
            <a:ext cx="8709436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600" dirty="0">
              <a:latin typeface="Georgia" panose="02040502050405020303" pitchFamily="18" charset="0"/>
            </a:endParaRPr>
          </a:p>
          <a:p>
            <a:r>
              <a:rPr lang="en-US" sz="1600" i="1" dirty="0">
                <a:solidFill>
                  <a:srgbClr val="FF0000"/>
                </a:solidFill>
                <a:latin typeface="Georgia" panose="02040502050405020303" pitchFamily="18" charset="0"/>
              </a:rPr>
              <a:t>2. If a response is not controlled by its </a:t>
            </a:r>
            <a:r>
              <a:rPr lang="en-US" sz="1600" i="1" dirty="0" err="1">
                <a:solidFill>
                  <a:srgbClr val="FF0000"/>
                </a:solidFill>
                <a:latin typeface="Georgia" panose="02040502050405020303" pitchFamily="18" charset="0"/>
              </a:rPr>
              <a:t>reinforcer</a:t>
            </a:r>
            <a:r>
              <a:rPr lang="en-US" sz="1600" i="1" dirty="0">
                <a:solidFill>
                  <a:srgbClr val="FF0000"/>
                </a:solidFill>
                <a:latin typeface="Georgia" panose="02040502050405020303" pitchFamily="18" charset="0"/>
              </a:rPr>
              <a:t>, then altering the value of the </a:t>
            </a:r>
            <a:r>
              <a:rPr lang="en-US" sz="1600" i="1" dirty="0" err="1">
                <a:solidFill>
                  <a:srgbClr val="FF0000"/>
                </a:solidFill>
                <a:latin typeface="Georgia" panose="02040502050405020303" pitchFamily="18" charset="0"/>
              </a:rPr>
              <a:t>reinforcer</a:t>
            </a:r>
            <a:r>
              <a:rPr lang="en-US" sz="1600" i="1" dirty="0">
                <a:solidFill>
                  <a:srgbClr val="FF0000"/>
                </a:solidFill>
                <a:latin typeface="Georgia" panose="02040502050405020303" pitchFamily="18" charset="0"/>
              </a:rPr>
              <a:t> </a:t>
            </a:r>
          </a:p>
          <a:p>
            <a:r>
              <a:rPr lang="en-US" sz="1600" i="1" dirty="0">
                <a:solidFill>
                  <a:srgbClr val="FF0000"/>
                </a:solidFill>
                <a:latin typeface="Georgia" panose="02040502050405020303" pitchFamily="18" charset="0"/>
              </a:rPr>
              <a:t>offline (i.e. outside of the learning situation) should not have any effect on responding.</a:t>
            </a:r>
          </a:p>
          <a:p>
            <a:endParaRPr lang="en-US" sz="1600" i="1" dirty="0">
              <a:solidFill>
                <a:srgbClr val="FF0000"/>
              </a:solidFill>
              <a:latin typeface="Georgia" panose="02040502050405020303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71804" y="4238812"/>
            <a:ext cx="208262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latin typeface="Georgia" panose="02040502050405020303" pitchFamily="18" charset="0"/>
              </a:rPr>
              <a:t>D = Devalued</a:t>
            </a:r>
          </a:p>
          <a:p>
            <a:r>
              <a:rPr lang="en-US" sz="1600" b="1" dirty="0" smtClean="0">
                <a:latin typeface="Georgia" panose="02040502050405020303" pitchFamily="18" charset="0"/>
              </a:rPr>
              <a:t>N = Non-devalued</a:t>
            </a:r>
            <a:endParaRPr lang="en-US" sz="1600" b="1" dirty="0">
              <a:latin typeface="Georgia" panose="02040502050405020303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962399" y="2717075"/>
            <a:ext cx="923109" cy="32224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027712" y="5995739"/>
            <a:ext cx="923109" cy="24412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5231" y="2182217"/>
            <a:ext cx="2173537" cy="421411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002528" y="3743528"/>
            <a:ext cx="2776722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FF0000"/>
                </a:solidFill>
                <a:latin typeface="Georgia" panose="02040502050405020303" pitchFamily="18" charset="0"/>
              </a:rPr>
              <a:t>*This shows that operant </a:t>
            </a:r>
          </a:p>
          <a:p>
            <a:r>
              <a:rPr lang="en-US" sz="1400" dirty="0" smtClean="0">
                <a:solidFill>
                  <a:srgbClr val="FF0000"/>
                </a:solidFill>
                <a:latin typeface="Georgia" panose="02040502050405020303" pitchFamily="18" charset="0"/>
              </a:rPr>
              <a:t>responding is controlled by</a:t>
            </a:r>
          </a:p>
          <a:p>
            <a:r>
              <a:rPr lang="en-US" sz="1400" dirty="0" smtClean="0">
                <a:solidFill>
                  <a:srgbClr val="FF0000"/>
                </a:solidFill>
                <a:latin typeface="Georgia" panose="02040502050405020303" pitchFamily="18" charset="0"/>
              </a:rPr>
              <a:t>an expectation of the outcome </a:t>
            </a:r>
          </a:p>
          <a:p>
            <a:r>
              <a:rPr lang="en-US" sz="1400" i="1" dirty="0" smtClean="0">
                <a:solidFill>
                  <a:srgbClr val="FF0000"/>
                </a:solidFill>
                <a:latin typeface="Georgia" panose="02040502050405020303" pitchFamily="18" charset="0"/>
              </a:rPr>
              <a:t>only for the group that received</a:t>
            </a:r>
          </a:p>
          <a:p>
            <a:r>
              <a:rPr lang="en-US" sz="1400" i="1" dirty="0">
                <a:solidFill>
                  <a:srgbClr val="FF0000"/>
                </a:solidFill>
                <a:latin typeface="Georgia" panose="02040502050405020303" pitchFamily="18" charset="0"/>
              </a:rPr>
              <a:t>t</a:t>
            </a:r>
            <a:r>
              <a:rPr lang="en-US" sz="1400" i="1" dirty="0" smtClean="0">
                <a:solidFill>
                  <a:srgbClr val="FF0000"/>
                </a:solidFill>
                <a:latin typeface="Georgia" panose="02040502050405020303" pitchFamily="18" charset="0"/>
              </a:rPr>
              <a:t>raining </a:t>
            </a:r>
            <a:r>
              <a:rPr lang="en-US" sz="1400" i="1" dirty="0" smtClean="0">
                <a:solidFill>
                  <a:srgbClr val="FF0000"/>
                </a:solidFill>
                <a:latin typeface="Georgia" panose="02040502050405020303" pitchFamily="18" charset="0"/>
              </a:rPr>
              <a:t>on </a:t>
            </a:r>
            <a:r>
              <a:rPr lang="en-US" sz="1400" i="1" dirty="0" smtClean="0">
                <a:solidFill>
                  <a:srgbClr val="FF0000"/>
                </a:solidFill>
                <a:latin typeface="Georgia" panose="02040502050405020303" pitchFamily="18" charset="0"/>
              </a:rPr>
              <a:t>a </a:t>
            </a:r>
            <a:r>
              <a:rPr lang="en-US" sz="1400" i="1" dirty="0" smtClean="0">
                <a:solidFill>
                  <a:srgbClr val="FF0000"/>
                </a:solidFill>
                <a:latin typeface="Georgia" panose="02040502050405020303" pitchFamily="18" charset="0"/>
              </a:rPr>
              <a:t>VR schedule</a:t>
            </a:r>
            <a:endParaRPr lang="en-US" sz="1400" dirty="0">
              <a:solidFill>
                <a:srgbClr val="FF0000"/>
              </a:solidFill>
              <a:latin typeface="Georgia" panose="02040502050405020303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0" y="6427113"/>
            <a:ext cx="859562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latin typeface="Georgia" panose="02040502050405020303" pitchFamily="18" charset="0"/>
              </a:rPr>
              <a:t>Dickinson, A., Nicholas, D. J., &amp; Adams, C. D. (1983). The effect of the instrumental training contingency on susceptibility to </a:t>
            </a:r>
            <a:r>
              <a:rPr lang="en-US" sz="1100" dirty="0" err="1">
                <a:latin typeface="Georgia" panose="02040502050405020303" pitchFamily="18" charset="0"/>
              </a:rPr>
              <a:t>reinforcer</a:t>
            </a:r>
            <a:r>
              <a:rPr lang="en-US" sz="1100" dirty="0">
                <a:latin typeface="Georgia" panose="02040502050405020303" pitchFamily="18" charset="0"/>
              </a:rPr>
              <a:t> </a:t>
            </a:r>
            <a:endParaRPr lang="en-US" sz="1100" dirty="0" smtClean="0">
              <a:latin typeface="Georgia" panose="02040502050405020303" pitchFamily="18" charset="0"/>
            </a:endParaRPr>
          </a:p>
          <a:p>
            <a:r>
              <a:rPr lang="en-US" sz="1100" dirty="0" smtClean="0">
                <a:latin typeface="Georgia" panose="02040502050405020303" pitchFamily="18" charset="0"/>
              </a:rPr>
              <a:t>devaluation. </a:t>
            </a:r>
            <a:r>
              <a:rPr lang="en-US" sz="1100" i="1" dirty="0" smtClean="0">
                <a:latin typeface="Georgia" panose="02040502050405020303" pitchFamily="18" charset="0"/>
              </a:rPr>
              <a:t>The Quarterly Journal of Experimental Psychology Section B</a:t>
            </a:r>
            <a:r>
              <a:rPr lang="en-US" sz="1100" dirty="0" smtClean="0">
                <a:latin typeface="Georgia" panose="02040502050405020303" pitchFamily="18" charset="0"/>
              </a:rPr>
              <a:t>, </a:t>
            </a:r>
            <a:r>
              <a:rPr lang="en-US" sz="1100" i="1" dirty="0" smtClean="0">
                <a:latin typeface="Georgia" panose="02040502050405020303" pitchFamily="18" charset="0"/>
              </a:rPr>
              <a:t>35</a:t>
            </a:r>
            <a:r>
              <a:rPr lang="en-US" sz="1100" dirty="0" smtClean="0">
                <a:latin typeface="Georgia" panose="02040502050405020303" pitchFamily="18" charset="0"/>
              </a:rPr>
              <a:t>(1), 35–51.</a:t>
            </a:r>
            <a:endParaRPr lang="en-US" sz="1100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3344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latin typeface="Georgia"/>
                <a:cs typeface="Georgia"/>
              </a:rPr>
              <a:t>Goal sensitivity and habits</a:t>
            </a:r>
            <a:endParaRPr lang="en-US" sz="3200" dirty="0">
              <a:latin typeface="Georgia"/>
              <a:cs typeface="Georgia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17282" y="1289950"/>
            <a:ext cx="8709436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600" dirty="0">
              <a:latin typeface="Georgia" panose="02040502050405020303" pitchFamily="18" charset="0"/>
            </a:endParaRPr>
          </a:p>
          <a:p>
            <a:r>
              <a:rPr lang="en-US" sz="1600" i="1" dirty="0">
                <a:solidFill>
                  <a:srgbClr val="FF0000"/>
                </a:solidFill>
                <a:latin typeface="Georgia" panose="02040502050405020303" pitchFamily="18" charset="0"/>
              </a:rPr>
              <a:t>2. If a response is not controlled by its </a:t>
            </a:r>
            <a:r>
              <a:rPr lang="en-US" sz="1600" i="1" dirty="0" err="1">
                <a:solidFill>
                  <a:srgbClr val="FF0000"/>
                </a:solidFill>
                <a:latin typeface="Georgia" panose="02040502050405020303" pitchFamily="18" charset="0"/>
              </a:rPr>
              <a:t>reinforcer</a:t>
            </a:r>
            <a:r>
              <a:rPr lang="en-US" sz="1600" i="1" dirty="0">
                <a:solidFill>
                  <a:srgbClr val="FF0000"/>
                </a:solidFill>
                <a:latin typeface="Georgia" panose="02040502050405020303" pitchFamily="18" charset="0"/>
              </a:rPr>
              <a:t>, then altering the value of the </a:t>
            </a:r>
            <a:r>
              <a:rPr lang="en-US" sz="1600" i="1" dirty="0" err="1">
                <a:solidFill>
                  <a:srgbClr val="FF0000"/>
                </a:solidFill>
                <a:latin typeface="Georgia" panose="02040502050405020303" pitchFamily="18" charset="0"/>
              </a:rPr>
              <a:t>reinforcer</a:t>
            </a:r>
            <a:r>
              <a:rPr lang="en-US" sz="1600" i="1" dirty="0">
                <a:solidFill>
                  <a:srgbClr val="FF0000"/>
                </a:solidFill>
                <a:latin typeface="Georgia" panose="02040502050405020303" pitchFamily="18" charset="0"/>
              </a:rPr>
              <a:t> </a:t>
            </a:r>
          </a:p>
          <a:p>
            <a:r>
              <a:rPr lang="en-US" sz="1600" i="1" dirty="0">
                <a:solidFill>
                  <a:srgbClr val="FF0000"/>
                </a:solidFill>
                <a:latin typeface="Georgia" panose="02040502050405020303" pitchFamily="18" charset="0"/>
              </a:rPr>
              <a:t>offline (i.e. outside of the learning situation) should not have any effect on responding.</a:t>
            </a:r>
          </a:p>
          <a:p>
            <a:endParaRPr lang="en-US" sz="1600" i="1" dirty="0">
              <a:solidFill>
                <a:srgbClr val="FF0000"/>
              </a:solidFill>
              <a:latin typeface="Georgia" panose="02040502050405020303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71804" y="4238812"/>
            <a:ext cx="208262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latin typeface="Georgia" panose="02040502050405020303" pitchFamily="18" charset="0"/>
              </a:rPr>
              <a:t>D = Devalued</a:t>
            </a:r>
          </a:p>
          <a:p>
            <a:r>
              <a:rPr lang="en-US" sz="1600" b="1" dirty="0" smtClean="0">
                <a:latin typeface="Georgia" panose="02040502050405020303" pitchFamily="18" charset="0"/>
              </a:rPr>
              <a:t>N = Non-devalued</a:t>
            </a:r>
            <a:endParaRPr lang="en-US" sz="1600" b="1" dirty="0">
              <a:latin typeface="Georgia" panose="02040502050405020303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962399" y="2717075"/>
            <a:ext cx="923109" cy="32224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027712" y="5995739"/>
            <a:ext cx="923109" cy="24412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5231" y="2182217"/>
            <a:ext cx="2173537" cy="4214118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3919001" y="3331598"/>
            <a:ext cx="892866" cy="262654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Connector 12"/>
          <p:cNvCxnSpPr/>
          <p:nvPr/>
        </p:nvCxnSpPr>
        <p:spPr>
          <a:xfrm>
            <a:off x="2638523" y="3618105"/>
            <a:ext cx="1286439" cy="15342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1048397" y="3370594"/>
            <a:ext cx="162736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smtClean="0">
                <a:latin typeface="Georgia" panose="02040502050405020303" pitchFamily="18" charset="0"/>
              </a:rPr>
              <a:t>Goal-directed</a:t>
            </a:r>
            <a:endParaRPr lang="en-US" sz="1600" b="1" dirty="0">
              <a:latin typeface="Georgia" panose="02040502050405020303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0" y="6427113"/>
            <a:ext cx="859562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latin typeface="Georgia" panose="02040502050405020303" pitchFamily="18" charset="0"/>
              </a:rPr>
              <a:t>Dickinson, A., Nicholas, D. J., &amp; Adams, C. D. (1983). The effect of the instrumental training contingency on susceptibility to </a:t>
            </a:r>
            <a:r>
              <a:rPr lang="en-US" sz="1100" dirty="0" err="1">
                <a:latin typeface="Georgia" panose="02040502050405020303" pitchFamily="18" charset="0"/>
              </a:rPr>
              <a:t>reinforcer</a:t>
            </a:r>
            <a:r>
              <a:rPr lang="en-US" sz="1100" dirty="0">
                <a:latin typeface="Georgia" panose="02040502050405020303" pitchFamily="18" charset="0"/>
              </a:rPr>
              <a:t> </a:t>
            </a:r>
            <a:endParaRPr lang="en-US" sz="1100" dirty="0" smtClean="0">
              <a:latin typeface="Georgia" panose="02040502050405020303" pitchFamily="18" charset="0"/>
            </a:endParaRPr>
          </a:p>
          <a:p>
            <a:r>
              <a:rPr lang="en-US" sz="1100" dirty="0" smtClean="0">
                <a:latin typeface="Georgia" panose="02040502050405020303" pitchFamily="18" charset="0"/>
              </a:rPr>
              <a:t>devaluation. </a:t>
            </a:r>
            <a:r>
              <a:rPr lang="en-US" sz="1100" i="1" dirty="0" smtClean="0">
                <a:latin typeface="Georgia" panose="02040502050405020303" pitchFamily="18" charset="0"/>
              </a:rPr>
              <a:t>The Quarterly Journal of Experimental Psychology Section B</a:t>
            </a:r>
            <a:r>
              <a:rPr lang="en-US" sz="1100" dirty="0" smtClean="0">
                <a:latin typeface="Georgia" panose="02040502050405020303" pitchFamily="18" charset="0"/>
              </a:rPr>
              <a:t>, </a:t>
            </a:r>
            <a:r>
              <a:rPr lang="en-US" sz="1100" i="1" dirty="0" smtClean="0">
                <a:latin typeface="Georgia" panose="02040502050405020303" pitchFamily="18" charset="0"/>
              </a:rPr>
              <a:t>35</a:t>
            </a:r>
            <a:r>
              <a:rPr lang="en-US" sz="1100" dirty="0" smtClean="0">
                <a:latin typeface="Georgia" panose="02040502050405020303" pitchFamily="18" charset="0"/>
              </a:rPr>
              <a:t>(1), 35–51.</a:t>
            </a:r>
            <a:endParaRPr lang="en-US" sz="1100" dirty="0">
              <a:latin typeface="Georgia" panose="02040502050405020303" pitchFamily="18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4811867" y="3713259"/>
            <a:ext cx="703221" cy="224487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" name="Straight Connector 16"/>
          <p:cNvCxnSpPr/>
          <p:nvPr/>
        </p:nvCxnSpPr>
        <p:spPr>
          <a:xfrm flipV="1">
            <a:off x="5515088" y="4104927"/>
            <a:ext cx="1235765" cy="238539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6722359" y="3894483"/>
            <a:ext cx="11128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latin typeface="Georgia" panose="02040502050405020303" pitchFamily="18" charset="0"/>
              </a:rPr>
              <a:t>Habitual</a:t>
            </a:r>
            <a:endParaRPr lang="en-US" sz="1600" b="1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3035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latin typeface="Georgia"/>
                <a:cs typeface="Georgia"/>
              </a:rPr>
              <a:t>Goal sensitivity and habits</a:t>
            </a:r>
            <a:endParaRPr lang="en-US" sz="3200" dirty="0">
              <a:latin typeface="Georgia"/>
              <a:cs typeface="Georgia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076023" y="1424106"/>
            <a:ext cx="7180171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en-US" sz="1600" dirty="0">
              <a:latin typeface="Georgia" panose="02040502050405020303" pitchFamily="18" charset="0"/>
            </a:endParaRPr>
          </a:p>
          <a:p>
            <a:pPr algn="ctr"/>
            <a:r>
              <a:rPr lang="en-US" sz="1600" dirty="0" smtClean="0">
                <a:latin typeface="Georgia" panose="02040502050405020303" pitchFamily="18" charset="0"/>
              </a:rPr>
              <a:t>Habitual responding implies that the </a:t>
            </a:r>
            <a:r>
              <a:rPr lang="en-US" sz="1600" dirty="0" err="1" smtClean="0">
                <a:latin typeface="Georgia" panose="02040502050405020303" pitchFamily="18" charset="0"/>
              </a:rPr>
              <a:t>reinforcer</a:t>
            </a:r>
            <a:r>
              <a:rPr lang="en-US" sz="1600" dirty="0" smtClean="0">
                <a:latin typeface="Georgia" panose="02040502050405020303" pitchFamily="18" charset="0"/>
              </a:rPr>
              <a:t> </a:t>
            </a:r>
            <a:r>
              <a:rPr lang="en-US" sz="1600" i="1" dirty="0" smtClean="0">
                <a:latin typeface="Georgia" panose="02040502050405020303" pitchFamily="18" charset="0"/>
              </a:rPr>
              <a:t>does not</a:t>
            </a:r>
            <a:r>
              <a:rPr lang="en-US" sz="1600" dirty="0" smtClean="0">
                <a:latin typeface="Georgia" panose="02040502050405020303" pitchFamily="18" charset="0"/>
              </a:rPr>
              <a:t> control responding. </a:t>
            </a:r>
          </a:p>
          <a:p>
            <a:pPr algn="ctr"/>
            <a:endParaRPr lang="en-US" sz="1600" dirty="0">
              <a:latin typeface="Georgia" panose="02040502050405020303" pitchFamily="18" charset="0"/>
            </a:endParaRPr>
          </a:p>
          <a:p>
            <a:pPr algn="ctr"/>
            <a:r>
              <a:rPr lang="en-US" sz="1600" dirty="0" smtClean="0">
                <a:latin typeface="Georgia" panose="02040502050405020303" pitchFamily="18" charset="0"/>
              </a:rPr>
              <a:t>What causes behavior to become habitual?</a:t>
            </a:r>
            <a:endParaRPr lang="en-US" sz="1600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6117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latin typeface="Georgia"/>
                <a:cs typeface="Georgia"/>
              </a:rPr>
              <a:t>Goal sensitivity and habits</a:t>
            </a:r>
            <a:endParaRPr lang="en-US" sz="3200" dirty="0">
              <a:latin typeface="Georgia"/>
              <a:cs typeface="Georgia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847897" y="1717464"/>
            <a:ext cx="544820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Georgia" panose="02040502050405020303" pitchFamily="18" charset="0"/>
              </a:rPr>
              <a:t>Recall the reward-response functions for VR and VI schedules</a:t>
            </a:r>
            <a:endParaRPr lang="en-US" sz="1400" dirty="0">
              <a:latin typeface="Georgia" panose="02040502050405020303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9525" y="3410476"/>
            <a:ext cx="3979343" cy="239183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222" y="3410476"/>
            <a:ext cx="3976597" cy="239018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45588" y="2589933"/>
            <a:ext cx="39765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Georgia" panose="02040502050405020303" pitchFamily="18" charset="0"/>
              </a:rPr>
              <a:t>Under a VR schedule, an organism maintains a response-reward correlation. Under this schedule, reinforcement rate is directly tied to response rate. This promotes goal-directedness.</a:t>
            </a:r>
            <a:endParaRPr lang="en-US" sz="1200" dirty="0">
              <a:latin typeface="Georgia" panose="02040502050405020303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932271" y="2589933"/>
            <a:ext cx="39765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Georgia" panose="02040502050405020303" pitchFamily="18" charset="0"/>
              </a:rPr>
              <a:t>Under a VI schedule, an organism loses the response-reward correlation. Under this schedule, reinforcement rate is hardly affected by response rate. This promotes habits.</a:t>
            </a:r>
            <a:endParaRPr lang="en-US" sz="1200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8323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latin typeface="Georgia"/>
                <a:cs typeface="Georgia"/>
              </a:rPr>
              <a:t>Goal sensitivity and habits</a:t>
            </a:r>
            <a:endParaRPr lang="en-US" sz="3200" dirty="0">
              <a:latin typeface="Georgia"/>
              <a:cs typeface="Georgia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847897" y="1717464"/>
            <a:ext cx="544820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Georgia" panose="02040502050405020303" pitchFamily="18" charset="0"/>
              </a:rPr>
              <a:t>Recall the reward-response functions for VR and VI schedules</a:t>
            </a:r>
            <a:endParaRPr lang="en-US" sz="1400" dirty="0">
              <a:latin typeface="Georgia" panose="02040502050405020303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9525" y="3410476"/>
            <a:ext cx="3979343" cy="239183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222" y="3410476"/>
            <a:ext cx="3976597" cy="239018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45588" y="2589933"/>
            <a:ext cx="39765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Georgia" panose="02040502050405020303" pitchFamily="18" charset="0"/>
              </a:rPr>
              <a:t>Under a VR schedule, an organism maintains a response-reward correlation. Under this schedule, reinforcement rate is directly tied to response rate. This promotes goal-directedness.</a:t>
            </a:r>
            <a:endParaRPr lang="en-US" sz="1200" dirty="0">
              <a:latin typeface="Georgia" panose="02040502050405020303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932271" y="2589933"/>
            <a:ext cx="39765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Georgia" panose="02040502050405020303" pitchFamily="18" charset="0"/>
              </a:rPr>
              <a:t>Under a VI schedule, an organism loses the response-reward correlation. Under this schedule, reinforcement rate is hardly affected by response rate. This promotes habits.</a:t>
            </a:r>
            <a:endParaRPr lang="en-US" sz="1200" dirty="0">
              <a:latin typeface="Georgia" panose="02040502050405020303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685760" y="6107247"/>
            <a:ext cx="64930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FF0000"/>
                </a:solidFill>
                <a:latin typeface="Georgia" panose="02040502050405020303" pitchFamily="18" charset="0"/>
              </a:rPr>
              <a:t>*Organisms become habitual when the consequences of a behavior are only loosely tied to variations in that behavior—when a sense of agency is lost.</a:t>
            </a:r>
            <a:endParaRPr lang="en-US" sz="1400" dirty="0">
              <a:solidFill>
                <a:srgbClr val="FF0000"/>
              </a:solidFill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3451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latin typeface="Georgia"/>
                <a:cs typeface="Georgia"/>
              </a:rPr>
              <a:t>Goal sensitivity and habits</a:t>
            </a:r>
            <a:endParaRPr lang="en-US" sz="3200" dirty="0">
              <a:latin typeface="Georgia"/>
              <a:cs typeface="Georgia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1943" y="2730416"/>
            <a:ext cx="4020111" cy="309605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224241" y="1708587"/>
            <a:ext cx="46955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Georgia" panose="02040502050405020303" pitchFamily="18" charset="0"/>
              </a:rPr>
              <a:t>Habitual behavior has been tied to drug use.</a:t>
            </a:r>
            <a:endParaRPr lang="en-US" dirty="0">
              <a:latin typeface="Georgia" panose="02040502050405020303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6496216"/>
            <a:ext cx="859882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latin typeface="Georgia" panose="02040502050405020303" pitchFamily="18" charset="0"/>
              </a:rPr>
              <a:t>Nelson, A., &amp; </a:t>
            </a:r>
            <a:r>
              <a:rPr lang="en-US" sz="1100" dirty="0" err="1">
                <a:latin typeface="Georgia" panose="02040502050405020303" pitchFamily="18" charset="0"/>
              </a:rPr>
              <a:t>Killcross</a:t>
            </a:r>
            <a:r>
              <a:rPr lang="en-US" sz="1100" dirty="0">
                <a:latin typeface="Georgia" panose="02040502050405020303" pitchFamily="18" charset="0"/>
              </a:rPr>
              <a:t>, S. (2006). Amphetamine exposure enhances habit formation. </a:t>
            </a:r>
            <a:r>
              <a:rPr lang="en-US" sz="1100" i="1" dirty="0">
                <a:latin typeface="Georgia" panose="02040502050405020303" pitchFamily="18" charset="0"/>
              </a:rPr>
              <a:t>The Journal of Neuroscience</a:t>
            </a:r>
            <a:r>
              <a:rPr lang="en-US" sz="1100" dirty="0">
                <a:latin typeface="Georgia" panose="02040502050405020303" pitchFamily="18" charset="0"/>
              </a:rPr>
              <a:t>, </a:t>
            </a:r>
            <a:r>
              <a:rPr lang="en-US" sz="1100" i="1" dirty="0">
                <a:latin typeface="Georgia" panose="02040502050405020303" pitchFamily="18" charset="0"/>
              </a:rPr>
              <a:t>26</a:t>
            </a:r>
            <a:r>
              <a:rPr lang="en-US" sz="1100" dirty="0">
                <a:latin typeface="Georgia" panose="02040502050405020303" pitchFamily="18" charset="0"/>
              </a:rPr>
              <a:t>(14), 3805–3812</a:t>
            </a:r>
            <a:r>
              <a:rPr lang="en-US" sz="1100" dirty="0" smtClean="0">
                <a:latin typeface="Georgia" panose="02040502050405020303" pitchFamily="18" charset="0"/>
              </a:rPr>
              <a:t>.</a:t>
            </a:r>
            <a:endParaRPr lang="en-US" sz="1100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7688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ＭＳ ゴシック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ＭＳ ゴシック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13358</TotalTime>
  <Words>1493</Words>
  <Application>Microsoft Macintosh PowerPoint</Application>
  <PresentationFormat>On-screen Show (4:3)</PresentationFormat>
  <Paragraphs>181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0" baseType="lpstr">
      <vt:lpstr>Calibri</vt:lpstr>
      <vt:lpstr>Corbel</vt:lpstr>
      <vt:lpstr>Georgia</vt:lpstr>
      <vt:lpstr>Wingdings</vt:lpstr>
      <vt:lpstr>Wingdings 2</vt:lpstr>
      <vt:lpstr>Wingdings 3</vt:lpstr>
      <vt:lpstr>Arial</vt:lpstr>
      <vt:lpstr>Module</vt:lpstr>
      <vt:lpstr>PSYC 3510 – Lecture 13</vt:lpstr>
      <vt:lpstr>Motivational mechanisms</vt:lpstr>
      <vt:lpstr>Motivational mechanisms</vt:lpstr>
      <vt:lpstr>Motivational mechanisms</vt:lpstr>
      <vt:lpstr>Motivational mechanisms</vt:lpstr>
      <vt:lpstr>Motivational mechanisms</vt:lpstr>
      <vt:lpstr>Pavlovian-instrumental transfer (PIT)</vt:lpstr>
      <vt:lpstr>Pavlovian-instrumental transfer (PIT)</vt:lpstr>
      <vt:lpstr>Pavlovian-instrumental transfer (PIT)</vt:lpstr>
      <vt:lpstr>Pavlovian-instrumental transfer (PIT)</vt:lpstr>
      <vt:lpstr>Pavlovian-instrumental transfer (PIT)</vt:lpstr>
      <vt:lpstr>Pavlovian-instrumental transfer (PIT)</vt:lpstr>
      <vt:lpstr>Goal sensitivity and habits</vt:lpstr>
      <vt:lpstr>Goal sensitivity and habits</vt:lpstr>
      <vt:lpstr>Goal sensitivity and habits</vt:lpstr>
      <vt:lpstr>Goal sensitivity and habits</vt:lpstr>
      <vt:lpstr>Goal sensitivity and habits</vt:lpstr>
      <vt:lpstr>Goal sensitivity and habits</vt:lpstr>
      <vt:lpstr>Goal sensitivity and habits</vt:lpstr>
      <vt:lpstr>Goal sensitivity and habits</vt:lpstr>
      <vt:lpstr>Goal sensitivity and habits</vt:lpstr>
      <vt:lpstr>Goal sensitivity and habits</vt:lpstr>
    </vt:vector>
  </TitlesOfParts>
  <Company/>
  <LinksUpToDate>false</LinksUpToDate>
  <SharedDoc>false</SharedDoc>
  <HyperlinksChanged>false</HyperlinksChanged>
  <AppVersion>15.0031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PSYC 3510 – Lecture 1</dc:title>
  <dc:creator>Eric Garr</dc:creator>
  <cp:lastModifiedBy>Eric Garr</cp:lastModifiedBy>
  <cp:revision>577</cp:revision>
  <dcterms:created xsi:type="dcterms:W3CDTF">2016-07-18T01:55:46Z</dcterms:created>
  <dcterms:modified xsi:type="dcterms:W3CDTF">2018-03-19T00:56:57Z</dcterms:modified>
</cp:coreProperties>
</file>