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411" r:id="rId3"/>
    <p:sldId id="412" r:id="rId4"/>
    <p:sldId id="413" r:id="rId5"/>
    <p:sldId id="414" r:id="rId6"/>
    <p:sldId id="430" r:id="rId7"/>
    <p:sldId id="415" r:id="rId8"/>
    <p:sldId id="431" r:id="rId9"/>
    <p:sldId id="432" r:id="rId10"/>
    <p:sldId id="418" r:id="rId11"/>
    <p:sldId id="434" r:id="rId12"/>
    <p:sldId id="419" r:id="rId13"/>
    <p:sldId id="423" r:id="rId14"/>
    <p:sldId id="426" r:id="rId15"/>
    <p:sldId id="420" r:id="rId16"/>
    <p:sldId id="421" r:id="rId17"/>
    <p:sldId id="422" r:id="rId18"/>
    <p:sldId id="424" r:id="rId19"/>
    <p:sldId id="425" r:id="rId20"/>
    <p:sldId id="428" r:id="rId21"/>
    <p:sldId id="427" r:id="rId22"/>
    <p:sldId id="42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Garr" initials="E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37"/>
  </p:normalViewPr>
  <p:slideViewPr>
    <p:cSldViewPr snapToGrid="0" snapToObjects="1">
      <p:cViewPr varScale="1">
        <p:scale>
          <a:sx n="93" d="100"/>
          <a:sy n="93" d="100"/>
        </p:scale>
        <p:origin x="133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22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72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97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09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46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12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Delay discounting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The idea that the value of a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declines with the amount of time by which it is delayed.</a:t>
            </a:r>
          </a:p>
          <a:p>
            <a:endParaRPr lang="en-US" dirty="0">
              <a:latin typeface="Georgia"/>
              <a:cs typeface="Georgia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Georgia"/>
                <a:cs typeface="Georgia"/>
              </a:rPr>
              <a:t>Would you rather have $10 now or $25 in 4 days?</a:t>
            </a:r>
          </a:p>
        </p:txBody>
      </p:sp>
    </p:spTree>
    <p:extLst>
      <p:ext uri="{BB962C8B-B14F-4D97-AF65-F5344CB8AC3E}">
        <p14:creationId xmlns:p14="http://schemas.microsoft.com/office/powerpoint/2010/main" val="102415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blipFill rotWithShape="0">
                <a:blip r:embed="rId2"/>
                <a:stretch>
                  <a:fillRect t="-2381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62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blipFill rotWithShape="0">
                <a:blip r:embed="rId2"/>
                <a:stretch>
                  <a:fillRect t="-2381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3553097" y="3169920"/>
            <a:ext cx="600892" cy="3483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41868" y="3518264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Subjective value of reward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155475" y="2969623"/>
            <a:ext cx="583474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28994" y="2815734"/>
            <a:ext cx="1693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Reward magnitude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383033" y="3281704"/>
            <a:ext cx="66071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18759" y="3113264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Delay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086373" y="3397893"/>
            <a:ext cx="1" cy="38317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45748" y="3796631"/>
            <a:ext cx="2374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Discounting rate parameter</a:t>
            </a:r>
          </a:p>
          <a:p>
            <a:r>
              <a:rPr lang="en-US" sz="1400" dirty="0" smtClean="0">
                <a:latin typeface="Georgia" panose="02040502050405020303" pitchFamily="18" charset="0"/>
              </a:rPr>
              <a:t>(different for each person)</a:t>
            </a:r>
            <a:endParaRPr lang="en-US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3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blipFill rotWithShape="0">
                <a:blip r:embed="rId2"/>
                <a:stretch>
                  <a:fillRect t="-2381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3553097" y="3169920"/>
            <a:ext cx="600892" cy="3483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41868" y="3518264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Subjective value of reward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155475" y="2969623"/>
            <a:ext cx="583474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28994" y="2815734"/>
            <a:ext cx="1693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Reward magnitude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383033" y="3281704"/>
            <a:ext cx="66071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18759" y="3113264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Delay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086373" y="3397893"/>
            <a:ext cx="1" cy="38317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45748" y="3796631"/>
            <a:ext cx="2374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Discounting rate parameter</a:t>
            </a:r>
          </a:p>
          <a:p>
            <a:r>
              <a:rPr lang="en-US" sz="1400" dirty="0" smtClean="0">
                <a:latin typeface="Georgia" panose="02040502050405020303" pitchFamily="18" charset="0"/>
              </a:rPr>
              <a:t>(different for each person)</a:t>
            </a:r>
            <a:endParaRPr lang="en-US" sz="1400" dirty="0"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41" y="3113264"/>
            <a:ext cx="3779018" cy="489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2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1540037"/>
              </a:xfrm>
              <a:prstGeom prst="rect">
                <a:avLst/>
              </a:prstGeom>
              <a:blipFill rotWithShape="0">
                <a:blip r:embed="rId2"/>
                <a:stretch>
                  <a:fillRect t="-2381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3553097" y="3169920"/>
            <a:ext cx="600892" cy="3483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41868" y="3518264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Subjective value of reward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155475" y="2969623"/>
            <a:ext cx="583474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28994" y="2815734"/>
            <a:ext cx="1693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Reward magnitude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383033" y="3281704"/>
            <a:ext cx="66071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18759" y="3113264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Delay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086373" y="3397893"/>
            <a:ext cx="1" cy="38317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45748" y="3796631"/>
            <a:ext cx="2374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Discounting rate parameter</a:t>
            </a:r>
          </a:p>
          <a:p>
            <a:r>
              <a:rPr lang="en-US" sz="1400" dirty="0" smtClean="0">
                <a:latin typeface="Georgia" panose="02040502050405020303" pitchFamily="18" charset="0"/>
              </a:rPr>
              <a:t>(different for each person)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053" y="5417799"/>
            <a:ext cx="5884944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What is meant by ‘subjective value’?</a:t>
            </a:r>
            <a:endParaRPr lang="en-US" sz="28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8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Georgia"/>
                <a:cs typeface="Georgia"/>
              </a:rPr>
              <a:t>Activity</a:t>
            </a:r>
          </a:p>
          <a:p>
            <a:pPr algn="ctr"/>
            <a:endParaRPr lang="en-US" dirty="0">
              <a:latin typeface="Georgia"/>
              <a:cs typeface="Georgia"/>
            </a:endParaRPr>
          </a:p>
          <a:p>
            <a:pPr algn="ctr"/>
            <a:r>
              <a:rPr lang="en-US" dirty="0" smtClean="0">
                <a:latin typeface="Georgia"/>
                <a:cs typeface="Georgia"/>
              </a:rPr>
              <a:t>Take out a sheet of paper</a:t>
            </a:r>
            <a:endParaRPr lang="en-US" sz="2400" dirty="0" smtClean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5466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08615"/>
            <a:ext cx="79961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04800" indent="-304800"/>
            <a:r>
              <a:rPr lang="en-US" sz="1000" dirty="0"/>
              <a:t>Kable, J. W., &amp; </a:t>
            </a:r>
            <a:r>
              <a:rPr lang="en-US" sz="1000" dirty="0" err="1"/>
              <a:t>Glimcher</a:t>
            </a:r>
            <a:r>
              <a:rPr lang="en-US" sz="1000" dirty="0"/>
              <a:t>, P. W. (2007). The neural correlates of subjective value during intertemporal choice. </a:t>
            </a:r>
            <a:r>
              <a:rPr lang="en-US" sz="1000" i="1" dirty="0"/>
              <a:t>Nature Neuroscience</a:t>
            </a:r>
            <a:r>
              <a:rPr lang="en-US" sz="1000" dirty="0"/>
              <a:t>, </a:t>
            </a:r>
            <a:r>
              <a:rPr lang="en-US" sz="1000" i="1" dirty="0"/>
              <a:t>10</a:t>
            </a:r>
            <a:r>
              <a:rPr lang="en-US" sz="1000" dirty="0"/>
              <a:t>(12), 1625–33</a:t>
            </a:r>
            <a:r>
              <a:rPr lang="en-US" sz="1000" dirty="0" smtClean="0"/>
              <a:t>.</a:t>
            </a:r>
            <a:endParaRPr lang="en-US" sz="1000" dirty="0"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650171"/>
            <a:ext cx="8177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/>
                <a:cs typeface="Georgia"/>
              </a:rPr>
              <a:t>How does one estimate the subjective value curve?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27295"/>
            <a:ext cx="8458200" cy="236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2046" y="2481943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YH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7700" y="247787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J</a:t>
            </a:r>
            <a:r>
              <a:rPr lang="en-US" dirty="0" smtClean="0">
                <a:latin typeface="Georgia" panose="02040502050405020303" pitchFamily="18" charset="0"/>
              </a:rPr>
              <a:t>H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05552" y="2481943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CH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2847211"/>
            <a:ext cx="311331" cy="39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3840" y="2851275"/>
            <a:ext cx="311331" cy="39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58552" y="2807486"/>
            <a:ext cx="311331" cy="39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08615"/>
            <a:ext cx="79961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04800" indent="-304800"/>
            <a:r>
              <a:rPr lang="en-US" sz="1000" dirty="0"/>
              <a:t>Kable, J. W., &amp; </a:t>
            </a:r>
            <a:r>
              <a:rPr lang="en-US" sz="1000" dirty="0" err="1"/>
              <a:t>Glimcher</a:t>
            </a:r>
            <a:r>
              <a:rPr lang="en-US" sz="1000" dirty="0"/>
              <a:t>, P. W. (2007). The neural correlates of subjective value during intertemporal choice. </a:t>
            </a:r>
            <a:r>
              <a:rPr lang="en-US" sz="1000" i="1" dirty="0"/>
              <a:t>Nature Neuroscience</a:t>
            </a:r>
            <a:r>
              <a:rPr lang="en-US" sz="1000" dirty="0"/>
              <a:t>, </a:t>
            </a:r>
            <a:r>
              <a:rPr lang="en-US" sz="1000" i="1" dirty="0"/>
              <a:t>10</a:t>
            </a:r>
            <a:r>
              <a:rPr lang="en-US" sz="1000" dirty="0"/>
              <a:t>(12), 1625–33</a:t>
            </a:r>
            <a:r>
              <a:rPr lang="en-US" sz="1000" dirty="0" smtClean="0"/>
              <a:t>.</a:t>
            </a:r>
            <a:endParaRPr lang="en-US" sz="1000" dirty="0"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650171"/>
            <a:ext cx="8177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/>
                <a:cs typeface="Georgia"/>
              </a:rPr>
              <a:t>How does one estimate the subjective value curve?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27295"/>
            <a:ext cx="8458200" cy="236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2046" y="2481943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YH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7700" y="247787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J</a:t>
            </a:r>
            <a:r>
              <a:rPr lang="en-US" dirty="0" smtClean="0">
                <a:latin typeface="Georgia" panose="02040502050405020303" pitchFamily="18" charset="0"/>
              </a:rPr>
              <a:t>H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05552" y="2481943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CH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2847211"/>
            <a:ext cx="311331" cy="39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3840" y="2851275"/>
            <a:ext cx="311331" cy="39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58552" y="2807486"/>
            <a:ext cx="311331" cy="392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41635" y="2377440"/>
            <a:ext cx="2697446" cy="281205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9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650171"/>
            <a:ext cx="8177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/>
                <a:cs typeface="Georgia"/>
              </a:rPr>
              <a:t>Find indifference points.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36" y="2111836"/>
            <a:ext cx="1848548" cy="467650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242802" y="2821576"/>
            <a:ext cx="182410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151362" y="2769327"/>
            <a:ext cx="91440" cy="9144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5" y="2353831"/>
            <a:ext cx="504825" cy="1019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66903" y="2632585"/>
            <a:ext cx="4972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When repeatedly offered a choice between $20 now of $40 in 90 days,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subject JH chooses the delayed option 50% of the time. This means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he/she is </a:t>
            </a:r>
            <a:r>
              <a:rPr lang="en-US" sz="1200" i="1" dirty="0" smtClean="0">
                <a:latin typeface="Georgia" panose="02040502050405020303" pitchFamily="18" charset="0"/>
              </a:rPr>
              <a:t>indifferent</a:t>
            </a:r>
            <a:r>
              <a:rPr lang="en-US" sz="1200" dirty="0" smtClean="0">
                <a:latin typeface="Georgia" panose="02040502050405020303" pitchFamily="18" charset="0"/>
              </a:rPr>
              <a:t>—they could go either way. More formally, for JH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$20 now is identical to $40 in 90 days.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851" y="3615000"/>
            <a:ext cx="2882538" cy="32255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7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650171"/>
            <a:ext cx="8177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/>
                <a:cs typeface="Georgia"/>
              </a:rPr>
              <a:t>Find indifference points.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36" y="2111836"/>
            <a:ext cx="1848548" cy="467650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242802" y="2821576"/>
            <a:ext cx="182410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151362" y="2769327"/>
            <a:ext cx="91440" cy="9144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5" y="2353831"/>
            <a:ext cx="504825" cy="1019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66903" y="2632585"/>
            <a:ext cx="4972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When repeatedly offered a choice between $20 now of $40 in 90 days,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subject JH chooses the delayed option 50% of the time. This means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he/she is </a:t>
            </a:r>
            <a:r>
              <a:rPr lang="en-US" sz="1200" i="1" dirty="0" smtClean="0">
                <a:latin typeface="Georgia" panose="02040502050405020303" pitchFamily="18" charset="0"/>
              </a:rPr>
              <a:t>indifferent</a:t>
            </a:r>
            <a:r>
              <a:rPr lang="en-US" sz="1200" dirty="0" smtClean="0">
                <a:latin typeface="Georgia" panose="02040502050405020303" pitchFamily="18" charset="0"/>
              </a:rPr>
              <a:t>—they could go either way. More formally, for JH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$20 now is identical to $40 in 90 days.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851" y="5129349"/>
            <a:ext cx="2882538" cy="1711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055223" y="3048084"/>
            <a:ext cx="2011680" cy="1079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3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36" y="2111836"/>
            <a:ext cx="1848548" cy="467650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242802" y="2821576"/>
            <a:ext cx="182410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151362" y="2769327"/>
            <a:ext cx="91440" cy="9144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5" y="2353831"/>
            <a:ext cx="504825" cy="1019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66903" y="2632585"/>
            <a:ext cx="4972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When repeatedly offered a choice between $20 now of $40 in 90 days,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subject JH chooses the delayed option 50% of the time. This means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he/she is </a:t>
            </a:r>
            <a:r>
              <a:rPr lang="en-US" sz="1200" i="1" dirty="0" smtClean="0">
                <a:latin typeface="Georgia" panose="02040502050405020303" pitchFamily="18" charset="0"/>
              </a:rPr>
              <a:t>indifferent</a:t>
            </a:r>
            <a:r>
              <a:rPr lang="en-US" sz="1200" dirty="0" smtClean="0">
                <a:latin typeface="Georgia" panose="02040502050405020303" pitchFamily="18" charset="0"/>
              </a:rPr>
              <a:t>—they could go either way. More formally, for JH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$20 now is identical to $40 in 90 days.</a:t>
            </a:r>
            <a:endParaRPr lang="en-US" sz="1200" dirty="0">
              <a:latin typeface="Georgia" panose="02040502050405020303" pitchFamily="18" charset="0"/>
            </a:endParaRPr>
          </a:p>
        </p:txBody>
      </p:sp>
      <p:cxnSp>
        <p:nvCxnSpPr>
          <p:cNvPr id="15" name="Straight Arrow Connector 14"/>
          <p:cNvCxnSpPr>
            <a:stCxn id="13" idx="1"/>
          </p:cNvCxnSpPr>
          <p:nvPr/>
        </p:nvCxnSpPr>
        <p:spPr>
          <a:xfrm flipH="1">
            <a:off x="2055223" y="3048084"/>
            <a:ext cx="2011680" cy="1079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029096" y="6013270"/>
            <a:ext cx="174136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34099" y="5787685"/>
            <a:ext cx="5407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We can thus say that JH’s subjective value of money drops by half (0.5) if it is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delayed by 90 days.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1851" y="1650171"/>
            <a:ext cx="8177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latin typeface="Georgia"/>
                <a:cs typeface="Georgia"/>
              </a:rPr>
              <a:t>Find indifference points.</a:t>
            </a:r>
            <a:endParaRPr lang="en-US" sz="2400" dirty="0" smtClean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8811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08615"/>
            <a:ext cx="79961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04800" indent="-304800"/>
            <a:r>
              <a:rPr lang="en-US" sz="1000" dirty="0"/>
              <a:t>Kable, J. W., &amp; </a:t>
            </a:r>
            <a:r>
              <a:rPr lang="en-US" sz="1000" dirty="0" err="1"/>
              <a:t>Glimcher</a:t>
            </a:r>
            <a:r>
              <a:rPr lang="en-US" sz="1000" dirty="0"/>
              <a:t>, P. W. (2007). The neural correlates of subjective value during intertemporal choice. </a:t>
            </a:r>
            <a:r>
              <a:rPr lang="en-US" sz="1000" i="1" dirty="0"/>
              <a:t>Nature Neuroscience</a:t>
            </a:r>
            <a:r>
              <a:rPr lang="en-US" sz="1000" dirty="0"/>
              <a:t>, </a:t>
            </a:r>
            <a:r>
              <a:rPr lang="en-US" sz="1000" i="1" dirty="0"/>
              <a:t>10</a:t>
            </a:r>
            <a:r>
              <a:rPr lang="en-US" sz="1000" dirty="0"/>
              <a:t>(12), 1625–33</a:t>
            </a:r>
            <a:r>
              <a:rPr lang="en-US" sz="1000" dirty="0" smtClean="0"/>
              <a:t>.</a:t>
            </a:r>
            <a:endParaRPr lang="en-US" sz="1000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323" y="1846217"/>
            <a:ext cx="6420803" cy="416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6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1026" name="Picture 2" descr="https://global.oup.com/academic/covers/pdp/97801997442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488" y="2530159"/>
            <a:ext cx="1973023" cy="300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44740" y="1950720"/>
            <a:ext cx="2454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Georgia" panose="02040502050405020303" pitchFamily="18" charset="0"/>
              </a:rPr>
              <a:t>Highly recommend!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28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2186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latin typeface="Georgia"/>
                  <a:cs typeface="Georgia"/>
                </a:endParaRPr>
              </a:p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Discounting, by itself, is not irrational. But </a:t>
                </a:r>
                <a:r>
                  <a:rPr lang="en-US" i="1" dirty="0" smtClean="0">
                    <a:latin typeface="Georgia"/>
                    <a:cs typeface="Georgia"/>
                  </a:rPr>
                  <a:t>hyperbolic </a:t>
                </a:r>
                <a:r>
                  <a:rPr lang="en-US" dirty="0" smtClean="0">
                    <a:latin typeface="Georgia"/>
                    <a:cs typeface="Georgia"/>
                  </a:rPr>
                  <a:t>discounting is.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2186496"/>
              </a:xfrm>
              <a:prstGeom prst="rect">
                <a:avLst/>
              </a:prstGeom>
              <a:blipFill rotWithShape="0">
                <a:blip r:embed="rId2"/>
                <a:stretch>
                  <a:fillRect t="-1676" b="-3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788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2186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latin typeface="Georgia"/>
                  <a:cs typeface="Georgia"/>
                </a:endParaRPr>
              </a:p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Discounting, by itself, is not irrational. But </a:t>
                </a:r>
                <a:r>
                  <a:rPr lang="en-US" i="1" dirty="0" smtClean="0">
                    <a:latin typeface="Georgia"/>
                    <a:cs typeface="Georgia"/>
                  </a:rPr>
                  <a:t>hyperbolic </a:t>
                </a:r>
                <a:r>
                  <a:rPr lang="en-US" dirty="0" smtClean="0">
                    <a:latin typeface="Georgia"/>
                    <a:cs typeface="Georgia"/>
                  </a:rPr>
                  <a:t>discounting is.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2186496"/>
              </a:xfrm>
              <a:prstGeom prst="rect">
                <a:avLst/>
              </a:prstGeom>
              <a:blipFill rotWithShape="0">
                <a:blip r:embed="rId2"/>
                <a:stretch>
                  <a:fillRect t="-1676" b="-3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71" y="4199459"/>
            <a:ext cx="3167743" cy="262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0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Intertemporal choice</a:t>
            </a:r>
            <a:endParaRPr lang="en-US" sz="4000" dirty="0">
              <a:latin typeface="Georgia"/>
              <a:cs typeface="Georg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1851" y="1881004"/>
                <a:ext cx="8177349" cy="2186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Most people (and animals) are </a:t>
                </a:r>
                <a:r>
                  <a:rPr lang="en-US" b="1" i="1" dirty="0" smtClean="0">
                    <a:latin typeface="Georgia"/>
                    <a:cs typeface="Georgia"/>
                  </a:rPr>
                  <a:t>hyperbolic</a:t>
                </a:r>
                <a:r>
                  <a:rPr lang="en-US" dirty="0" smtClean="0">
                    <a:latin typeface="Georgia"/>
                    <a:cs typeface="Georgia"/>
                  </a:rPr>
                  <a:t> discounters</a:t>
                </a:r>
              </a:p>
              <a:p>
                <a:pPr algn="ctr"/>
                <a:endParaRPr lang="en-US" dirty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cs typeface="Georgia"/>
                </a:endParaRPr>
              </a:p>
              <a:p>
                <a:pPr algn="ctr"/>
                <a:r>
                  <a:rPr lang="en-US" sz="2400" dirty="0" smtClean="0">
                    <a:cs typeface="Georgia"/>
                  </a:rPr>
                  <a:t>V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Georgia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 smtClean="0">
                  <a:latin typeface="Georgia"/>
                  <a:cs typeface="Georgia"/>
                </a:endParaRPr>
              </a:p>
              <a:p>
                <a:pPr algn="ctr"/>
                <a:endParaRPr lang="en-US" sz="2400" dirty="0" smtClean="0">
                  <a:latin typeface="Georgia"/>
                  <a:cs typeface="Georgia"/>
                </a:endParaRPr>
              </a:p>
              <a:p>
                <a:pPr algn="ctr"/>
                <a:r>
                  <a:rPr lang="en-US" dirty="0" smtClean="0">
                    <a:latin typeface="Georgia"/>
                    <a:cs typeface="Georgia"/>
                  </a:rPr>
                  <a:t>Discounting, by itself, is not irrational. But </a:t>
                </a:r>
                <a:r>
                  <a:rPr lang="en-US" i="1" dirty="0" smtClean="0">
                    <a:latin typeface="Georgia"/>
                    <a:cs typeface="Georgia"/>
                  </a:rPr>
                  <a:t>hyperbolic </a:t>
                </a:r>
                <a:r>
                  <a:rPr lang="en-US" dirty="0" smtClean="0">
                    <a:latin typeface="Georgia"/>
                    <a:cs typeface="Georgia"/>
                  </a:rPr>
                  <a:t>discounting is.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" y="1881004"/>
                <a:ext cx="8177349" cy="2186496"/>
              </a:xfrm>
              <a:prstGeom prst="rect">
                <a:avLst/>
              </a:prstGeom>
              <a:blipFill rotWithShape="0">
                <a:blip r:embed="rId2"/>
                <a:stretch>
                  <a:fillRect t="-1676" b="-3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71" y="4199459"/>
            <a:ext cx="3167743" cy="262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78583" y="5068390"/>
            <a:ext cx="2978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Preferences are not consistent over time!</a:t>
            </a:r>
            <a:endParaRPr lang="en-US" sz="12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1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Behavioral economics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Georgia"/>
                <a:cs typeface="Georgia"/>
              </a:rPr>
              <a:t>Parallels between economics and operant behavior</a:t>
            </a: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Schedule of reinforcement = price</a:t>
            </a:r>
          </a:p>
          <a:p>
            <a:endParaRPr lang="en-US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Response = spending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Reinforcement  = commodity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Georgia"/>
                <a:cs typeface="Georgia"/>
              </a:rPr>
              <a:t>*The goal of studying operant learning is to identify how responding (spending) is influenced by a schedule’s contingencies (prices).</a:t>
            </a: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endParaRPr lang="en-US" sz="2400" b="1" dirty="0" smtClean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61208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Behavioral economics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91" y="2334655"/>
            <a:ext cx="4029891" cy="396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765785"/>
            <a:ext cx="8177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Georgia"/>
                <a:cs typeface="Georgia"/>
              </a:rPr>
              <a:t>Demand Curve</a:t>
            </a: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endParaRPr lang="en-US" sz="2400" b="1" dirty="0" smtClean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48793" y="3855988"/>
            <a:ext cx="28616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Elasticity of demand</a:t>
            </a:r>
            <a:r>
              <a:rPr lang="en-US" dirty="0" smtClean="0">
                <a:latin typeface="Georgia" panose="02040502050405020303" pitchFamily="18" charset="0"/>
              </a:rPr>
              <a:t>: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The degree to which price </a:t>
            </a:r>
          </a:p>
          <a:p>
            <a:r>
              <a:rPr lang="en-US" dirty="0">
                <a:latin typeface="Georgia" panose="02040502050405020303" pitchFamily="18" charset="0"/>
              </a:rPr>
              <a:t>i</a:t>
            </a:r>
            <a:r>
              <a:rPr lang="en-US" dirty="0" smtClean="0">
                <a:latin typeface="Georgia" panose="02040502050405020303" pitchFamily="18" charset="0"/>
              </a:rPr>
              <a:t>nfluences purchasing.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6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Behavioral economics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91" y="2334655"/>
            <a:ext cx="4029891" cy="396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765785"/>
            <a:ext cx="8177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Georgia"/>
                <a:cs typeface="Georgia"/>
              </a:rPr>
              <a:t>Demand Curve</a:t>
            </a: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endParaRPr lang="en-US" sz="2400" b="1" dirty="0" smtClean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48793" y="3855988"/>
            <a:ext cx="28616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Elasticity of demand</a:t>
            </a:r>
            <a:r>
              <a:rPr lang="en-US" dirty="0" smtClean="0">
                <a:latin typeface="Georgia" panose="02040502050405020303" pitchFamily="18" charset="0"/>
              </a:rPr>
              <a:t>: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The degree to which price </a:t>
            </a:r>
          </a:p>
          <a:p>
            <a:r>
              <a:rPr lang="en-US" dirty="0">
                <a:latin typeface="Georgia" panose="02040502050405020303" pitchFamily="18" charset="0"/>
              </a:rPr>
              <a:t>i</a:t>
            </a:r>
            <a:r>
              <a:rPr lang="en-US" dirty="0" smtClean="0">
                <a:latin typeface="Georgia" panose="02040502050405020303" pitchFamily="18" charset="0"/>
              </a:rPr>
              <a:t>nfluences purchasing.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757105" y="5730239"/>
            <a:ext cx="75690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14011" y="5460091"/>
            <a:ext cx="1572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Highly elastic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(e.g. candy)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787585" y="3299648"/>
            <a:ext cx="75690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44491" y="3029500"/>
            <a:ext cx="1808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Highly inelastic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(e.g. cigarettes)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1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Behavioral economics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1851" y="1881004"/>
            <a:ext cx="8177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Georgia"/>
                <a:cs typeface="Georgia"/>
              </a:rPr>
              <a:t>Demand Curve</a:t>
            </a: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endParaRPr lang="en-US" sz="2400" b="1" dirty="0" smtClean="0">
              <a:latin typeface="Georgia"/>
              <a:cs typeface="Georg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3200" b="21033"/>
          <a:stretch>
            <a:fillRect/>
          </a:stretch>
        </p:blipFill>
        <p:spPr bwMode="auto">
          <a:xfrm>
            <a:off x="661851" y="2494990"/>
            <a:ext cx="7893050" cy="2218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709260" y="5676490"/>
            <a:ext cx="779166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/>
              <a:t>FIGURE 7.10</a:t>
            </a:r>
          </a:p>
          <a:p>
            <a:pPr eaLnBrk="1" hangingPunct="1"/>
            <a:r>
              <a:rPr lang="en-US" altLang="en-US" sz="1400"/>
              <a:t>Demand curves for cigarettes (solid circles) and money (open circles) with progressively larger fixed-ratio requirements. The number of reinforcers obtained, and the fixed-ratio requirements are both presented on logarithmic scales. (Based on Johnson &amp; Bickel, 2006.)</a:t>
            </a:r>
          </a:p>
        </p:txBody>
      </p:sp>
    </p:spTree>
    <p:extLst>
      <p:ext uri="{BB962C8B-B14F-4D97-AF65-F5344CB8AC3E}">
        <p14:creationId xmlns:p14="http://schemas.microsoft.com/office/powerpoint/2010/main" val="182655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Behavioral economics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Georgia"/>
                <a:cs typeface="Georgia"/>
              </a:rPr>
              <a:t>Factors that affect elasticity of demand</a:t>
            </a: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Georgia"/>
                <a:cs typeface="Georgia"/>
              </a:rPr>
              <a:t>Availability of substitutes</a:t>
            </a:r>
          </a:p>
          <a:p>
            <a:pPr marL="342900" indent="-342900">
              <a:buAutoNum type="arabicPeriod"/>
            </a:pPr>
            <a:endParaRPr lang="en-US" dirty="0">
              <a:latin typeface="Georgia"/>
              <a:cs typeface="Georgia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Georgia"/>
                <a:cs typeface="Georgia"/>
              </a:rPr>
              <a:t>Price range</a:t>
            </a:r>
          </a:p>
          <a:p>
            <a:pPr marL="342900" indent="-342900">
              <a:buAutoNum type="arabicPeriod"/>
            </a:pPr>
            <a:endParaRPr lang="en-US" dirty="0">
              <a:latin typeface="Georgia"/>
              <a:cs typeface="Georgia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Georgia"/>
                <a:cs typeface="Georgia"/>
              </a:rPr>
              <a:t>Income level</a:t>
            </a:r>
          </a:p>
          <a:p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  <a:p>
            <a:pPr algn="ctr"/>
            <a:endParaRPr lang="en-US" sz="2400" dirty="0">
              <a:latin typeface="Georgia"/>
              <a:cs typeface="Georgia"/>
            </a:endParaRPr>
          </a:p>
          <a:p>
            <a:endParaRPr lang="en-US" sz="2400" b="1" dirty="0" smtClean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2742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13078</TotalTime>
  <Words>802</Words>
  <Application>Microsoft Macintosh PowerPoint</Application>
  <PresentationFormat>On-screen Show (4:3)</PresentationFormat>
  <Paragraphs>153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Calibri</vt:lpstr>
      <vt:lpstr>Cambria Math</vt:lpstr>
      <vt:lpstr>Corbel</vt:lpstr>
      <vt:lpstr>Georgia</vt:lpstr>
      <vt:lpstr>Wingdings</vt:lpstr>
      <vt:lpstr>Wingdings 2</vt:lpstr>
      <vt:lpstr>Wingdings 3</vt:lpstr>
      <vt:lpstr>Arial</vt:lpstr>
      <vt:lpstr>Module</vt:lpstr>
      <vt:lpstr>PSYC 3510 – Lecture 12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Intertemporal choice</vt:lpstr>
      <vt:lpstr>Behavioral economics</vt:lpstr>
      <vt:lpstr>Behavioral economics</vt:lpstr>
      <vt:lpstr>Behavioral economics</vt:lpstr>
      <vt:lpstr>Behavioral economics</vt:lpstr>
      <vt:lpstr>Behavioral economics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507</cp:revision>
  <dcterms:created xsi:type="dcterms:W3CDTF">2016-07-18T01:55:46Z</dcterms:created>
  <dcterms:modified xsi:type="dcterms:W3CDTF">2018-03-22T01:31:17Z</dcterms:modified>
</cp:coreProperties>
</file>