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56" r:id="rId2"/>
    <p:sldId id="388" r:id="rId3"/>
    <p:sldId id="325" r:id="rId4"/>
    <p:sldId id="389" r:id="rId5"/>
    <p:sldId id="391" r:id="rId6"/>
    <p:sldId id="392" r:id="rId7"/>
    <p:sldId id="393" r:id="rId8"/>
    <p:sldId id="396" r:id="rId9"/>
    <p:sldId id="395" r:id="rId10"/>
    <p:sldId id="415" r:id="rId11"/>
    <p:sldId id="397" r:id="rId12"/>
    <p:sldId id="416" r:id="rId13"/>
    <p:sldId id="417" r:id="rId14"/>
    <p:sldId id="398" r:id="rId15"/>
    <p:sldId id="412" r:id="rId16"/>
    <p:sldId id="414" r:id="rId17"/>
    <p:sldId id="413" r:id="rId18"/>
    <p:sldId id="401" r:id="rId19"/>
    <p:sldId id="402" r:id="rId20"/>
    <p:sldId id="403" r:id="rId21"/>
    <p:sldId id="404" r:id="rId22"/>
    <p:sldId id="405" r:id="rId23"/>
    <p:sldId id="411" r:id="rId24"/>
    <p:sldId id="406" r:id="rId25"/>
    <p:sldId id="407" r:id="rId26"/>
    <p:sldId id="408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0"/>
  </p:normalViewPr>
  <p:slideViewPr>
    <p:cSldViewPr snapToGrid="0" snapToObjects="1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Relative rate of reinforcement</c:v>
                </c:pt>
              </c:strCache>
            </c:strRef>
          </c:tx>
          <c:spPr>
            <a:ln w="47625">
              <a:solidFill>
                <a:schemeClr val="tx1"/>
              </a:solidFill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3756328"/>
        <c:axId val="413754760"/>
      </c:scatterChart>
      <c:valAx>
        <c:axId val="413756328"/>
        <c:scaling>
          <c:orientation val="minMax"/>
          <c:max val="1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rgbClr val="000000"/>
                    </a:solidFill>
                  </a:defRPr>
                </a:pPr>
                <a:r>
                  <a:rPr lang="en-US" sz="1400">
                    <a:solidFill>
                      <a:srgbClr val="000000"/>
                    </a:solidFill>
                  </a:rPr>
                  <a:t>Relative rate of reinforcement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en-US"/>
          </a:p>
        </c:txPr>
        <c:crossAx val="413754760"/>
        <c:crosses val="autoZero"/>
        <c:crossBetween val="midCat"/>
        <c:majorUnit val="0.1"/>
      </c:valAx>
      <c:valAx>
        <c:axId val="413754760"/>
        <c:scaling>
          <c:orientation val="minMax"/>
          <c:max val="1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rgbClr val="000000"/>
                    </a:solidFill>
                  </a:defRPr>
                </a:pPr>
                <a:r>
                  <a:rPr lang="en-US" sz="1400">
                    <a:solidFill>
                      <a:srgbClr val="000000"/>
                    </a:solidFill>
                  </a:rPr>
                  <a:t>Relative rate of responding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41375632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Sandwich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Sheet1!$A$2:$A$12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Pizza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Sheet1!$A$2:$A$12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Sheet1!$C$2:$C$12</c:f>
              <c:numCache>
                <c:formatCode>General</c:formatCode>
                <c:ptCount val="11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</c:v>
                </c:pt>
                <c:pt idx="4">
                  <c:v>0.6</c:v>
                </c:pt>
                <c:pt idx="5">
                  <c:v>0.5</c:v>
                </c:pt>
                <c:pt idx="6">
                  <c:v>0.4</c:v>
                </c:pt>
                <c:pt idx="7">
                  <c:v>0.3</c:v>
                </c:pt>
                <c:pt idx="8">
                  <c:v>0.2</c:v>
                </c:pt>
                <c:pt idx="9">
                  <c:v>0.1</c:v>
                </c:pt>
                <c:pt idx="10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3750840"/>
        <c:axId val="413751624"/>
      </c:scatterChart>
      <c:valAx>
        <c:axId val="413750840"/>
        <c:scaling>
          <c:orientation val="minMax"/>
          <c:max val="1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Frequency </a:t>
                </a:r>
                <a:r>
                  <a:rPr lang="en-US" sz="1200" b="1" dirty="0">
                    <a:solidFill>
                      <a:schemeClr val="tx1"/>
                    </a:solidFill>
                  </a:rPr>
                  <a:t>of pizza choice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51624"/>
        <c:crosses val="autoZero"/>
        <c:crossBetween val="midCat"/>
        <c:majorUnit val="0.1"/>
      </c:valAx>
      <c:valAx>
        <c:axId val="413751624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Return </a:t>
                </a:r>
              </a:p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(pleasure/frequenc</a:t>
                </a:r>
                <a:r>
                  <a:rPr lang="en-US" sz="1200" b="1" baseline="0" dirty="0" smtClean="0">
                    <a:solidFill>
                      <a:schemeClr val="tx1"/>
                    </a:solidFill>
                  </a:rPr>
                  <a:t>y of choice</a:t>
                </a:r>
                <a:r>
                  <a:rPr lang="en-US" sz="1200" b="1" dirty="0" smtClean="0">
                    <a:solidFill>
                      <a:schemeClr val="tx1"/>
                    </a:solidFill>
                  </a:rPr>
                  <a:t>)</a:t>
                </a:r>
                <a:endParaRPr lang="en-US" sz="1200" b="1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50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8864352050399201"/>
          <c:y val="6.1058449377836797E-2"/>
          <c:w val="0.28530872029621901"/>
          <c:h val="6.23698321966330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Sandwich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Sheet1!$A$2:$A$12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Pizza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Sheet1!$A$2:$A$12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Sheet1!$C$2:$C$12</c:f>
              <c:numCache>
                <c:formatCode>General</c:formatCode>
                <c:ptCount val="11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</c:v>
                </c:pt>
                <c:pt idx="4">
                  <c:v>0.6</c:v>
                </c:pt>
                <c:pt idx="5">
                  <c:v>0.5</c:v>
                </c:pt>
                <c:pt idx="6">
                  <c:v>0.4</c:v>
                </c:pt>
                <c:pt idx="7">
                  <c:v>0.3</c:v>
                </c:pt>
                <c:pt idx="8">
                  <c:v>0.2</c:v>
                </c:pt>
                <c:pt idx="9">
                  <c:v>0.1</c:v>
                </c:pt>
                <c:pt idx="10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3753192"/>
        <c:axId val="413752800"/>
      </c:scatterChart>
      <c:valAx>
        <c:axId val="413753192"/>
        <c:scaling>
          <c:orientation val="minMax"/>
          <c:max val="1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Frequency </a:t>
                </a:r>
                <a:r>
                  <a:rPr lang="en-US" sz="1200" b="1" dirty="0">
                    <a:solidFill>
                      <a:schemeClr val="tx1"/>
                    </a:solidFill>
                  </a:rPr>
                  <a:t>of pizza choice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52800"/>
        <c:crosses val="autoZero"/>
        <c:crossBetween val="midCat"/>
        <c:majorUnit val="0.1"/>
      </c:valAx>
      <c:valAx>
        <c:axId val="413752800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Return </a:t>
                </a:r>
              </a:p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(pleasure/frequency</a:t>
                </a:r>
                <a:r>
                  <a:rPr lang="en-US" sz="1200" b="1" baseline="0" dirty="0" smtClean="0">
                    <a:solidFill>
                      <a:schemeClr val="tx1"/>
                    </a:solidFill>
                  </a:rPr>
                  <a:t> of choice</a:t>
                </a:r>
                <a:r>
                  <a:rPr lang="en-US" sz="1200" b="1" dirty="0" smtClean="0">
                    <a:solidFill>
                      <a:schemeClr val="tx1"/>
                    </a:solidFill>
                  </a:rPr>
                  <a:t>)</a:t>
                </a:r>
                <a:endParaRPr lang="en-US" sz="1200" b="1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531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8628059132767798"/>
          <c:y val="6.1058449377836797E-2"/>
          <c:w val="0.28530872029621901"/>
          <c:h val="6.23698321966330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Sandwich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Sheet1!$A$20:$A$30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Sheet1!$B$20:$B$30</c:f>
              <c:numCache>
                <c:formatCode>General</c:formatCode>
                <c:ptCount val="1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Pizza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Sheet1!$A$20:$A$30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Sheet1!$C$20:$C$30</c:f>
              <c:numCache>
                <c:formatCode>General</c:formatCode>
                <c:ptCount val="11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</c:v>
                </c:pt>
                <c:pt idx="4">
                  <c:v>0.6</c:v>
                </c:pt>
                <c:pt idx="5">
                  <c:v>0.5</c:v>
                </c:pt>
                <c:pt idx="6">
                  <c:v>0.4</c:v>
                </c:pt>
                <c:pt idx="7">
                  <c:v>0.3</c:v>
                </c:pt>
                <c:pt idx="8">
                  <c:v>0.2</c:v>
                </c:pt>
                <c:pt idx="9">
                  <c:v>0.1</c:v>
                </c:pt>
                <c:pt idx="10">
                  <c:v>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 income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Sheet1!$A$20:$A$30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Sheet1!$D$20:$D$30</c:f>
              <c:numCache>
                <c:formatCode>General</c:formatCode>
                <c:ptCount val="11"/>
                <c:pt idx="0">
                  <c:v>0</c:v>
                </c:pt>
                <c:pt idx="1">
                  <c:v>0.09</c:v>
                </c:pt>
                <c:pt idx="2">
                  <c:v>0.16</c:v>
                </c:pt>
                <c:pt idx="3">
                  <c:v>0.21</c:v>
                </c:pt>
                <c:pt idx="4">
                  <c:v>0.24</c:v>
                </c:pt>
                <c:pt idx="5">
                  <c:v>0.25</c:v>
                </c:pt>
                <c:pt idx="6">
                  <c:v>0.24</c:v>
                </c:pt>
                <c:pt idx="7">
                  <c:v>0.21</c:v>
                </c:pt>
                <c:pt idx="8">
                  <c:v>0.16</c:v>
                </c:pt>
                <c:pt idx="9">
                  <c:v>9.0000000000000094E-2</c:v>
                </c:pt>
                <c:pt idx="10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3757896"/>
        <c:axId val="413763384"/>
      </c:scatterChart>
      <c:valAx>
        <c:axId val="413757896"/>
        <c:scaling>
          <c:orientation val="minMax"/>
          <c:max val="1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Frequency </a:t>
                </a:r>
                <a:r>
                  <a:rPr lang="en-US" sz="1200" b="1" dirty="0">
                    <a:solidFill>
                      <a:schemeClr val="tx1"/>
                    </a:solidFill>
                  </a:rPr>
                  <a:t>of pizza choice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63384"/>
        <c:crosses val="autoZero"/>
        <c:crossBetween val="midCat"/>
        <c:majorUnit val="0.1"/>
      </c:valAx>
      <c:valAx>
        <c:axId val="413763384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 dirty="0">
                    <a:solidFill>
                      <a:schemeClr val="tx1"/>
                    </a:solidFill>
                  </a:rPr>
                  <a:t>Return </a:t>
                </a:r>
                <a:endParaRPr lang="en-US" sz="1200" b="1" dirty="0" smtClean="0">
                  <a:solidFill>
                    <a:schemeClr val="tx1"/>
                  </a:solidFill>
                </a:endParaRPr>
              </a:p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(pleasure/frequency</a:t>
                </a:r>
                <a:r>
                  <a:rPr lang="en-US" sz="1200" b="1" baseline="0" dirty="0" smtClean="0">
                    <a:solidFill>
                      <a:schemeClr val="tx1"/>
                    </a:solidFill>
                  </a:rPr>
                  <a:t> of choice</a:t>
                </a:r>
                <a:r>
                  <a:rPr lang="en-US" sz="1200" b="1" dirty="0" smtClean="0">
                    <a:solidFill>
                      <a:schemeClr val="tx1"/>
                    </a:solidFill>
                  </a:rPr>
                  <a:t>)</a:t>
                </a:r>
                <a:endParaRPr lang="en-US" sz="1200" b="1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578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481972990044998"/>
          <c:y val="6.1058449377836797E-2"/>
          <c:w val="0.32279919660408002"/>
          <c:h val="6.22189982806021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Sandwich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Sheet1!$A$20:$A$30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Sheet1!$B$20:$B$30</c:f>
              <c:numCache>
                <c:formatCode>General</c:formatCode>
                <c:ptCount val="1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Pizza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Sheet1!$A$20:$A$30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Sheet1!$C$20:$C$30</c:f>
              <c:numCache>
                <c:formatCode>General</c:formatCode>
                <c:ptCount val="11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</c:v>
                </c:pt>
                <c:pt idx="4">
                  <c:v>0.6</c:v>
                </c:pt>
                <c:pt idx="5">
                  <c:v>0.5</c:v>
                </c:pt>
                <c:pt idx="6">
                  <c:v>0.4</c:v>
                </c:pt>
                <c:pt idx="7">
                  <c:v>0.3</c:v>
                </c:pt>
                <c:pt idx="8">
                  <c:v>0.2</c:v>
                </c:pt>
                <c:pt idx="9">
                  <c:v>0.1</c:v>
                </c:pt>
                <c:pt idx="10">
                  <c:v>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 income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Sheet1!$A$20:$A$30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Sheet1!$D$20:$D$30</c:f>
              <c:numCache>
                <c:formatCode>General</c:formatCode>
                <c:ptCount val="11"/>
                <c:pt idx="0">
                  <c:v>0</c:v>
                </c:pt>
                <c:pt idx="1">
                  <c:v>0.09</c:v>
                </c:pt>
                <c:pt idx="2">
                  <c:v>0.16</c:v>
                </c:pt>
                <c:pt idx="3">
                  <c:v>0.21</c:v>
                </c:pt>
                <c:pt idx="4">
                  <c:v>0.24</c:v>
                </c:pt>
                <c:pt idx="5">
                  <c:v>0.25</c:v>
                </c:pt>
                <c:pt idx="6">
                  <c:v>0.24</c:v>
                </c:pt>
                <c:pt idx="7">
                  <c:v>0.21</c:v>
                </c:pt>
                <c:pt idx="8">
                  <c:v>0.16</c:v>
                </c:pt>
                <c:pt idx="9">
                  <c:v>9.0000000000000094E-2</c:v>
                </c:pt>
                <c:pt idx="10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3766520"/>
        <c:axId val="413761816"/>
      </c:scatterChart>
      <c:valAx>
        <c:axId val="413766520"/>
        <c:scaling>
          <c:orientation val="minMax"/>
          <c:max val="1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Frequency </a:t>
                </a:r>
                <a:r>
                  <a:rPr lang="en-US" sz="1200" b="1" dirty="0">
                    <a:solidFill>
                      <a:schemeClr val="tx1"/>
                    </a:solidFill>
                  </a:rPr>
                  <a:t>of pizza choice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61816"/>
        <c:crosses val="autoZero"/>
        <c:crossBetween val="midCat"/>
        <c:majorUnit val="0.1"/>
      </c:valAx>
      <c:valAx>
        <c:axId val="413761816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Return </a:t>
                </a:r>
              </a:p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 dirty="0" smtClean="0">
                    <a:solidFill>
                      <a:schemeClr val="tx1"/>
                    </a:solidFill>
                  </a:rPr>
                  <a:t>(pleasure/frequency</a:t>
                </a:r>
                <a:r>
                  <a:rPr lang="en-US" sz="1200" b="1" baseline="0" dirty="0" smtClean="0">
                    <a:solidFill>
                      <a:schemeClr val="tx1"/>
                    </a:solidFill>
                  </a:rPr>
                  <a:t> of choice</a:t>
                </a:r>
                <a:r>
                  <a:rPr lang="en-US" sz="1200" b="1" dirty="0" smtClean="0">
                    <a:solidFill>
                      <a:schemeClr val="tx1"/>
                    </a:solidFill>
                  </a:rPr>
                  <a:t>)</a:t>
                </a:r>
                <a:endParaRPr lang="en-US" sz="1200" b="1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665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42053679309043701"/>
          <c:y val="6.4903006136577596E-2"/>
          <c:w val="0.49293013728734097"/>
          <c:h val="6.22189982806021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01E01-12CA-794B-92B9-40C5FFDE5B1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1287E-722C-994E-9AF6-F78AF1EDA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3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21B1AB3-4BE6-C34E-9D59-6F8F871313C7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1B1AB3-4BE6-C34E-9D59-6F8F871313C7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Georgia"/>
                <a:cs typeface="Georgia"/>
              </a:rPr>
              <a:t>PSYC 3510 – Lecture 11</a:t>
            </a:r>
            <a:endParaRPr lang="en-US" sz="4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073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Simple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148824" y="5875026"/>
            <a:ext cx="1307012" cy="846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243" y="1708118"/>
            <a:ext cx="5347407" cy="2370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9839" y="4293323"/>
            <a:ext cx="854432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- For fixed schedules, responding stops and resumes periodically.</a:t>
            </a:r>
          </a:p>
          <a:p>
            <a:endParaRPr lang="en-US" dirty="0">
              <a:latin typeface="Georgia" panose="02040502050405020303" pitchFamily="18" charset="0"/>
            </a:endParaRPr>
          </a:p>
          <a:p>
            <a:r>
              <a:rPr lang="en-US" dirty="0" smtClean="0">
                <a:latin typeface="Georgia" panose="02040502050405020303" pitchFamily="18" charset="0"/>
              </a:rPr>
              <a:t>- For variable schedules, responding is maintained at a steady rate.</a:t>
            </a:r>
          </a:p>
          <a:p>
            <a:endParaRPr lang="en-US" dirty="0">
              <a:latin typeface="Georgia" panose="02040502050405020303" pitchFamily="18" charset="0"/>
            </a:endParaRPr>
          </a:p>
          <a:p>
            <a:r>
              <a:rPr lang="en-US" dirty="0" smtClean="0">
                <a:latin typeface="Georgia" panose="02040502050405020303" pitchFamily="18" charset="0"/>
              </a:rPr>
              <a:t>- Ratio schedules tend to produce higher rates of responding compared to interval </a:t>
            </a:r>
          </a:p>
          <a:p>
            <a:r>
              <a:rPr lang="en-US" dirty="0">
                <a:latin typeface="Georgia" panose="02040502050405020303" pitchFamily="18" charset="0"/>
              </a:rPr>
              <a:t>s</a:t>
            </a:r>
            <a:r>
              <a:rPr lang="en-US" dirty="0" smtClean="0">
                <a:latin typeface="Georgia" panose="02040502050405020303" pitchFamily="18" charset="0"/>
              </a:rPr>
              <a:t>chedules, even after controlling for the frequency and distribution of </a:t>
            </a:r>
            <a:r>
              <a:rPr lang="en-US" dirty="0" err="1" smtClean="0">
                <a:latin typeface="Georgia" panose="02040502050405020303" pitchFamily="18" charset="0"/>
              </a:rPr>
              <a:t>reinforcers</a:t>
            </a:r>
            <a:r>
              <a:rPr lang="en-US" dirty="0" smtClean="0">
                <a:latin typeface="Georgia" panose="02040502050405020303" pitchFamily="18" charset="0"/>
              </a:rPr>
              <a:t>.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08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Concurrent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Concurrent schedules of reinforcement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Two or more schedules that are simultaneously in effect.</a:t>
            </a:r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0105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Concurrent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Concurrent schedules of reinforcement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Two or more schedules that are simultaneously in effect.</a:t>
            </a:r>
            <a:endParaRPr lang="en-US" dirty="0">
              <a:latin typeface="Georgia"/>
              <a:cs typeface="Georgi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220" y="3200770"/>
            <a:ext cx="5490407" cy="299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52869" y="3200770"/>
            <a:ext cx="3952411" cy="557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52869" y="3111477"/>
            <a:ext cx="151522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Left schedule</a:t>
            </a:r>
          </a:p>
          <a:p>
            <a:r>
              <a:rPr lang="en-US" dirty="0" smtClean="0"/>
              <a:t>VI-60 seconds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6419" y="3111477"/>
            <a:ext cx="159028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Right schedule</a:t>
            </a:r>
          </a:p>
          <a:p>
            <a:r>
              <a:rPr lang="en-US" dirty="0" smtClean="0"/>
              <a:t>VI-20 seconds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85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Concurrent schedules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220" y="3200770"/>
            <a:ext cx="5490407" cy="299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52869" y="3200770"/>
            <a:ext cx="3952411" cy="557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52869" y="3111477"/>
            <a:ext cx="151522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Left schedule</a:t>
            </a:r>
          </a:p>
          <a:p>
            <a:r>
              <a:rPr lang="en-US" dirty="0" smtClean="0"/>
              <a:t>VI-60 seconds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6419" y="3111477"/>
            <a:ext cx="159028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Right schedule</a:t>
            </a:r>
          </a:p>
          <a:p>
            <a:r>
              <a:rPr lang="en-US" dirty="0" smtClean="0"/>
              <a:t>VI-20 seconds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1881004"/>
            <a:ext cx="81773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Georgia"/>
                <a:cs typeface="Georgia"/>
              </a:rPr>
              <a:t>How will animals distribute their choices?</a:t>
            </a:r>
            <a:endParaRPr lang="en-US" dirty="0">
              <a:solidFill>
                <a:srgbClr val="FF0000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40445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Matching Law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Animals will match their relative rates of responding to the relative rates of reinforcement.</a:t>
            </a:r>
            <a:endParaRPr lang="en-US" dirty="0">
              <a:latin typeface="Georgia"/>
              <a:cs typeface="Georgia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7757391"/>
              </p:ext>
            </p:extLst>
          </p:nvPr>
        </p:nvGraphicFramePr>
        <p:xfrm>
          <a:off x="2286000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965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Matching Law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Animals will match their relative rates of responding to the relative rates of reinforcement.</a:t>
            </a:r>
            <a:endParaRPr lang="en-US" dirty="0">
              <a:latin typeface="Georgia"/>
              <a:cs typeface="Georgi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689251"/>
            <a:ext cx="3048000" cy="1181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71446" y="5558965"/>
            <a:ext cx="5148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Georgia"/>
                <a:cs typeface="Georgia"/>
              </a:rPr>
              <a:t>B</a:t>
            </a:r>
            <a:r>
              <a:rPr lang="en-US" baseline="-25000" dirty="0" err="1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= total responses allocated to option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endParaRPr lang="en-US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R</a:t>
            </a:r>
            <a:r>
              <a:rPr lang="en-US" baseline="-25000" dirty="0" smtClean="0">
                <a:latin typeface="Georgia"/>
                <a:cs typeface="Georgia"/>
              </a:rPr>
              <a:t>n</a:t>
            </a:r>
            <a:r>
              <a:rPr lang="en-US" dirty="0" smtClean="0">
                <a:latin typeface="Georgia"/>
                <a:cs typeface="Georgia"/>
              </a:rPr>
              <a:t> = total  reinforcement collected from option </a:t>
            </a:r>
            <a:r>
              <a:rPr lang="en-US" i="1" dirty="0" smtClean="0">
                <a:latin typeface="Georgia"/>
                <a:cs typeface="Georgia"/>
              </a:rPr>
              <a:t>n</a:t>
            </a:r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412055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67" y="1652591"/>
            <a:ext cx="1798320" cy="6968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55520" y="1739405"/>
            <a:ext cx="40430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Georgia"/>
                <a:cs typeface="Georgia"/>
              </a:rPr>
              <a:t>B</a:t>
            </a:r>
            <a:r>
              <a:rPr lang="en-US" sz="1400" baseline="-25000" dirty="0" err="1" smtClean="0">
                <a:latin typeface="Georgia"/>
                <a:cs typeface="Georgia"/>
              </a:rPr>
              <a:t>n</a:t>
            </a:r>
            <a:r>
              <a:rPr lang="en-US" sz="1400" dirty="0" smtClean="0">
                <a:latin typeface="Georgia"/>
                <a:cs typeface="Georgia"/>
              </a:rPr>
              <a:t> = total responses allocated to option </a:t>
            </a:r>
            <a:r>
              <a:rPr lang="en-US" sz="1400" i="1" dirty="0" smtClean="0">
                <a:latin typeface="Georgia"/>
                <a:cs typeface="Georgia"/>
              </a:rPr>
              <a:t>n</a:t>
            </a:r>
            <a:endParaRPr lang="en-US" sz="1400" dirty="0" smtClean="0">
              <a:latin typeface="Georgia"/>
              <a:cs typeface="Georgia"/>
            </a:endParaRPr>
          </a:p>
          <a:p>
            <a:r>
              <a:rPr lang="en-US" sz="1400" dirty="0" err="1" smtClean="0">
                <a:latin typeface="Georgia"/>
                <a:cs typeface="Georgia"/>
              </a:rPr>
              <a:t>R</a:t>
            </a:r>
            <a:r>
              <a:rPr lang="en-US" sz="1400" baseline="-25000" dirty="0" err="1" smtClean="0">
                <a:latin typeface="Georgia"/>
                <a:cs typeface="Georgia"/>
              </a:rPr>
              <a:t>n</a:t>
            </a:r>
            <a:r>
              <a:rPr lang="en-US" sz="1400" dirty="0" smtClean="0">
                <a:latin typeface="Georgia"/>
                <a:cs typeface="Georgia"/>
              </a:rPr>
              <a:t> = total  reinforcement collected from option </a:t>
            </a:r>
            <a:r>
              <a:rPr lang="en-US" sz="1400" i="1" dirty="0" smtClean="0">
                <a:latin typeface="Georgia"/>
                <a:cs typeface="Georgia"/>
              </a:rPr>
              <a:t>n</a:t>
            </a:r>
            <a:endParaRPr lang="en-US" sz="1400" dirty="0">
              <a:latin typeface="Georgia"/>
              <a:cs typeface="Georgia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049" y="3870719"/>
            <a:ext cx="5490407" cy="299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81943" y="3870719"/>
            <a:ext cx="3753394" cy="557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397659" y="3775962"/>
            <a:ext cx="151522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Left schedule</a:t>
            </a:r>
          </a:p>
          <a:p>
            <a:r>
              <a:rPr lang="en-US" dirty="0" smtClean="0"/>
              <a:t>VI-60 seconds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70490" y="3775962"/>
            <a:ext cx="159028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Right schedule</a:t>
            </a:r>
          </a:p>
          <a:p>
            <a:r>
              <a:rPr lang="en-US" dirty="0" smtClean="0"/>
              <a:t>VI-20 seconds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12297" y="2929455"/>
            <a:ext cx="4892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Georgia"/>
                <a:cs typeface="Georgia"/>
              </a:rPr>
              <a:t>How often should the pigeon peck on the right key?</a:t>
            </a:r>
            <a:endParaRPr lang="en-US" sz="1400" b="1" dirty="0">
              <a:solidFill>
                <a:srgbClr val="FF0000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1410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10-17 at 11.23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0" y="1655664"/>
            <a:ext cx="7736359" cy="497164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84323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67" y="1652591"/>
            <a:ext cx="1798320" cy="6968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55520" y="1739405"/>
            <a:ext cx="40430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Georgia"/>
                <a:cs typeface="Georgia"/>
              </a:rPr>
              <a:t>B</a:t>
            </a:r>
            <a:r>
              <a:rPr lang="en-US" sz="1400" baseline="-25000" dirty="0" err="1" smtClean="0">
                <a:latin typeface="Georgia"/>
                <a:cs typeface="Georgia"/>
              </a:rPr>
              <a:t>n</a:t>
            </a:r>
            <a:r>
              <a:rPr lang="en-US" sz="1400" dirty="0" smtClean="0">
                <a:latin typeface="Georgia"/>
                <a:cs typeface="Georgia"/>
              </a:rPr>
              <a:t> = total responses allocated to option </a:t>
            </a:r>
            <a:r>
              <a:rPr lang="en-US" sz="1400" i="1" dirty="0" smtClean="0">
                <a:latin typeface="Georgia"/>
                <a:cs typeface="Georgia"/>
              </a:rPr>
              <a:t>n</a:t>
            </a:r>
            <a:endParaRPr lang="en-US" sz="1400" dirty="0" smtClean="0">
              <a:latin typeface="Georgia"/>
              <a:cs typeface="Georgia"/>
            </a:endParaRPr>
          </a:p>
          <a:p>
            <a:r>
              <a:rPr lang="en-US" sz="1400" dirty="0" err="1" smtClean="0">
                <a:latin typeface="Georgia"/>
                <a:cs typeface="Georgia"/>
              </a:rPr>
              <a:t>R</a:t>
            </a:r>
            <a:r>
              <a:rPr lang="en-US" sz="1400" baseline="-25000" dirty="0" err="1" smtClean="0">
                <a:latin typeface="Georgia"/>
                <a:cs typeface="Georgia"/>
              </a:rPr>
              <a:t>n</a:t>
            </a:r>
            <a:r>
              <a:rPr lang="en-US" sz="1400" dirty="0" smtClean="0">
                <a:latin typeface="Georgia"/>
                <a:cs typeface="Georgia"/>
              </a:rPr>
              <a:t> = total  reinforcement collected from option </a:t>
            </a:r>
            <a:r>
              <a:rPr lang="en-US" sz="1400" i="1" dirty="0" smtClean="0">
                <a:latin typeface="Georgia"/>
                <a:cs typeface="Georgia"/>
              </a:rPr>
              <a:t>n</a:t>
            </a:r>
            <a:endParaRPr lang="en-US" sz="1400" dirty="0">
              <a:latin typeface="Georgia"/>
              <a:cs typeface="Georg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1943" y="3870719"/>
            <a:ext cx="3753394" cy="557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conceptdraw.com/a2210c3/p7/preview/640/pict--half-basketball-court-basketball-courts-vector-stencils-libr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21" y="3272853"/>
            <a:ext cx="4893038" cy="284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701143" y="4850674"/>
            <a:ext cx="104503" cy="12192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01291" y="4578255"/>
            <a:ext cx="104503" cy="12192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2151017" y="4972594"/>
            <a:ext cx="1489166" cy="2525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96419" y="5071254"/>
            <a:ext cx="824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eorgia"/>
                <a:cs typeface="Georgia"/>
              </a:rPr>
              <a:t>3 points</a:t>
            </a:r>
            <a:endParaRPr lang="en-US" sz="1400" dirty="0">
              <a:latin typeface="Georgia"/>
              <a:cs typeface="Georgia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2194561" y="4637988"/>
            <a:ext cx="1558833" cy="219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396419" y="4506038"/>
            <a:ext cx="825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eorgia"/>
                <a:cs typeface="Georgia"/>
              </a:rPr>
              <a:t>2</a:t>
            </a:r>
            <a:r>
              <a:rPr lang="en-US" sz="1400" dirty="0" smtClean="0">
                <a:latin typeface="Georgia"/>
                <a:cs typeface="Georgia"/>
              </a:rPr>
              <a:t> points</a:t>
            </a:r>
            <a:endParaRPr lang="en-US" sz="1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86827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67" y="1652591"/>
            <a:ext cx="1798320" cy="6968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55520" y="1739405"/>
            <a:ext cx="40430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Georgia"/>
                <a:cs typeface="Georgia"/>
              </a:rPr>
              <a:t>B</a:t>
            </a:r>
            <a:r>
              <a:rPr lang="en-US" sz="1400" baseline="-25000" dirty="0" err="1" smtClean="0">
                <a:latin typeface="Georgia"/>
                <a:cs typeface="Georgia"/>
              </a:rPr>
              <a:t>n</a:t>
            </a:r>
            <a:r>
              <a:rPr lang="en-US" sz="1400" dirty="0" smtClean="0">
                <a:latin typeface="Georgia"/>
                <a:cs typeface="Georgia"/>
              </a:rPr>
              <a:t> = total responses allocated to option </a:t>
            </a:r>
            <a:r>
              <a:rPr lang="en-US" sz="1400" i="1" dirty="0" smtClean="0">
                <a:latin typeface="Georgia"/>
                <a:cs typeface="Georgia"/>
              </a:rPr>
              <a:t>n</a:t>
            </a:r>
            <a:endParaRPr lang="en-US" sz="1400" dirty="0" smtClean="0">
              <a:latin typeface="Georgia"/>
              <a:cs typeface="Georgia"/>
            </a:endParaRPr>
          </a:p>
          <a:p>
            <a:r>
              <a:rPr lang="en-US" sz="1400" dirty="0" err="1" smtClean="0">
                <a:latin typeface="Georgia"/>
                <a:cs typeface="Georgia"/>
              </a:rPr>
              <a:t>R</a:t>
            </a:r>
            <a:r>
              <a:rPr lang="en-US" sz="1400" baseline="-25000" dirty="0" err="1" smtClean="0">
                <a:latin typeface="Georgia"/>
                <a:cs typeface="Georgia"/>
              </a:rPr>
              <a:t>n</a:t>
            </a:r>
            <a:r>
              <a:rPr lang="en-US" sz="1400" dirty="0" smtClean="0">
                <a:latin typeface="Georgia"/>
                <a:cs typeface="Georgia"/>
              </a:rPr>
              <a:t> = total  reinforcement collected from option </a:t>
            </a:r>
            <a:r>
              <a:rPr lang="en-US" sz="1400" i="1" dirty="0" smtClean="0">
                <a:latin typeface="Georgia"/>
                <a:cs typeface="Georgia"/>
              </a:rPr>
              <a:t>n</a:t>
            </a:r>
            <a:endParaRPr lang="en-US" sz="1400" dirty="0">
              <a:latin typeface="Georgia"/>
              <a:cs typeface="Georgi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2267" y="3177959"/>
            <a:ext cx="877515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B</a:t>
            </a:r>
            <a:r>
              <a:rPr lang="en-US" sz="1600" baseline="-25000" dirty="0" smtClean="0">
                <a:latin typeface="Georgia" panose="02040502050405020303" pitchFamily="18" charset="0"/>
              </a:rPr>
              <a:t>1</a:t>
            </a:r>
            <a:r>
              <a:rPr lang="en-US" sz="1600" dirty="0" smtClean="0">
                <a:latin typeface="Georgia" panose="02040502050405020303" pitchFamily="18" charset="0"/>
              </a:rPr>
              <a:t> = Total number of 3-point shots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B</a:t>
            </a:r>
            <a:r>
              <a:rPr lang="en-US" sz="1600" baseline="-25000" dirty="0" smtClean="0">
                <a:latin typeface="Georgia" panose="02040502050405020303" pitchFamily="18" charset="0"/>
              </a:rPr>
              <a:t>2</a:t>
            </a:r>
            <a:r>
              <a:rPr lang="en-US" sz="1600" dirty="0" smtClean="0">
                <a:latin typeface="Georgia" panose="02040502050405020303" pitchFamily="18" charset="0"/>
              </a:rPr>
              <a:t> = Total number of 2-point shots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R</a:t>
            </a:r>
            <a:r>
              <a:rPr lang="en-US" sz="1600" baseline="-25000" dirty="0" smtClean="0">
                <a:latin typeface="Georgia" panose="02040502050405020303" pitchFamily="18" charset="0"/>
              </a:rPr>
              <a:t>1</a:t>
            </a:r>
            <a:r>
              <a:rPr lang="en-US" sz="1600" dirty="0" smtClean="0">
                <a:latin typeface="Georgia" panose="02040502050405020303" pitchFamily="18" charset="0"/>
              </a:rPr>
              <a:t> = Total points received from 3-point shots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R</a:t>
            </a:r>
            <a:r>
              <a:rPr lang="en-US" sz="1600" baseline="-25000" dirty="0" smtClean="0">
                <a:latin typeface="Georgia" panose="02040502050405020303" pitchFamily="18" charset="0"/>
              </a:rPr>
              <a:t>2</a:t>
            </a:r>
            <a:r>
              <a:rPr lang="en-US" sz="1600" dirty="0" smtClean="0">
                <a:latin typeface="Georgia" panose="02040502050405020303" pitchFamily="18" charset="0"/>
              </a:rPr>
              <a:t> = Total points received from 2-point shots</a:t>
            </a:r>
          </a:p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In the 2015-2016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regular season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,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Steph Curry scored 402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3-pointers and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805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2-pointers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.</a:t>
            </a:r>
          </a:p>
          <a:p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He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also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attempted 2484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total shots (3-pointers and 2-pointers combined). If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Steph Curry’s </a:t>
            </a:r>
          </a:p>
          <a:p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behavior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obeyed the matching law, how many 3- and 2-pointers should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 we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expect him to have </a:t>
            </a:r>
            <a:endParaRPr lang="en-US" sz="1600" dirty="0" smtClean="0">
              <a:latin typeface="Georgia" charset="0"/>
              <a:ea typeface="Georgia" charset="0"/>
              <a:cs typeface="Georgia" charset="0"/>
            </a:endParaRPr>
          </a:p>
          <a:p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attempted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? </a:t>
            </a:r>
            <a:endParaRPr lang="en-US" sz="1600" dirty="0">
              <a:latin typeface="Georgia" panose="02040502050405020303" pitchFamily="18" charset="0"/>
            </a:endParaRPr>
          </a:p>
          <a:p>
            <a:pPr algn="ctr"/>
            <a:endParaRPr lang="en-US" sz="1600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42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67" y="1652591"/>
            <a:ext cx="1798320" cy="6968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55520" y="1739405"/>
            <a:ext cx="40430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Georgia"/>
                <a:cs typeface="Georgia"/>
              </a:rPr>
              <a:t>B</a:t>
            </a:r>
            <a:r>
              <a:rPr lang="en-US" sz="1400" baseline="-25000" dirty="0" err="1" smtClean="0">
                <a:latin typeface="Georgia"/>
                <a:cs typeface="Georgia"/>
              </a:rPr>
              <a:t>n</a:t>
            </a:r>
            <a:r>
              <a:rPr lang="en-US" sz="1400" dirty="0" smtClean="0">
                <a:latin typeface="Georgia"/>
                <a:cs typeface="Georgia"/>
              </a:rPr>
              <a:t> = total responses allocated to option </a:t>
            </a:r>
            <a:r>
              <a:rPr lang="en-US" sz="1400" i="1" dirty="0" smtClean="0">
                <a:latin typeface="Georgia"/>
                <a:cs typeface="Georgia"/>
              </a:rPr>
              <a:t>n</a:t>
            </a:r>
            <a:endParaRPr lang="en-US" sz="1400" dirty="0" smtClean="0">
              <a:latin typeface="Georgia"/>
              <a:cs typeface="Georgia"/>
            </a:endParaRPr>
          </a:p>
          <a:p>
            <a:r>
              <a:rPr lang="en-US" sz="1400" dirty="0" err="1" smtClean="0">
                <a:latin typeface="Georgia"/>
                <a:cs typeface="Georgia"/>
              </a:rPr>
              <a:t>R</a:t>
            </a:r>
            <a:r>
              <a:rPr lang="en-US" sz="1400" baseline="-25000" dirty="0" err="1" smtClean="0">
                <a:latin typeface="Georgia"/>
                <a:cs typeface="Georgia"/>
              </a:rPr>
              <a:t>n</a:t>
            </a:r>
            <a:r>
              <a:rPr lang="en-US" sz="1400" dirty="0" smtClean="0">
                <a:latin typeface="Georgia"/>
                <a:cs typeface="Georgia"/>
              </a:rPr>
              <a:t> = total  reinforcement collected from option </a:t>
            </a:r>
            <a:r>
              <a:rPr lang="en-US" sz="1400" i="1" dirty="0" smtClean="0">
                <a:latin typeface="Georgia"/>
                <a:cs typeface="Georgia"/>
              </a:rPr>
              <a:t>n</a:t>
            </a:r>
            <a:endParaRPr lang="en-US" sz="1400" dirty="0">
              <a:latin typeface="Georgia"/>
              <a:cs typeface="Georgi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2267" y="3177959"/>
            <a:ext cx="877515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B</a:t>
            </a:r>
            <a:r>
              <a:rPr lang="en-US" sz="1600" baseline="-25000" dirty="0" smtClean="0">
                <a:latin typeface="Georgia" panose="02040502050405020303" pitchFamily="18" charset="0"/>
              </a:rPr>
              <a:t>1</a:t>
            </a:r>
            <a:r>
              <a:rPr lang="en-US" sz="1600" dirty="0" smtClean="0">
                <a:latin typeface="Georgia" panose="02040502050405020303" pitchFamily="18" charset="0"/>
              </a:rPr>
              <a:t> = Total number of 3-point shots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B</a:t>
            </a:r>
            <a:r>
              <a:rPr lang="en-US" sz="1600" baseline="-25000" dirty="0" smtClean="0">
                <a:latin typeface="Georgia" panose="02040502050405020303" pitchFamily="18" charset="0"/>
              </a:rPr>
              <a:t>2</a:t>
            </a:r>
            <a:r>
              <a:rPr lang="en-US" sz="1600" dirty="0" smtClean="0">
                <a:latin typeface="Georgia" panose="02040502050405020303" pitchFamily="18" charset="0"/>
              </a:rPr>
              <a:t> = Total number of 2-point shots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R</a:t>
            </a:r>
            <a:r>
              <a:rPr lang="en-US" sz="1600" baseline="-25000" dirty="0" smtClean="0">
                <a:latin typeface="Georgia" panose="02040502050405020303" pitchFamily="18" charset="0"/>
              </a:rPr>
              <a:t>1</a:t>
            </a:r>
            <a:r>
              <a:rPr lang="en-US" sz="1600" dirty="0" smtClean="0">
                <a:latin typeface="Georgia" panose="02040502050405020303" pitchFamily="18" charset="0"/>
              </a:rPr>
              <a:t> = Total points received from 3-point shots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R</a:t>
            </a:r>
            <a:r>
              <a:rPr lang="en-US" sz="1600" baseline="-25000" dirty="0" smtClean="0">
                <a:latin typeface="Georgia" panose="02040502050405020303" pitchFamily="18" charset="0"/>
              </a:rPr>
              <a:t>2</a:t>
            </a:r>
            <a:r>
              <a:rPr lang="en-US" sz="1600" dirty="0" smtClean="0">
                <a:latin typeface="Georgia" panose="02040502050405020303" pitchFamily="18" charset="0"/>
              </a:rPr>
              <a:t> = Total points received from 2-point shots</a:t>
            </a:r>
          </a:p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In the 2015-2016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regular season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,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Steph Curry scored 402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3-pointers and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805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2-pointers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.</a:t>
            </a:r>
          </a:p>
          <a:p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He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also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attempted 2484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total shots (3-pointers and 2-pointers combined). If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Steph Curry’s </a:t>
            </a:r>
          </a:p>
          <a:p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behavior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obeyed the matching law, how many 3- and 2-pointers should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 we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expect him to have </a:t>
            </a:r>
            <a:endParaRPr lang="en-US" sz="1600" dirty="0" smtClean="0">
              <a:latin typeface="Georgia" charset="0"/>
              <a:ea typeface="Georgia" charset="0"/>
              <a:cs typeface="Georgia" charset="0"/>
            </a:endParaRPr>
          </a:p>
          <a:p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attempted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? </a:t>
            </a:r>
            <a:endParaRPr lang="en-US" sz="1600" dirty="0">
              <a:latin typeface="Georgia" panose="02040502050405020303" pitchFamily="18" charset="0"/>
            </a:endParaRPr>
          </a:p>
          <a:p>
            <a:pPr algn="ctr"/>
            <a:endParaRPr lang="en-US" sz="1600" dirty="0" smtClean="0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78217" y="5732504"/>
                <a:ext cx="2597699" cy="57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2484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402(3)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402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3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+805(2)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8217" y="5732504"/>
                <a:ext cx="2597699" cy="5767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791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67" y="1652591"/>
            <a:ext cx="1798320" cy="6968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55520" y="1739405"/>
            <a:ext cx="40430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Georgia"/>
                <a:cs typeface="Georgia"/>
              </a:rPr>
              <a:t>B</a:t>
            </a:r>
            <a:r>
              <a:rPr lang="en-US" sz="1400" baseline="-25000" dirty="0" err="1" smtClean="0">
                <a:latin typeface="Georgia"/>
                <a:cs typeface="Georgia"/>
              </a:rPr>
              <a:t>n</a:t>
            </a:r>
            <a:r>
              <a:rPr lang="en-US" sz="1400" dirty="0" smtClean="0">
                <a:latin typeface="Georgia"/>
                <a:cs typeface="Georgia"/>
              </a:rPr>
              <a:t> = total responses allocated to option </a:t>
            </a:r>
            <a:r>
              <a:rPr lang="en-US" sz="1400" i="1" dirty="0" smtClean="0">
                <a:latin typeface="Georgia"/>
                <a:cs typeface="Georgia"/>
              </a:rPr>
              <a:t>n</a:t>
            </a:r>
            <a:endParaRPr lang="en-US" sz="1400" dirty="0" smtClean="0">
              <a:latin typeface="Georgia"/>
              <a:cs typeface="Georgia"/>
            </a:endParaRPr>
          </a:p>
          <a:p>
            <a:r>
              <a:rPr lang="en-US" sz="1400" dirty="0" err="1" smtClean="0">
                <a:latin typeface="Georgia"/>
                <a:cs typeface="Georgia"/>
              </a:rPr>
              <a:t>R</a:t>
            </a:r>
            <a:r>
              <a:rPr lang="en-US" sz="1400" baseline="-25000" dirty="0" err="1" smtClean="0">
                <a:latin typeface="Georgia"/>
                <a:cs typeface="Georgia"/>
              </a:rPr>
              <a:t>n</a:t>
            </a:r>
            <a:r>
              <a:rPr lang="en-US" sz="1400" dirty="0" smtClean="0">
                <a:latin typeface="Georgia"/>
                <a:cs typeface="Georgia"/>
              </a:rPr>
              <a:t> = total  reinforcement collected from option </a:t>
            </a:r>
            <a:r>
              <a:rPr lang="en-US" sz="1400" i="1" dirty="0" smtClean="0">
                <a:latin typeface="Georgia"/>
                <a:cs typeface="Georgia"/>
              </a:rPr>
              <a:t>n</a:t>
            </a:r>
            <a:endParaRPr lang="en-US" sz="1400" dirty="0">
              <a:latin typeface="Georgia"/>
              <a:cs typeface="Georgi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2267" y="3177959"/>
            <a:ext cx="877515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B</a:t>
            </a:r>
            <a:r>
              <a:rPr lang="en-US" sz="1600" baseline="-25000" dirty="0" smtClean="0">
                <a:latin typeface="Georgia" panose="02040502050405020303" pitchFamily="18" charset="0"/>
              </a:rPr>
              <a:t>1</a:t>
            </a:r>
            <a:r>
              <a:rPr lang="en-US" sz="1600" dirty="0" smtClean="0">
                <a:latin typeface="Georgia" panose="02040502050405020303" pitchFamily="18" charset="0"/>
              </a:rPr>
              <a:t> = Total number of 3-point shots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B</a:t>
            </a:r>
            <a:r>
              <a:rPr lang="en-US" sz="1600" baseline="-25000" dirty="0" smtClean="0">
                <a:latin typeface="Georgia" panose="02040502050405020303" pitchFamily="18" charset="0"/>
              </a:rPr>
              <a:t>2</a:t>
            </a:r>
            <a:r>
              <a:rPr lang="en-US" sz="1600" dirty="0" smtClean="0">
                <a:latin typeface="Georgia" panose="02040502050405020303" pitchFamily="18" charset="0"/>
              </a:rPr>
              <a:t> = Total number of 2-point shots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R</a:t>
            </a:r>
            <a:r>
              <a:rPr lang="en-US" sz="1600" baseline="-25000" dirty="0" smtClean="0">
                <a:latin typeface="Georgia" panose="02040502050405020303" pitchFamily="18" charset="0"/>
              </a:rPr>
              <a:t>1</a:t>
            </a:r>
            <a:r>
              <a:rPr lang="en-US" sz="1600" dirty="0" smtClean="0">
                <a:latin typeface="Georgia" panose="02040502050405020303" pitchFamily="18" charset="0"/>
              </a:rPr>
              <a:t> = Total points received from 3-point shots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R</a:t>
            </a:r>
            <a:r>
              <a:rPr lang="en-US" sz="1600" baseline="-25000" dirty="0" smtClean="0">
                <a:latin typeface="Georgia" panose="02040502050405020303" pitchFamily="18" charset="0"/>
              </a:rPr>
              <a:t>2</a:t>
            </a:r>
            <a:r>
              <a:rPr lang="en-US" sz="1600" dirty="0" smtClean="0">
                <a:latin typeface="Georgia" panose="02040502050405020303" pitchFamily="18" charset="0"/>
              </a:rPr>
              <a:t> = Total points received from 2-point shots</a:t>
            </a:r>
          </a:p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In the 2015-2016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regular season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,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Steph Curry scored 402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3-pointers and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805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2-pointers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.</a:t>
            </a:r>
          </a:p>
          <a:p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He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also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attempted 2484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total shots (3-pointers and 2-pointers combined). If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Steph Curry’s </a:t>
            </a:r>
          </a:p>
          <a:p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behavior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obeyed the matching law, how many 3- and 2-pointers should </a:t>
            </a:r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 we 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expect him to have </a:t>
            </a:r>
            <a:endParaRPr lang="en-US" sz="1600" dirty="0" smtClean="0">
              <a:latin typeface="Georgia" charset="0"/>
              <a:ea typeface="Georgia" charset="0"/>
              <a:cs typeface="Georgia" charset="0"/>
            </a:endParaRPr>
          </a:p>
          <a:p>
            <a:r>
              <a:rPr lang="en-US" sz="1600" dirty="0" smtClean="0">
                <a:latin typeface="Georgia" charset="0"/>
                <a:ea typeface="Georgia" charset="0"/>
                <a:cs typeface="Georgia" charset="0"/>
              </a:rPr>
              <a:t>attempted</a:t>
            </a:r>
            <a:r>
              <a:rPr lang="en-US" sz="1600" dirty="0">
                <a:latin typeface="Georgia" charset="0"/>
                <a:ea typeface="Georgia" charset="0"/>
                <a:cs typeface="Georgia" charset="0"/>
              </a:rPr>
              <a:t>? </a:t>
            </a:r>
            <a:endParaRPr lang="en-US" sz="1600" dirty="0">
              <a:latin typeface="Georgia" panose="02040502050405020303" pitchFamily="18" charset="0"/>
            </a:endParaRPr>
          </a:p>
          <a:p>
            <a:pPr algn="ctr"/>
            <a:endParaRPr lang="en-US" sz="1600" dirty="0" smtClean="0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78217" y="5732504"/>
                <a:ext cx="2597699" cy="57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2484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402(3)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402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3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+805(2)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8217" y="5732504"/>
                <a:ext cx="2597699" cy="5767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761054" y="5882384"/>
                <a:ext cx="9912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=1069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054" y="5882384"/>
                <a:ext cx="991233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2454" r="-6135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637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1943" y="3870719"/>
            <a:ext cx="3753394" cy="557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096" y="1532011"/>
            <a:ext cx="2827808" cy="523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480" y="2883288"/>
            <a:ext cx="1798320" cy="6968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3268" y="1964378"/>
            <a:ext cx="829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The matching law can also be stated as equality </a:t>
            </a:r>
            <a:r>
              <a:rPr lang="en-US" smtClean="0">
                <a:latin typeface="Georgia"/>
                <a:cs typeface="Georgia"/>
              </a:rPr>
              <a:t>of the returns </a:t>
            </a:r>
            <a:r>
              <a:rPr lang="en-US" dirty="0" smtClean="0">
                <a:latin typeface="Georgia"/>
                <a:cs typeface="Georgia"/>
              </a:rPr>
              <a:t>from two choices.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325815" y="3727938"/>
            <a:ext cx="0" cy="9378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878064" y="4813586"/>
                <a:ext cx="894155" cy="563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064" y="4813586"/>
                <a:ext cx="894155" cy="56387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57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480" y="2883288"/>
            <a:ext cx="1798320" cy="6968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3268" y="1964378"/>
            <a:ext cx="829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The matching law can also be stated as equality </a:t>
            </a:r>
            <a:r>
              <a:rPr lang="en-US" smtClean="0">
                <a:latin typeface="Georgia"/>
                <a:cs typeface="Georgia"/>
              </a:rPr>
              <a:t>of the returns </a:t>
            </a:r>
            <a:r>
              <a:rPr lang="en-US" dirty="0" smtClean="0">
                <a:latin typeface="Georgia"/>
                <a:cs typeface="Georgia"/>
              </a:rPr>
              <a:t>from two choices.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325815" y="3727938"/>
            <a:ext cx="0" cy="9378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78064" y="4813586"/>
                <a:ext cx="895502" cy="563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064" y="4813586"/>
                <a:ext cx="895502" cy="56387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3743747" y="4665785"/>
            <a:ext cx="476561" cy="8675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429048" y="4661768"/>
            <a:ext cx="476561" cy="8675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51657" y="5844308"/>
            <a:ext cx="5013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Georgia"/>
                <a:cs typeface="Georgia"/>
              </a:rPr>
              <a:t>The amount of reward divided by the amount of responding is known as </a:t>
            </a:r>
            <a:r>
              <a:rPr lang="en-US" b="1" dirty="0" smtClean="0">
                <a:solidFill>
                  <a:srgbClr val="FF0000"/>
                </a:solidFill>
                <a:latin typeface="Georgia"/>
                <a:cs typeface="Georgia"/>
              </a:rPr>
              <a:t>the return</a:t>
            </a:r>
            <a:r>
              <a:rPr lang="en-US" dirty="0" smtClean="0">
                <a:solidFill>
                  <a:srgbClr val="FF0000"/>
                </a:solidFill>
                <a:latin typeface="Georgia"/>
                <a:cs typeface="Georgi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567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91333" y="1759861"/>
            <a:ext cx="40430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Georgia"/>
                <a:cs typeface="Georgia"/>
              </a:rPr>
              <a:t>B</a:t>
            </a:r>
            <a:r>
              <a:rPr lang="en-US" sz="1400" baseline="-25000" dirty="0" err="1" smtClean="0">
                <a:latin typeface="Georgia"/>
                <a:cs typeface="Georgia"/>
              </a:rPr>
              <a:t>n</a:t>
            </a:r>
            <a:r>
              <a:rPr lang="en-US" sz="1400" dirty="0" smtClean="0">
                <a:latin typeface="Georgia"/>
                <a:cs typeface="Georgia"/>
              </a:rPr>
              <a:t> = total responses allocated to option </a:t>
            </a:r>
            <a:r>
              <a:rPr lang="en-US" sz="1400" i="1" dirty="0" smtClean="0">
                <a:latin typeface="Georgia"/>
                <a:cs typeface="Georgia"/>
              </a:rPr>
              <a:t>n</a:t>
            </a:r>
            <a:endParaRPr lang="en-US" sz="1400" dirty="0" smtClean="0">
              <a:latin typeface="Georgia"/>
              <a:cs typeface="Georgia"/>
            </a:endParaRPr>
          </a:p>
          <a:p>
            <a:r>
              <a:rPr lang="en-US" sz="1400" dirty="0" err="1" smtClean="0">
                <a:latin typeface="Georgia"/>
                <a:cs typeface="Georgia"/>
              </a:rPr>
              <a:t>R</a:t>
            </a:r>
            <a:r>
              <a:rPr lang="en-US" sz="1400" baseline="-25000" dirty="0" err="1" smtClean="0">
                <a:latin typeface="Georgia"/>
                <a:cs typeface="Georgia"/>
              </a:rPr>
              <a:t>n</a:t>
            </a:r>
            <a:r>
              <a:rPr lang="en-US" sz="1400" dirty="0" smtClean="0">
                <a:latin typeface="Georgia"/>
                <a:cs typeface="Georgia"/>
              </a:rPr>
              <a:t> = total  reinforcement collected from option </a:t>
            </a:r>
            <a:r>
              <a:rPr lang="en-US" sz="1400" i="1" dirty="0" smtClean="0">
                <a:latin typeface="Georgia"/>
                <a:cs typeface="Georgia"/>
              </a:rPr>
              <a:t>n</a:t>
            </a:r>
            <a:endParaRPr lang="en-US" sz="1400" dirty="0">
              <a:latin typeface="Georgia"/>
              <a:cs typeface="Georgia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049" y="3870719"/>
            <a:ext cx="5490407" cy="299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81943" y="3870719"/>
            <a:ext cx="3753394" cy="557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397659" y="3775962"/>
            <a:ext cx="151522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Left schedule</a:t>
            </a:r>
          </a:p>
          <a:p>
            <a:r>
              <a:rPr lang="en-US" dirty="0" smtClean="0"/>
              <a:t>VI-60 seconds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70490" y="3775962"/>
            <a:ext cx="159028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Right schedule</a:t>
            </a:r>
          </a:p>
          <a:p>
            <a:r>
              <a:rPr lang="en-US" dirty="0" smtClean="0"/>
              <a:t>VI-20 seconds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20521" y="1739405"/>
                <a:ext cx="895502" cy="563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21" y="1739405"/>
                <a:ext cx="895502" cy="56387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912297" y="2929455"/>
            <a:ext cx="4854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Georgia"/>
                <a:cs typeface="Georgia"/>
              </a:rPr>
              <a:t>Suppose the pigeon makes a total of 100 key pecks.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Georgia"/>
                <a:cs typeface="Georgia"/>
              </a:rPr>
              <a:t>Check to see if the equality holds true.</a:t>
            </a:r>
            <a:endParaRPr lang="en-US" sz="1400" b="1" dirty="0">
              <a:solidFill>
                <a:srgbClr val="FF0000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0701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1943" y="3870719"/>
            <a:ext cx="3753394" cy="557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01350" y="1724297"/>
            <a:ext cx="37609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Why do animals match?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Is matching a rational strategy?</a:t>
            </a:r>
          </a:p>
        </p:txBody>
      </p:sp>
    </p:spTree>
    <p:extLst>
      <p:ext uri="{BB962C8B-B14F-4D97-AF65-F5344CB8AC3E}">
        <p14:creationId xmlns:p14="http://schemas.microsoft.com/office/powerpoint/2010/main" val="323152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1943" y="3870719"/>
            <a:ext cx="3753394" cy="557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81334" y="1724297"/>
            <a:ext cx="720101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Why do animals match?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Is matching a rational strategy?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Not in a natural environment of diminishing returns!</a:t>
            </a:r>
          </a:p>
        </p:txBody>
      </p:sp>
    </p:spTree>
    <p:extLst>
      <p:ext uri="{BB962C8B-B14F-4D97-AF65-F5344CB8AC3E}">
        <p14:creationId xmlns:p14="http://schemas.microsoft.com/office/powerpoint/2010/main" val="237774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1943" y="3870719"/>
            <a:ext cx="3753394" cy="557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81334" y="1724297"/>
            <a:ext cx="720101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Why do animals match?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Is matching a rational strategy?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Not in a natural environment of diminishing returns!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7372970"/>
              </p:ext>
            </p:extLst>
          </p:nvPr>
        </p:nvGraphicFramePr>
        <p:xfrm>
          <a:off x="1884657" y="3671634"/>
          <a:ext cx="5374685" cy="3303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500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1943" y="3870719"/>
            <a:ext cx="3753394" cy="557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81334" y="1724297"/>
            <a:ext cx="720101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Why do animals match?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Is matching a rational strategy?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Not in a natural environment of diminishing returns!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9748267"/>
              </p:ext>
            </p:extLst>
          </p:nvPr>
        </p:nvGraphicFramePr>
        <p:xfrm>
          <a:off x="1885893" y="3671634"/>
          <a:ext cx="5374685" cy="3303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H="1">
            <a:off x="5638486" y="5255689"/>
            <a:ext cx="136724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34164" y="5062563"/>
            <a:ext cx="18870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Matching</a:t>
            </a:r>
          </a:p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(returns are equal)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86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1943" y="3870719"/>
            <a:ext cx="3753394" cy="557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81334" y="1724297"/>
            <a:ext cx="720101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Why do animals match?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Is matching a rational strategy?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Not in a natural environment of diminishing returns!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3868758"/>
              </p:ext>
            </p:extLst>
          </p:nvPr>
        </p:nvGraphicFramePr>
        <p:xfrm>
          <a:off x="1884657" y="3671634"/>
          <a:ext cx="5374685" cy="3303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Straight Arrow Connector 10"/>
          <p:cNvCxnSpPr/>
          <p:nvPr/>
        </p:nvCxnSpPr>
        <p:spPr>
          <a:xfrm flipH="1">
            <a:off x="4850658" y="5412411"/>
            <a:ext cx="211257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963233" y="4911911"/>
            <a:ext cx="136997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Georgia" panose="02040502050405020303" pitchFamily="18" charset="0"/>
              </a:rPr>
              <a:t>Total pleasure</a:t>
            </a:r>
          </a:p>
          <a:p>
            <a:pPr algn="ctr"/>
            <a:r>
              <a:rPr lang="en-US" sz="1400" dirty="0">
                <a:latin typeface="Georgia" panose="02040502050405020303" pitchFamily="18" charset="0"/>
              </a:rPr>
              <a:t>f</a:t>
            </a:r>
            <a:r>
              <a:rPr lang="en-US" sz="1400" dirty="0" smtClean="0">
                <a:latin typeface="Georgia" panose="02040502050405020303" pitchFamily="18" charset="0"/>
              </a:rPr>
              <a:t>rom pizza </a:t>
            </a:r>
          </a:p>
          <a:p>
            <a:pPr algn="ctr"/>
            <a:r>
              <a:rPr lang="en-US" sz="1400" dirty="0" smtClean="0">
                <a:latin typeface="Georgia" panose="02040502050405020303" pitchFamily="18" charset="0"/>
              </a:rPr>
              <a:t>(multiply pizza </a:t>
            </a:r>
          </a:p>
          <a:p>
            <a:pPr algn="ctr"/>
            <a:r>
              <a:rPr lang="en-US" sz="1400" dirty="0" smtClean="0">
                <a:latin typeface="Georgia" panose="02040502050405020303" pitchFamily="18" charset="0"/>
              </a:rPr>
              <a:t>return </a:t>
            </a:r>
          </a:p>
          <a:p>
            <a:pPr algn="ctr"/>
            <a:r>
              <a:rPr lang="en-US" sz="1400" dirty="0" smtClean="0">
                <a:latin typeface="Georgia" panose="02040502050405020303" pitchFamily="18" charset="0"/>
              </a:rPr>
              <a:t>by x axis)</a:t>
            </a:r>
            <a:endParaRPr lang="en-US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53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Matching Law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1943" y="3870719"/>
            <a:ext cx="3753394" cy="557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460" y="1724297"/>
            <a:ext cx="925165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In an scenario where an option’s return diminishes the more often </a:t>
            </a:r>
          </a:p>
          <a:p>
            <a:pPr algn="ctr"/>
            <a:r>
              <a:rPr lang="en-US" sz="2000" dirty="0">
                <a:latin typeface="Georgia" panose="02040502050405020303" pitchFamily="18" charset="0"/>
              </a:rPr>
              <a:t>i</a:t>
            </a:r>
            <a:r>
              <a:rPr lang="en-US" sz="2000" dirty="0" smtClean="0">
                <a:latin typeface="Georgia" panose="02040502050405020303" pitchFamily="18" charset="0"/>
              </a:rPr>
              <a:t>t is chosen, matching is not the best strategy. Matching occurs when the returns</a:t>
            </a:r>
          </a:p>
          <a:p>
            <a:pPr algn="ctr"/>
            <a:r>
              <a:rPr lang="en-US" sz="2000" dirty="0">
                <a:latin typeface="Georgia" panose="02040502050405020303" pitchFamily="18" charset="0"/>
              </a:rPr>
              <a:t>f</a:t>
            </a:r>
            <a:r>
              <a:rPr lang="en-US" sz="2000" dirty="0" smtClean="0">
                <a:latin typeface="Georgia" panose="02040502050405020303" pitchFamily="18" charset="0"/>
              </a:rPr>
              <a:t>or each option (pleasure/frequency of choice) are set equal to each other. </a:t>
            </a:r>
            <a:endParaRPr lang="en-US" sz="2000" dirty="0">
              <a:latin typeface="Georgia" panose="02040502050405020303" pitchFamily="18" charset="0"/>
            </a:endParaRPr>
          </a:p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However, economic theory dictates that the income from the preferred option</a:t>
            </a:r>
          </a:p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 (total pleasure for pizza) should be maximized.  *For a thorough explanation, </a:t>
            </a:r>
          </a:p>
          <a:p>
            <a:pPr algn="ctr"/>
            <a:r>
              <a:rPr lang="en-US" sz="2000" dirty="0">
                <a:latin typeface="Georgia" panose="02040502050405020303" pitchFamily="18" charset="0"/>
              </a:rPr>
              <a:t>s</a:t>
            </a:r>
            <a:r>
              <a:rPr lang="en-US" sz="2000" dirty="0" smtClean="0">
                <a:latin typeface="Georgia" panose="02040502050405020303" pitchFamily="18" charset="0"/>
              </a:rPr>
              <a:t>ee lecture videos posted on Blackboard.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844367"/>
              </p:ext>
            </p:extLst>
          </p:nvPr>
        </p:nvGraphicFramePr>
        <p:xfrm>
          <a:off x="1884657" y="3671634"/>
          <a:ext cx="5374685" cy="3303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963233" y="4911911"/>
            <a:ext cx="136997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Georgia" panose="02040502050405020303" pitchFamily="18" charset="0"/>
              </a:rPr>
              <a:t>Total pleasure</a:t>
            </a:r>
          </a:p>
          <a:p>
            <a:pPr algn="ctr"/>
            <a:r>
              <a:rPr lang="en-US" sz="1400" dirty="0">
                <a:latin typeface="Georgia" panose="02040502050405020303" pitchFamily="18" charset="0"/>
              </a:rPr>
              <a:t>f</a:t>
            </a:r>
            <a:r>
              <a:rPr lang="en-US" sz="1400" dirty="0" smtClean="0">
                <a:latin typeface="Georgia" panose="02040502050405020303" pitchFamily="18" charset="0"/>
              </a:rPr>
              <a:t>rom pizza </a:t>
            </a:r>
          </a:p>
          <a:p>
            <a:pPr algn="ctr"/>
            <a:r>
              <a:rPr lang="en-US" sz="1400" dirty="0" smtClean="0">
                <a:latin typeface="Georgia" panose="02040502050405020303" pitchFamily="18" charset="0"/>
              </a:rPr>
              <a:t>(multiply pizza </a:t>
            </a:r>
          </a:p>
          <a:p>
            <a:pPr algn="ctr"/>
            <a:r>
              <a:rPr lang="en-US" sz="1400" dirty="0" smtClean="0">
                <a:latin typeface="Georgia" panose="02040502050405020303" pitchFamily="18" charset="0"/>
              </a:rPr>
              <a:t>return </a:t>
            </a:r>
          </a:p>
          <a:p>
            <a:pPr algn="ctr"/>
            <a:r>
              <a:rPr lang="en-US" sz="1400" dirty="0" smtClean="0">
                <a:latin typeface="Georgia" panose="02040502050405020303" pitchFamily="18" charset="0"/>
              </a:rPr>
              <a:t>by x axis)</a:t>
            </a:r>
            <a:endParaRPr lang="en-US" sz="1400" dirty="0">
              <a:latin typeface="Georgia" panose="02040502050405020303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850658" y="5412411"/>
            <a:ext cx="211257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61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Concurrent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697394"/>
            <a:ext cx="81773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Georgia"/>
                <a:cs typeface="Georgia"/>
              </a:rPr>
              <a:t>Concurrent chain schedule</a:t>
            </a:r>
            <a:r>
              <a:rPr lang="en-US" sz="2000" b="1" dirty="0" smtClean="0">
                <a:latin typeface="Georgia"/>
                <a:cs typeface="Georgia"/>
              </a:rPr>
              <a:t>: 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A concurrent schedule that involves two stages or links.</a:t>
            </a:r>
            <a:endParaRPr lang="en-US" dirty="0">
              <a:latin typeface="Georgia"/>
              <a:cs typeface="Georgia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899727" y="3680142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190432" y="4065587"/>
            <a:ext cx="70866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2190432" y="5173662"/>
            <a:ext cx="0" cy="361315"/>
          </a:xfrm>
          <a:prstGeom prst="line">
            <a:avLst/>
          </a:prstGeom>
          <a:ln>
            <a:solidFill>
              <a:srgbClr val="00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22"/>
          <p:cNvSpPr txBox="1"/>
          <p:nvPr/>
        </p:nvSpPr>
        <p:spPr>
          <a:xfrm>
            <a:off x="1832292" y="3716972"/>
            <a:ext cx="792480" cy="299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 = 0.20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899727" y="4065587"/>
            <a:ext cx="70866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90432" y="4065587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873567" y="4467542"/>
            <a:ext cx="634365" cy="598805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3609022" y="4050347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291522" y="4451667"/>
            <a:ext cx="634365" cy="598805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3649027" y="5173662"/>
            <a:ext cx="0" cy="361315"/>
          </a:xfrm>
          <a:prstGeom prst="line">
            <a:avLst/>
          </a:prstGeom>
          <a:ln>
            <a:solidFill>
              <a:srgbClr val="00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33"/>
          <p:cNvSpPr txBox="1"/>
          <p:nvPr/>
        </p:nvSpPr>
        <p:spPr>
          <a:xfrm>
            <a:off x="3266122" y="3716972"/>
            <a:ext cx="792480" cy="299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 = 0.80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6" name="TextBox 34"/>
          <p:cNvSpPr txBox="1"/>
          <p:nvPr/>
        </p:nvSpPr>
        <p:spPr>
          <a:xfrm>
            <a:off x="1953027" y="5640585"/>
            <a:ext cx="474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 dirty="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$10</a:t>
            </a:r>
            <a:endParaRPr lang="en-US" sz="1000" dirty="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7" name="TextBox 35"/>
          <p:cNvSpPr txBox="1"/>
          <p:nvPr/>
        </p:nvSpPr>
        <p:spPr>
          <a:xfrm>
            <a:off x="3420675" y="5662150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$0</a:t>
            </a:r>
            <a:endParaRPr lang="en-US" sz="1000" dirty="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573972" y="3081337"/>
            <a:ext cx="634365" cy="598805"/>
          </a:xfrm>
          <a:prstGeom prst="ellipse">
            <a:avLst/>
          </a:prstGeom>
          <a:pattFill prst="wdDnDiag">
            <a:fgClr>
              <a:schemeClr val="tx1"/>
            </a:fgClr>
            <a:bgClr>
              <a:prstClr val="white"/>
            </a:bgClr>
          </a:patt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002972" y="3081337"/>
            <a:ext cx="634365" cy="598805"/>
          </a:xfrm>
          <a:prstGeom prst="ellipse">
            <a:avLst/>
          </a:prstGeom>
          <a:pattFill prst="lgCheck">
            <a:fgClr>
              <a:schemeClr val="tx1"/>
            </a:fgClr>
            <a:bgClr>
              <a:prstClr val="white"/>
            </a:bgClr>
          </a:patt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6328727" y="3680142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619432" y="4065587"/>
            <a:ext cx="70866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5619432" y="5173662"/>
            <a:ext cx="0" cy="361315"/>
          </a:xfrm>
          <a:prstGeom prst="line">
            <a:avLst/>
          </a:prstGeom>
          <a:ln>
            <a:solidFill>
              <a:srgbClr val="00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61292" y="3716972"/>
            <a:ext cx="792480" cy="299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 = 0.20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6328727" y="4065587"/>
            <a:ext cx="70866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19432" y="4065587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302567" y="4467542"/>
            <a:ext cx="634365" cy="598805"/>
          </a:xfrm>
          <a:prstGeom prst="ellipse">
            <a:avLst/>
          </a:prstGeom>
          <a:solidFill>
            <a:srgbClr val="3366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7038022" y="4050347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6720522" y="4451667"/>
            <a:ext cx="634365" cy="598805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7078027" y="5173662"/>
            <a:ext cx="0" cy="361315"/>
          </a:xfrm>
          <a:prstGeom prst="line">
            <a:avLst/>
          </a:prstGeom>
          <a:ln>
            <a:solidFill>
              <a:srgbClr val="00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34"/>
          <p:cNvSpPr txBox="1"/>
          <p:nvPr/>
        </p:nvSpPr>
        <p:spPr>
          <a:xfrm>
            <a:off x="5431720" y="5662150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$3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1" name="TextBox 35"/>
          <p:cNvSpPr txBox="1"/>
          <p:nvPr/>
        </p:nvSpPr>
        <p:spPr>
          <a:xfrm>
            <a:off x="6849675" y="5659952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$3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2" name="TextBox 22"/>
          <p:cNvSpPr txBox="1"/>
          <p:nvPr/>
        </p:nvSpPr>
        <p:spPr>
          <a:xfrm>
            <a:off x="6803072" y="3689032"/>
            <a:ext cx="792480" cy="299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 = 0.80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377697"/>
            <a:ext cx="84625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latin typeface="Georgia" panose="02040502050405020303" pitchFamily="18" charset="0"/>
              </a:rPr>
              <a:t>Zentall</a:t>
            </a:r>
            <a:r>
              <a:rPr lang="en-US" sz="1100" dirty="0" smtClean="0">
                <a:latin typeface="Georgia" panose="02040502050405020303" pitchFamily="18" charset="0"/>
              </a:rPr>
              <a:t>, T. &amp; </a:t>
            </a:r>
            <a:r>
              <a:rPr lang="en-US" sz="1100" dirty="0" err="1" smtClean="0">
                <a:latin typeface="Georgia" panose="02040502050405020303" pitchFamily="18" charset="0"/>
              </a:rPr>
              <a:t>Stagner</a:t>
            </a:r>
            <a:r>
              <a:rPr lang="en-US" sz="1100" dirty="0" smtClean="0">
                <a:latin typeface="Georgia" panose="02040502050405020303" pitchFamily="18" charset="0"/>
              </a:rPr>
              <a:t>, J. (2010). Maladaptive </a:t>
            </a:r>
            <a:r>
              <a:rPr lang="en-US" sz="1100" dirty="0">
                <a:latin typeface="Georgia" panose="02040502050405020303" pitchFamily="18" charset="0"/>
              </a:rPr>
              <a:t>choice </a:t>
            </a:r>
            <a:r>
              <a:rPr lang="en-US" sz="1100" dirty="0" err="1">
                <a:latin typeface="Georgia" panose="02040502050405020303" pitchFamily="18" charset="0"/>
              </a:rPr>
              <a:t>behaviour</a:t>
            </a:r>
            <a:r>
              <a:rPr lang="en-US" sz="1100" dirty="0">
                <a:latin typeface="Georgia" panose="02040502050405020303" pitchFamily="18" charset="0"/>
              </a:rPr>
              <a:t> by pigeons: an animal analogue and possible mechanism for </a:t>
            </a:r>
            <a:r>
              <a:rPr lang="en-US" sz="1100" dirty="0" smtClean="0">
                <a:latin typeface="Georgia" panose="02040502050405020303" pitchFamily="18" charset="0"/>
              </a:rPr>
              <a:t>gambling.</a:t>
            </a:r>
          </a:p>
          <a:p>
            <a:r>
              <a:rPr lang="en-US" sz="1100" i="1" dirty="0" smtClean="0">
                <a:latin typeface="Georgia" panose="02040502050405020303" pitchFamily="18" charset="0"/>
              </a:rPr>
              <a:t>Proceedings of the Royal Society</a:t>
            </a:r>
            <a:r>
              <a:rPr lang="en-US" sz="1100" dirty="0" smtClean="0">
                <a:latin typeface="Georgia" panose="02040502050405020303" pitchFamily="18" charset="0"/>
              </a:rPr>
              <a:t>, </a:t>
            </a:r>
            <a:r>
              <a:rPr lang="en-US" sz="1100" i="1" dirty="0" smtClean="0">
                <a:latin typeface="Georgia" panose="02040502050405020303" pitchFamily="18" charset="0"/>
              </a:rPr>
              <a:t>278</a:t>
            </a:r>
            <a:r>
              <a:rPr lang="en-US" sz="1100" dirty="0" smtClean="0">
                <a:latin typeface="Georgia" panose="02040502050405020303" pitchFamily="18" charset="0"/>
              </a:rPr>
              <a:t>, 1203-1208. </a:t>
            </a:r>
            <a:endParaRPr lang="en-US" sz="1100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02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Concurrent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" y="1697394"/>
            <a:ext cx="81773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Georgia"/>
                <a:cs typeface="Georgia"/>
              </a:rPr>
              <a:t>What is the optimal choice?</a:t>
            </a:r>
            <a:endParaRPr lang="en-US" dirty="0">
              <a:latin typeface="Georgia"/>
              <a:cs typeface="Georgia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899727" y="3680142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190432" y="4065587"/>
            <a:ext cx="70866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2190432" y="5173662"/>
            <a:ext cx="0" cy="361315"/>
          </a:xfrm>
          <a:prstGeom prst="line">
            <a:avLst/>
          </a:prstGeom>
          <a:ln>
            <a:solidFill>
              <a:srgbClr val="00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22"/>
          <p:cNvSpPr txBox="1"/>
          <p:nvPr/>
        </p:nvSpPr>
        <p:spPr>
          <a:xfrm>
            <a:off x="1832292" y="3716972"/>
            <a:ext cx="792480" cy="299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 = 0.20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899727" y="4065587"/>
            <a:ext cx="70866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90432" y="4065587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873567" y="4467542"/>
            <a:ext cx="634365" cy="598805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3609022" y="4050347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291522" y="4451667"/>
            <a:ext cx="634365" cy="598805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3649027" y="5173662"/>
            <a:ext cx="0" cy="361315"/>
          </a:xfrm>
          <a:prstGeom prst="line">
            <a:avLst/>
          </a:prstGeom>
          <a:ln>
            <a:solidFill>
              <a:srgbClr val="00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33"/>
          <p:cNvSpPr txBox="1"/>
          <p:nvPr/>
        </p:nvSpPr>
        <p:spPr>
          <a:xfrm>
            <a:off x="3266122" y="3716972"/>
            <a:ext cx="792480" cy="299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 = 0.80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573972" y="3081337"/>
            <a:ext cx="634365" cy="598805"/>
          </a:xfrm>
          <a:prstGeom prst="ellipse">
            <a:avLst/>
          </a:prstGeom>
          <a:pattFill prst="wdDnDiag">
            <a:fgClr>
              <a:schemeClr val="tx1"/>
            </a:fgClr>
            <a:bgClr>
              <a:prstClr val="white"/>
            </a:bgClr>
          </a:patt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002972" y="3081337"/>
            <a:ext cx="634365" cy="598805"/>
          </a:xfrm>
          <a:prstGeom prst="ellipse">
            <a:avLst/>
          </a:prstGeom>
          <a:pattFill prst="lgCheck">
            <a:fgClr>
              <a:schemeClr val="tx1"/>
            </a:fgClr>
            <a:bgClr>
              <a:prstClr val="white"/>
            </a:bgClr>
          </a:patt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6328727" y="3680142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619432" y="4065587"/>
            <a:ext cx="70866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5619432" y="5173662"/>
            <a:ext cx="0" cy="361315"/>
          </a:xfrm>
          <a:prstGeom prst="line">
            <a:avLst/>
          </a:prstGeom>
          <a:ln>
            <a:solidFill>
              <a:srgbClr val="00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61292" y="3716972"/>
            <a:ext cx="792480" cy="299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 = 0.20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6328727" y="4065587"/>
            <a:ext cx="70866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19432" y="4065587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302567" y="4467542"/>
            <a:ext cx="634365" cy="598805"/>
          </a:xfrm>
          <a:prstGeom prst="ellipse">
            <a:avLst/>
          </a:prstGeom>
          <a:solidFill>
            <a:srgbClr val="3366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7038022" y="4050347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6720522" y="4451667"/>
            <a:ext cx="634365" cy="598805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7078027" y="5173662"/>
            <a:ext cx="0" cy="361315"/>
          </a:xfrm>
          <a:prstGeom prst="line">
            <a:avLst/>
          </a:prstGeom>
          <a:ln>
            <a:solidFill>
              <a:srgbClr val="00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22"/>
          <p:cNvSpPr txBox="1"/>
          <p:nvPr/>
        </p:nvSpPr>
        <p:spPr>
          <a:xfrm>
            <a:off x="6803072" y="3689032"/>
            <a:ext cx="792480" cy="299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 = 0.80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377697"/>
            <a:ext cx="84625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latin typeface="Georgia" panose="02040502050405020303" pitchFamily="18" charset="0"/>
              </a:rPr>
              <a:t>Zentall</a:t>
            </a:r>
            <a:r>
              <a:rPr lang="en-US" sz="1100" dirty="0" smtClean="0">
                <a:latin typeface="Georgia" panose="02040502050405020303" pitchFamily="18" charset="0"/>
              </a:rPr>
              <a:t>, T. &amp; </a:t>
            </a:r>
            <a:r>
              <a:rPr lang="en-US" sz="1100" dirty="0" err="1" smtClean="0">
                <a:latin typeface="Georgia" panose="02040502050405020303" pitchFamily="18" charset="0"/>
              </a:rPr>
              <a:t>Stagner</a:t>
            </a:r>
            <a:r>
              <a:rPr lang="en-US" sz="1100" dirty="0" smtClean="0">
                <a:latin typeface="Georgia" panose="02040502050405020303" pitchFamily="18" charset="0"/>
              </a:rPr>
              <a:t>, J. (2010). Maladaptive </a:t>
            </a:r>
            <a:r>
              <a:rPr lang="en-US" sz="1100" dirty="0">
                <a:latin typeface="Georgia" panose="02040502050405020303" pitchFamily="18" charset="0"/>
              </a:rPr>
              <a:t>choice </a:t>
            </a:r>
            <a:r>
              <a:rPr lang="en-US" sz="1100" dirty="0" err="1">
                <a:latin typeface="Georgia" panose="02040502050405020303" pitchFamily="18" charset="0"/>
              </a:rPr>
              <a:t>behaviour</a:t>
            </a:r>
            <a:r>
              <a:rPr lang="en-US" sz="1100" dirty="0">
                <a:latin typeface="Georgia" panose="02040502050405020303" pitchFamily="18" charset="0"/>
              </a:rPr>
              <a:t> by pigeons: an animal analogue and possible mechanism for </a:t>
            </a:r>
            <a:r>
              <a:rPr lang="en-US" sz="1100" dirty="0" smtClean="0">
                <a:latin typeface="Georgia" panose="02040502050405020303" pitchFamily="18" charset="0"/>
              </a:rPr>
              <a:t>gambling.</a:t>
            </a:r>
          </a:p>
          <a:p>
            <a:r>
              <a:rPr lang="en-US" sz="1100" i="1" dirty="0" smtClean="0">
                <a:latin typeface="Georgia" panose="02040502050405020303" pitchFamily="18" charset="0"/>
              </a:rPr>
              <a:t>Proceedings of the Royal Society</a:t>
            </a:r>
            <a:r>
              <a:rPr lang="en-US" sz="1100" dirty="0" smtClean="0">
                <a:latin typeface="Georgia" panose="02040502050405020303" pitchFamily="18" charset="0"/>
              </a:rPr>
              <a:t>, </a:t>
            </a:r>
            <a:r>
              <a:rPr lang="en-US" sz="1100" i="1" dirty="0" smtClean="0">
                <a:latin typeface="Georgia" panose="02040502050405020303" pitchFamily="18" charset="0"/>
              </a:rPr>
              <a:t>278</a:t>
            </a:r>
            <a:r>
              <a:rPr lang="en-US" sz="1100" dirty="0" smtClean="0">
                <a:latin typeface="Georgia" panose="02040502050405020303" pitchFamily="18" charset="0"/>
              </a:rPr>
              <a:t>, 1203-1208. </a:t>
            </a:r>
            <a:endParaRPr lang="en-US" sz="1100" i="1" dirty="0">
              <a:latin typeface="Georgia" panose="02040502050405020303" pitchFamily="18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959429" y="2679383"/>
            <a:ext cx="665343" cy="45352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05261" y="2341801"/>
            <a:ext cx="1859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Expected value:$2</a:t>
            </a:r>
            <a:endParaRPr lang="en-US" sz="1600" dirty="0">
              <a:latin typeface="Georgia" panose="02040502050405020303" pitchFamily="18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6617652" y="2737204"/>
            <a:ext cx="635727" cy="39975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402394" y="2381507"/>
            <a:ext cx="18582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Expected value:$3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9" name="TextBox 34"/>
          <p:cNvSpPr txBox="1"/>
          <p:nvPr/>
        </p:nvSpPr>
        <p:spPr>
          <a:xfrm>
            <a:off x="1953027" y="5640585"/>
            <a:ext cx="474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 dirty="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$10</a:t>
            </a:r>
            <a:endParaRPr lang="en-US" sz="1000" dirty="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0" name="TextBox 35"/>
          <p:cNvSpPr txBox="1"/>
          <p:nvPr/>
        </p:nvSpPr>
        <p:spPr>
          <a:xfrm>
            <a:off x="3420675" y="5662150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$0</a:t>
            </a:r>
            <a:endParaRPr lang="en-US" sz="1000" dirty="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2" name="TextBox 34"/>
          <p:cNvSpPr txBox="1"/>
          <p:nvPr/>
        </p:nvSpPr>
        <p:spPr>
          <a:xfrm>
            <a:off x="5431720" y="5662150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$3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3" name="TextBox 35"/>
          <p:cNvSpPr txBox="1"/>
          <p:nvPr/>
        </p:nvSpPr>
        <p:spPr>
          <a:xfrm>
            <a:off x="6849675" y="5659952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$3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19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Concurrent schedules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" y="1697394"/>
            <a:ext cx="81773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Georgia"/>
                <a:cs typeface="Georgia"/>
              </a:rPr>
              <a:t>What is the optimal choice?</a:t>
            </a:r>
            <a:endParaRPr lang="en-US" dirty="0">
              <a:latin typeface="Georgia"/>
              <a:cs typeface="Georgia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899727" y="3680142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190432" y="4065587"/>
            <a:ext cx="70866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2190432" y="5173662"/>
            <a:ext cx="0" cy="361315"/>
          </a:xfrm>
          <a:prstGeom prst="line">
            <a:avLst/>
          </a:prstGeom>
          <a:ln>
            <a:solidFill>
              <a:srgbClr val="00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22"/>
          <p:cNvSpPr txBox="1"/>
          <p:nvPr/>
        </p:nvSpPr>
        <p:spPr>
          <a:xfrm>
            <a:off x="1832292" y="3716972"/>
            <a:ext cx="792480" cy="299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 = 0.20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899727" y="4065587"/>
            <a:ext cx="70866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90432" y="4065587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873567" y="4467542"/>
            <a:ext cx="634365" cy="598805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3609022" y="4050347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291522" y="4451667"/>
            <a:ext cx="634365" cy="598805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3649027" y="5173662"/>
            <a:ext cx="0" cy="361315"/>
          </a:xfrm>
          <a:prstGeom prst="line">
            <a:avLst/>
          </a:prstGeom>
          <a:ln>
            <a:solidFill>
              <a:srgbClr val="00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33"/>
          <p:cNvSpPr txBox="1"/>
          <p:nvPr/>
        </p:nvSpPr>
        <p:spPr>
          <a:xfrm>
            <a:off x="3266122" y="3716972"/>
            <a:ext cx="792480" cy="299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 = 0.80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573972" y="3081337"/>
            <a:ext cx="634365" cy="598805"/>
          </a:xfrm>
          <a:prstGeom prst="ellipse">
            <a:avLst/>
          </a:prstGeom>
          <a:pattFill prst="wdDnDiag">
            <a:fgClr>
              <a:schemeClr val="tx1"/>
            </a:fgClr>
            <a:bgClr>
              <a:prstClr val="white"/>
            </a:bgClr>
          </a:patt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002972" y="3081337"/>
            <a:ext cx="634365" cy="598805"/>
          </a:xfrm>
          <a:prstGeom prst="ellipse">
            <a:avLst/>
          </a:prstGeom>
          <a:pattFill prst="lgCheck">
            <a:fgClr>
              <a:schemeClr val="tx1"/>
            </a:fgClr>
            <a:bgClr>
              <a:prstClr val="white"/>
            </a:bgClr>
          </a:patt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6328727" y="3680142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619432" y="4065587"/>
            <a:ext cx="70866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5619432" y="5173662"/>
            <a:ext cx="0" cy="361315"/>
          </a:xfrm>
          <a:prstGeom prst="line">
            <a:avLst/>
          </a:prstGeom>
          <a:ln>
            <a:solidFill>
              <a:srgbClr val="00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61292" y="3716972"/>
            <a:ext cx="792480" cy="299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 = 0.20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6328727" y="4065587"/>
            <a:ext cx="70866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19432" y="4065587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302567" y="4467542"/>
            <a:ext cx="634365" cy="598805"/>
          </a:xfrm>
          <a:prstGeom prst="ellipse">
            <a:avLst/>
          </a:prstGeom>
          <a:solidFill>
            <a:srgbClr val="3366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7038022" y="4050347"/>
            <a:ext cx="0" cy="38544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6720522" y="4451667"/>
            <a:ext cx="634365" cy="598805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7078027" y="5173662"/>
            <a:ext cx="0" cy="361315"/>
          </a:xfrm>
          <a:prstGeom prst="line">
            <a:avLst/>
          </a:prstGeom>
          <a:ln>
            <a:solidFill>
              <a:srgbClr val="000000"/>
            </a:solidFill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22"/>
          <p:cNvSpPr txBox="1"/>
          <p:nvPr/>
        </p:nvSpPr>
        <p:spPr>
          <a:xfrm>
            <a:off x="6803072" y="3689032"/>
            <a:ext cx="792480" cy="299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 = 0.80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377697"/>
            <a:ext cx="84625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latin typeface="Georgia" panose="02040502050405020303" pitchFamily="18" charset="0"/>
              </a:rPr>
              <a:t>Zentall</a:t>
            </a:r>
            <a:r>
              <a:rPr lang="en-US" sz="1100" dirty="0" smtClean="0">
                <a:latin typeface="Georgia" panose="02040502050405020303" pitchFamily="18" charset="0"/>
              </a:rPr>
              <a:t>, T. &amp; </a:t>
            </a:r>
            <a:r>
              <a:rPr lang="en-US" sz="1100" dirty="0" err="1" smtClean="0">
                <a:latin typeface="Georgia" panose="02040502050405020303" pitchFamily="18" charset="0"/>
              </a:rPr>
              <a:t>Stagner</a:t>
            </a:r>
            <a:r>
              <a:rPr lang="en-US" sz="1100" dirty="0" smtClean="0">
                <a:latin typeface="Georgia" panose="02040502050405020303" pitchFamily="18" charset="0"/>
              </a:rPr>
              <a:t>, J. (2010). Maladaptive </a:t>
            </a:r>
            <a:r>
              <a:rPr lang="en-US" sz="1100" dirty="0">
                <a:latin typeface="Georgia" panose="02040502050405020303" pitchFamily="18" charset="0"/>
              </a:rPr>
              <a:t>choice </a:t>
            </a:r>
            <a:r>
              <a:rPr lang="en-US" sz="1100" dirty="0" err="1">
                <a:latin typeface="Georgia" panose="02040502050405020303" pitchFamily="18" charset="0"/>
              </a:rPr>
              <a:t>behaviour</a:t>
            </a:r>
            <a:r>
              <a:rPr lang="en-US" sz="1100" dirty="0">
                <a:latin typeface="Georgia" panose="02040502050405020303" pitchFamily="18" charset="0"/>
              </a:rPr>
              <a:t> by pigeons: an animal analogue and possible mechanism for </a:t>
            </a:r>
            <a:r>
              <a:rPr lang="en-US" sz="1100" dirty="0" smtClean="0">
                <a:latin typeface="Georgia" panose="02040502050405020303" pitchFamily="18" charset="0"/>
              </a:rPr>
              <a:t>gambling.</a:t>
            </a:r>
          </a:p>
          <a:p>
            <a:r>
              <a:rPr lang="en-US" sz="1100" i="1" dirty="0" smtClean="0">
                <a:latin typeface="Georgia" panose="02040502050405020303" pitchFamily="18" charset="0"/>
              </a:rPr>
              <a:t>Proceedings of the Royal Society</a:t>
            </a:r>
            <a:r>
              <a:rPr lang="en-US" sz="1100" dirty="0" smtClean="0">
                <a:latin typeface="Georgia" panose="02040502050405020303" pitchFamily="18" charset="0"/>
              </a:rPr>
              <a:t>, </a:t>
            </a:r>
            <a:r>
              <a:rPr lang="en-US" sz="1100" i="1" dirty="0" smtClean="0">
                <a:latin typeface="Georgia" panose="02040502050405020303" pitchFamily="18" charset="0"/>
              </a:rPr>
              <a:t>278</a:t>
            </a:r>
            <a:r>
              <a:rPr lang="en-US" sz="1100" dirty="0" smtClean="0">
                <a:latin typeface="Georgia" panose="02040502050405020303" pitchFamily="18" charset="0"/>
              </a:rPr>
              <a:t>, 1203-1208. </a:t>
            </a:r>
            <a:endParaRPr lang="en-US" sz="1100" i="1" dirty="0">
              <a:latin typeface="Georgia" panose="02040502050405020303" pitchFamily="18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959429" y="2679383"/>
            <a:ext cx="665343" cy="45352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6617652" y="2737204"/>
            <a:ext cx="635727" cy="39975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1307692" y="3033209"/>
            <a:ext cx="3244306" cy="3444023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4"/>
          <p:cNvSpPr txBox="1"/>
          <p:nvPr/>
        </p:nvSpPr>
        <p:spPr>
          <a:xfrm>
            <a:off x="1953027" y="5640585"/>
            <a:ext cx="474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 dirty="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$10</a:t>
            </a:r>
            <a:endParaRPr lang="en-US" sz="1000" dirty="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0" name="TextBox 35"/>
          <p:cNvSpPr txBox="1"/>
          <p:nvPr/>
        </p:nvSpPr>
        <p:spPr>
          <a:xfrm>
            <a:off x="3420675" y="5662150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$0</a:t>
            </a:r>
            <a:endParaRPr lang="en-US" sz="1000" dirty="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2" name="TextBox 34"/>
          <p:cNvSpPr txBox="1"/>
          <p:nvPr/>
        </p:nvSpPr>
        <p:spPr>
          <a:xfrm>
            <a:off x="5431720" y="5662150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$3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3" name="TextBox 35"/>
          <p:cNvSpPr txBox="1"/>
          <p:nvPr/>
        </p:nvSpPr>
        <p:spPr>
          <a:xfrm>
            <a:off x="6849675" y="5659952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kern="120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$3</a:t>
            </a:r>
            <a:endParaRPr lang="en-US" sz="1000"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05261" y="2341801"/>
            <a:ext cx="1859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Expected value:$2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02394" y="2381507"/>
            <a:ext cx="18582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Expected value:$3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26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13702</TotalTime>
  <Words>1105</Words>
  <Application>Microsoft Office PowerPoint</Application>
  <PresentationFormat>On-screen Show (4:3)</PresentationFormat>
  <Paragraphs>210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MS Mincho</vt:lpstr>
      <vt:lpstr>Arial</vt:lpstr>
      <vt:lpstr>Calibri</vt:lpstr>
      <vt:lpstr>Cambria</vt:lpstr>
      <vt:lpstr>Cambria Math</vt:lpstr>
      <vt:lpstr>Corbel</vt:lpstr>
      <vt:lpstr>Georgia</vt:lpstr>
      <vt:lpstr>Times</vt:lpstr>
      <vt:lpstr>Times New Roman</vt:lpstr>
      <vt:lpstr>Wingdings</vt:lpstr>
      <vt:lpstr>Wingdings 2</vt:lpstr>
      <vt:lpstr>Wingdings 3</vt:lpstr>
      <vt:lpstr>Module</vt:lpstr>
      <vt:lpstr>PSYC 3510 – Lecture 11</vt:lpstr>
      <vt:lpstr>Simple schedules</vt:lpstr>
      <vt:lpstr>Concurrent schedules</vt:lpstr>
      <vt:lpstr>Concurrent schedules</vt:lpstr>
      <vt:lpstr>Concurrent schedules</vt:lpstr>
      <vt:lpstr>Matching Law</vt:lpstr>
      <vt:lpstr>Matching Law</vt:lpstr>
      <vt:lpstr>Matching Law</vt:lpstr>
      <vt:lpstr>Matching Law</vt:lpstr>
      <vt:lpstr>Matching Law</vt:lpstr>
      <vt:lpstr>Matching Law</vt:lpstr>
      <vt:lpstr>Matching Law</vt:lpstr>
      <vt:lpstr>Matching Law</vt:lpstr>
      <vt:lpstr>Matching Law</vt:lpstr>
      <vt:lpstr>Matching Law</vt:lpstr>
      <vt:lpstr>Matching Law</vt:lpstr>
      <vt:lpstr>Matching Law</vt:lpstr>
      <vt:lpstr>Matching Law</vt:lpstr>
      <vt:lpstr>Matching Law</vt:lpstr>
      <vt:lpstr>Matching Law</vt:lpstr>
      <vt:lpstr>Matching Law</vt:lpstr>
      <vt:lpstr>Matching Law</vt:lpstr>
      <vt:lpstr>Matching Law</vt:lpstr>
      <vt:lpstr>Concurrent schedules</vt:lpstr>
      <vt:lpstr>Concurrent schedules</vt:lpstr>
      <vt:lpstr>Concurrent schedules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3510 – Lecture 1</dc:title>
  <dc:creator>Eric Garr</dc:creator>
  <cp:lastModifiedBy>Eric Garr</cp:lastModifiedBy>
  <cp:revision>505</cp:revision>
  <dcterms:created xsi:type="dcterms:W3CDTF">2016-07-18T01:55:46Z</dcterms:created>
  <dcterms:modified xsi:type="dcterms:W3CDTF">2017-04-03T16:30:51Z</dcterms:modified>
</cp:coreProperties>
</file>