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2"/>
  </p:notesMasterIdLst>
  <p:sldIdLst>
    <p:sldId id="256" r:id="rId2"/>
    <p:sldId id="389" r:id="rId3"/>
    <p:sldId id="390" r:id="rId4"/>
    <p:sldId id="391" r:id="rId5"/>
    <p:sldId id="392" r:id="rId6"/>
    <p:sldId id="325" r:id="rId7"/>
    <p:sldId id="360" r:id="rId8"/>
    <p:sldId id="361" r:id="rId9"/>
    <p:sldId id="365" r:id="rId10"/>
    <p:sldId id="368" r:id="rId11"/>
    <p:sldId id="369" r:id="rId12"/>
    <p:sldId id="370" r:id="rId13"/>
    <p:sldId id="371" r:id="rId14"/>
    <p:sldId id="372" r:id="rId15"/>
    <p:sldId id="373" r:id="rId16"/>
    <p:sldId id="374" r:id="rId17"/>
    <p:sldId id="375" r:id="rId18"/>
    <p:sldId id="388" r:id="rId19"/>
    <p:sldId id="376" r:id="rId20"/>
    <p:sldId id="377" r:id="rId21"/>
    <p:sldId id="378" r:id="rId22"/>
    <p:sldId id="379" r:id="rId23"/>
    <p:sldId id="380" r:id="rId24"/>
    <p:sldId id="381" r:id="rId25"/>
    <p:sldId id="382" r:id="rId26"/>
    <p:sldId id="383" r:id="rId27"/>
    <p:sldId id="384" r:id="rId28"/>
    <p:sldId id="385" r:id="rId29"/>
    <p:sldId id="386" r:id="rId30"/>
    <p:sldId id="387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68"/>
    <p:restoredTop sz="94723"/>
  </p:normalViewPr>
  <p:slideViewPr>
    <p:cSldViewPr snapToGrid="0" snapToObjects="1">
      <p:cViewPr varScale="1">
        <p:scale>
          <a:sx n="121" d="100"/>
          <a:sy n="121" d="100"/>
        </p:scale>
        <p:origin x="33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01E01-12CA-794B-92B9-40C5FFDE5B18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1287E-722C-994E-9AF6-F78AF1EDA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36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1287E-722C-994E-9AF6-F78AF1EDAC0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069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1287E-722C-994E-9AF6-F78AF1EDAC0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264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1287E-722C-994E-9AF6-F78AF1EDAC0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244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1287E-722C-994E-9AF6-F78AF1EDAC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603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21B1AB3-4BE6-C34E-9D59-6F8F871313C7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21B1AB3-4BE6-C34E-9D59-6F8F871313C7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latin typeface="Georgia"/>
                <a:cs typeface="Georgia"/>
              </a:rPr>
              <a:t>PSYC 3510 – Lecture 10</a:t>
            </a:r>
            <a:endParaRPr lang="en-US" sz="44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90730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In-class writing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0978"/>
            <a:ext cx="8229600" cy="5029008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sz="2000" dirty="0" smtClean="0">
                <a:solidFill>
                  <a:schemeClr val="bg1"/>
                </a:solidFill>
                <a:latin typeface="Georgia"/>
                <a:cs typeface="Georgia"/>
              </a:rPr>
              <a:t>There is someone in your life that you frequently lend money to. To get them to pay you back, you have two options:</a:t>
            </a:r>
          </a:p>
          <a:p>
            <a:pPr marL="457200" lvl="1" indent="0" algn="ctr">
              <a:buNone/>
            </a:pPr>
            <a:endParaRPr lang="en-US" sz="2000" dirty="0">
              <a:solidFill>
                <a:schemeClr val="bg1"/>
              </a:solidFill>
              <a:latin typeface="Georgia"/>
              <a:cs typeface="Georgia"/>
            </a:endParaRPr>
          </a:p>
          <a:p>
            <a:pPr marL="971550" lvl="1" indent="-514350">
              <a:buAutoNum type="arabicPeriod"/>
            </a:pPr>
            <a:r>
              <a:rPr lang="en-US" sz="2000" dirty="0" smtClean="0">
                <a:solidFill>
                  <a:schemeClr val="bg1"/>
                </a:solidFill>
                <a:latin typeface="Georgia"/>
                <a:cs typeface="Georgia"/>
              </a:rPr>
              <a:t>Promise to lend them more money in the future (</a:t>
            </a:r>
            <a:r>
              <a:rPr lang="en-US" sz="2000" i="1" dirty="0" smtClean="0">
                <a:solidFill>
                  <a:schemeClr val="bg1"/>
                </a:solidFill>
                <a:latin typeface="Georgia"/>
                <a:cs typeface="Georgia"/>
              </a:rPr>
              <a:t>positive reinforcement</a:t>
            </a:r>
            <a:r>
              <a:rPr lang="en-US" sz="2000" dirty="0" smtClean="0">
                <a:solidFill>
                  <a:schemeClr val="bg1"/>
                </a:solidFill>
                <a:latin typeface="Georgia"/>
                <a:cs typeface="Georgia"/>
              </a:rPr>
              <a:t>).</a:t>
            </a:r>
          </a:p>
          <a:p>
            <a:pPr marL="971550" lvl="1" indent="-514350">
              <a:buAutoNum type="arabicPeriod"/>
            </a:pPr>
            <a:endParaRPr lang="en-US" sz="2000" dirty="0" smtClean="0">
              <a:solidFill>
                <a:schemeClr val="bg1"/>
              </a:solidFill>
              <a:latin typeface="Georgia"/>
              <a:cs typeface="Georgia"/>
            </a:endParaRPr>
          </a:p>
          <a:p>
            <a:pPr marL="971550" lvl="1" indent="-514350">
              <a:buAutoNum type="arabicPeriod"/>
            </a:pPr>
            <a:r>
              <a:rPr lang="en-US" sz="2000" dirty="0" smtClean="0">
                <a:solidFill>
                  <a:schemeClr val="bg1"/>
                </a:solidFill>
                <a:latin typeface="Georgia"/>
                <a:cs typeface="Georgia"/>
              </a:rPr>
              <a:t>Threaten to charge a late fee (</a:t>
            </a:r>
            <a:r>
              <a:rPr lang="en-US" sz="2000" i="1" dirty="0" smtClean="0">
                <a:solidFill>
                  <a:schemeClr val="bg1"/>
                </a:solidFill>
                <a:latin typeface="Georgia"/>
                <a:cs typeface="Georgia"/>
              </a:rPr>
              <a:t>negative reinforcement</a:t>
            </a:r>
            <a:r>
              <a:rPr lang="en-US" sz="2000" dirty="0" smtClean="0">
                <a:solidFill>
                  <a:schemeClr val="bg1"/>
                </a:solidFill>
                <a:latin typeface="Georgia"/>
                <a:cs typeface="Georgia"/>
              </a:rPr>
              <a:t>).</a:t>
            </a:r>
          </a:p>
          <a:p>
            <a:pPr marL="971550" lvl="1" indent="-514350">
              <a:buAutoNum type="arabicPeriod"/>
            </a:pPr>
            <a:endParaRPr lang="en-US" sz="2000" dirty="0" smtClean="0">
              <a:solidFill>
                <a:schemeClr val="bg1"/>
              </a:solidFill>
              <a:latin typeface="Georgia"/>
              <a:cs typeface="Georgia"/>
            </a:endParaRPr>
          </a:p>
          <a:p>
            <a:pPr marL="457200" lvl="1" indent="0" algn="ctr">
              <a:buNone/>
            </a:pPr>
            <a:endParaRPr lang="en-US" sz="2000" dirty="0" smtClean="0">
              <a:solidFill>
                <a:schemeClr val="bg1"/>
              </a:solidFill>
              <a:latin typeface="Georgia"/>
              <a:cs typeface="Georgia"/>
            </a:endParaRPr>
          </a:p>
          <a:p>
            <a:pPr marL="457200" lvl="1" indent="0" algn="ctr">
              <a:buNone/>
            </a:pPr>
            <a:r>
              <a:rPr lang="en-US" sz="2000" dirty="0" smtClean="0">
                <a:solidFill>
                  <a:schemeClr val="bg1"/>
                </a:solidFill>
                <a:latin typeface="Georgia"/>
                <a:cs typeface="Georgia"/>
              </a:rPr>
              <a:t>Is one type of reinforcement more effective than the other? Why?</a:t>
            </a:r>
          </a:p>
          <a:p>
            <a:pPr marL="971550" lvl="1" indent="-514350">
              <a:buAutoNum type="arabicPeriod"/>
            </a:pPr>
            <a:endParaRPr lang="en-US" dirty="0">
              <a:solidFill>
                <a:schemeClr val="bg1"/>
              </a:solidFill>
              <a:latin typeface="Georgia"/>
              <a:cs typeface="Georgia"/>
            </a:endParaRPr>
          </a:p>
          <a:p>
            <a:pPr marL="457200" lvl="1" indent="0" algn="ctr">
              <a:buNone/>
            </a:pPr>
            <a:endParaRPr lang="en-US" sz="2400" dirty="0" smtClean="0">
              <a:solidFill>
                <a:schemeClr val="bg1"/>
              </a:solidFill>
              <a:latin typeface="Georgia"/>
              <a:cs typeface="Georgia"/>
            </a:endParaRPr>
          </a:p>
          <a:p>
            <a:pPr marL="118872" indent="0">
              <a:buClr>
                <a:srgbClr val="F0AD00"/>
              </a:buClr>
              <a:buNone/>
            </a:pPr>
            <a:endParaRPr lang="en-US" sz="2400" dirty="0">
              <a:solidFill>
                <a:prstClr val="black"/>
              </a:solidFill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39960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Common themes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0978"/>
            <a:ext cx="8229600" cy="5029008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endParaRPr lang="en-US" dirty="0" smtClean="0">
              <a:solidFill>
                <a:schemeClr val="bg1"/>
              </a:solidFill>
              <a:latin typeface="Georgia"/>
              <a:cs typeface="Georgia"/>
            </a:endParaRPr>
          </a:p>
          <a:p>
            <a:pPr marL="457200" lvl="1" indent="0" algn="ctr">
              <a:buNone/>
            </a:pPr>
            <a:endParaRPr lang="en-US" dirty="0">
              <a:solidFill>
                <a:schemeClr val="bg1"/>
              </a:solidFill>
              <a:latin typeface="Georgia"/>
              <a:cs typeface="Georgia"/>
            </a:endParaRPr>
          </a:p>
          <a:p>
            <a:pPr marL="457200" lvl="1" indent="0" algn="ctr">
              <a:buNone/>
            </a:pPr>
            <a:r>
              <a:rPr lang="en-US" dirty="0" smtClean="0">
                <a:solidFill>
                  <a:schemeClr val="bg1"/>
                </a:solidFill>
                <a:latin typeface="Georgia"/>
                <a:cs typeface="Georgia"/>
              </a:rPr>
              <a:t>Promising future loans is more effective than threatening a late fee because it is better to be nice and not mean. </a:t>
            </a:r>
            <a:endParaRPr lang="en-US" dirty="0">
              <a:solidFill>
                <a:schemeClr val="bg1"/>
              </a:solidFill>
              <a:latin typeface="Georgia"/>
              <a:cs typeface="Georgia"/>
            </a:endParaRPr>
          </a:p>
          <a:p>
            <a:pPr marL="457200" lvl="1" indent="0" algn="ctr">
              <a:buNone/>
            </a:pPr>
            <a:endParaRPr lang="en-US" sz="2400" dirty="0" smtClean="0">
              <a:solidFill>
                <a:schemeClr val="bg1"/>
              </a:solidFill>
              <a:latin typeface="Georgia"/>
              <a:cs typeface="Georgia"/>
            </a:endParaRPr>
          </a:p>
          <a:p>
            <a:pPr marL="118872" indent="0" algn="ctr">
              <a:buClr>
                <a:srgbClr val="F0AD00"/>
              </a:buClr>
              <a:buNone/>
            </a:pPr>
            <a:endParaRPr lang="en-US" sz="2400" dirty="0">
              <a:solidFill>
                <a:prstClr val="black"/>
              </a:solidFill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79420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Common themes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0978"/>
            <a:ext cx="8229600" cy="5029008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endParaRPr lang="en-US" dirty="0" smtClean="0">
              <a:solidFill>
                <a:schemeClr val="bg1"/>
              </a:solidFill>
              <a:latin typeface="Georgia"/>
              <a:cs typeface="Georgia"/>
            </a:endParaRPr>
          </a:p>
          <a:p>
            <a:pPr marL="457200" lvl="1" indent="0" algn="ctr">
              <a:buNone/>
            </a:pPr>
            <a:endParaRPr lang="en-US" dirty="0">
              <a:solidFill>
                <a:schemeClr val="bg1"/>
              </a:solidFill>
              <a:latin typeface="Georgia"/>
              <a:cs typeface="Georgia"/>
            </a:endParaRPr>
          </a:p>
          <a:p>
            <a:pPr marL="457200" lvl="1" indent="0" algn="ctr">
              <a:buNone/>
            </a:pPr>
            <a:r>
              <a:rPr lang="en-US" dirty="0" smtClean="0">
                <a:solidFill>
                  <a:schemeClr val="bg1"/>
                </a:solidFill>
                <a:latin typeface="Georgia"/>
                <a:cs typeface="Georgia"/>
              </a:rPr>
              <a:t>The promise of future loans will cause the person to not pay you back and keep asking for more money.</a:t>
            </a:r>
            <a:endParaRPr lang="en-US" sz="2400" dirty="0" smtClean="0">
              <a:solidFill>
                <a:schemeClr val="bg1"/>
              </a:solidFill>
              <a:latin typeface="Georgia"/>
              <a:cs typeface="Georgia"/>
            </a:endParaRPr>
          </a:p>
          <a:p>
            <a:pPr marL="118872" indent="0" algn="ctr">
              <a:buClr>
                <a:srgbClr val="F0AD00"/>
              </a:buClr>
              <a:buNone/>
            </a:pPr>
            <a:endParaRPr lang="en-US" sz="2400" dirty="0">
              <a:solidFill>
                <a:prstClr val="black"/>
              </a:solidFill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44057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Common themes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0978"/>
            <a:ext cx="8229600" cy="5029008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endParaRPr lang="en-US" dirty="0" smtClean="0">
              <a:solidFill>
                <a:schemeClr val="bg1"/>
              </a:solidFill>
              <a:latin typeface="Georgia"/>
              <a:cs typeface="Georgia"/>
            </a:endParaRPr>
          </a:p>
          <a:p>
            <a:pPr marL="457200" lvl="1" indent="0" algn="ctr">
              <a:buNone/>
            </a:pPr>
            <a:endParaRPr lang="en-US" dirty="0">
              <a:solidFill>
                <a:schemeClr val="bg1"/>
              </a:solidFill>
              <a:latin typeface="Georgia"/>
              <a:cs typeface="Georgia"/>
            </a:endParaRPr>
          </a:p>
          <a:p>
            <a:pPr marL="457200" lvl="1" indent="0" algn="ctr">
              <a:buNone/>
            </a:pPr>
            <a:r>
              <a:rPr lang="en-US" dirty="0" smtClean="0">
                <a:solidFill>
                  <a:schemeClr val="bg1"/>
                </a:solidFill>
                <a:latin typeface="Georgia"/>
                <a:cs typeface="Georgia"/>
              </a:rPr>
              <a:t>Threatening to charge a late fee is more effective because the person would then avoid asking you more </a:t>
            </a:r>
            <a:r>
              <a:rPr lang="en-US" dirty="0" err="1" smtClean="0">
                <a:solidFill>
                  <a:schemeClr val="bg1"/>
                </a:solidFill>
                <a:latin typeface="Georgia"/>
                <a:cs typeface="Georgia"/>
              </a:rPr>
              <a:t>mor</a:t>
            </a:r>
            <a:r>
              <a:rPr lang="en-US" dirty="0" smtClean="0">
                <a:solidFill>
                  <a:schemeClr val="bg1"/>
                </a:solidFill>
                <a:latin typeface="Georgia"/>
                <a:cs typeface="Georgia"/>
              </a:rPr>
              <a:t> money in the future. </a:t>
            </a:r>
            <a:endParaRPr lang="en-US" sz="2400" dirty="0" smtClean="0">
              <a:solidFill>
                <a:schemeClr val="bg1"/>
              </a:solidFill>
              <a:latin typeface="Georgia"/>
              <a:cs typeface="Georgia"/>
            </a:endParaRPr>
          </a:p>
          <a:p>
            <a:pPr marL="118872" indent="0" algn="ctr">
              <a:buClr>
                <a:srgbClr val="F0AD00"/>
              </a:buClr>
              <a:buNone/>
            </a:pPr>
            <a:endParaRPr lang="en-US" sz="2400" dirty="0">
              <a:solidFill>
                <a:prstClr val="black"/>
              </a:solidFill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71003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Schedules of Reinforcement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Schedule of reinforcement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A program or rule that determines the frequency and timing of reinforcement in relation to behavior. </a:t>
            </a:r>
            <a:endParaRPr lang="en-US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0105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Schedules of Reinforcement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Schedule of reinforcement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A program or rule that determines the frequency and timing of reinforcement in relation to behavior. </a:t>
            </a:r>
          </a:p>
          <a:p>
            <a:endParaRPr lang="en-US" dirty="0">
              <a:latin typeface="Georgia"/>
              <a:cs typeface="Georgia"/>
            </a:endParaRPr>
          </a:p>
          <a:p>
            <a:endParaRPr lang="en-US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What are the optimal schedules for maintaining desirable behaviors and avoiding unwanted ones?</a:t>
            </a:r>
            <a:endParaRPr lang="en-US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07124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Simple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Ratio schedule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Reinforcement depends only on the number of responses that occur.</a:t>
            </a: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Two types: </a:t>
            </a:r>
            <a:r>
              <a:rPr lang="en-US" b="1" dirty="0" smtClean="0">
                <a:latin typeface="Georgia"/>
                <a:cs typeface="Georgia"/>
              </a:rPr>
              <a:t>Fixed-ratio </a:t>
            </a:r>
            <a:r>
              <a:rPr lang="en-US" dirty="0">
                <a:latin typeface="Georgia"/>
                <a:cs typeface="Georgia"/>
              </a:rPr>
              <a:t>and </a:t>
            </a:r>
            <a:r>
              <a:rPr lang="en-US" b="1" dirty="0" smtClean="0">
                <a:latin typeface="Georgia"/>
                <a:cs typeface="Georgia"/>
              </a:rPr>
              <a:t>Variable-ratio</a:t>
            </a:r>
            <a:endParaRPr lang="en-US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59787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Simple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Fixed-ratio schedule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One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for every </a:t>
            </a:r>
            <a:r>
              <a:rPr lang="en-US" i="1" dirty="0" smtClean="0">
                <a:latin typeface="Georgia"/>
                <a:cs typeface="Georgia"/>
              </a:rPr>
              <a:t>n</a:t>
            </a:r>
            <a:r>
              <a:rPr lang="en-US" dirty="0" smtClean="0">
                <a:latin typeface="Georgia"/>
                <a:cs typeface="Georgia"/>
              </a:rPr>
              <a:t> responses.</a:t>
            </a: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  <a:endParaRPr lang="en-US" sz="1600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44831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Simple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Fixed-ratio schedule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One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for every </a:t>
            </a:r>
            <a:r>
              <a:rPr lang="en-US" i="1" dirty="0" smtClean="0">
                <a:latin typeface="Georgia"/>
                <a:cs typeface="Georgia"/>
              </a:rPr>
              <a:t>n</a:t>
            </a:r>
            <a:r>
              <a:rPr lang="en-US" dirty="0" smtClean="0">
                <a:latin typeface="Georgia"/>
                <a:cs typeface="Georgia"/>
              </a:rPr>
              <a:t> responses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smtClean="0">
                <a:latin typeface="Georgia"/>
                <a:cs typeface="Georgia"/>
              </a:rPr>
              <a:t>(determined).</a:t>
            </a:r>
          </a:p>
          <a:p>
            <a:r>
              <a:rPr lang="en-US" dirty="0" smtClean="0">
                <a:latin typeface="Georgia"/>
                <a:cs typeface="Georgia"/>
              </a:rPr>
              <a:t>	</a:t>
            </a:r>
          </a:p>
          <a:p>
            <a:r>
              <a:rPr lang="en-US" dirty="0">
                <a:latin typeface="Georgia"/>
                <a:cs typeface="Georgia"/>
              </a:rPr>
              <a:t>	</a:t>
            </a:r>
            <a:r>
              <a:rPr lang="en-US" dirty="0" smtClean="0">
                <a:latin typeface="Georgia"/>
                <a:cs typeface="Georgia"/>
              </a:rPr>
              <a:t>- e.g. 1 pellet is earned for every 5 lever presses (FR-5). </a:t>
            </a: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  <a:endParaRPr lang="en-US" sz="1600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83781" y="427153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27471" y="426717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19208" y="427153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580619" y="4267174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820107" y="427152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733026" y="4011057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09611" y="4519723"/>
            <a:ext cx="30262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972507" y="4275877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647424" y="427152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799824" y="4267166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865134" y="427151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148166" y="4267161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061076" y="4011057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02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Simple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Fixed-ratio schedule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One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for every </a:t>
            </a:r>
            <a:r>
              <a:rPr lang="en-US" i="1" dirty="0" smtClean="0">
                <a:latin typeface="Georgia"/>
                <a:cs typeface="Georgia"/>
              </a:rPr>
              <a:t>n</a:t>
            </a:r>
            <a:r>
              <a:rPr lang="en-US" dirty="0" smtClean="0">
                <a:latin typeface="Georgia"/>
                <a:cs typeface="Georgia"/>
              </a:rPr>
              <a:t> responses (determined). </a:t>
            </a: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r>
              <a:rPr lang="en-US" dirty="0" smtClean="0">
                <a:latin typeface="Georgia"/>
                <a:cs typeface="Georgia"/>
              </a:rPr>
              <a:t>- e.g. 1 pellet is earned for every 5 lever presses (FR-5). </a:t>
            </a: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  <a:endParaRPr lang="en-US" sz="1600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83781" y="427153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27471" y="426717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19208" y="427153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580619" y="4267174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820107" y="427152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733026" y="4011057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09611" y="4519723"/>
            <a:ext cx="30262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972507" y="4275877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647424" y="427152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799824" y="4267166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865134" y="427151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148166" y="4267161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061076" y="4011057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rot="10800000">
            <a:off x="2094444" y="4761102"/>
            <a:ext cx="0" cy="65541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505738" y="5418906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Raster plot</a:t>
            </a:r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37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Simple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Fixed-ratio schedule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One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for every </a:t>
            </a:r>
            <a:r>
              <a:rPr lang="en-US" i="1" dirty="0" smtClean="0">
                <a:latin typeface="Georgia"/>
                <a:cs typeface="Georgia"/>
              </a:rPr>
              <a:t>n</a:t>
            </a:r>
            <a:r>
              <a:rPr lang="en-US" dirty="0" smtClean="0">
                <a:latin typeface="Georgia"/>
                <a:cs typeface="Georgia"/>
              </a:rPr>
              <a:t> responses (determined). </a:t>
            </a: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r>
              <a:rPr lang="en-US" dirty="0" smtClean="0">
                <a:latin typeface="Georgia"/>
                <a:cs typeface="Georgia"/>
              </a:rPr>
              <a:t>- e.g. 1 pellet is earned for every 5 lever presses (FR-5). </a:t>
            </a: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  <a:endParaRPr lang="en-US" sz="1600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83781" y="427153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27471" y="426717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19208" y="427153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580619" y="4267174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820107" y="427152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733026" y="4011057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09611" y="4519723"/>
            <a:ext cx="30262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972507" y="4275877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647424" y="427152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799824" y="4267166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865134" y="427151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148166" y="4267161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061076" y="4011057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505738" y="5418906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Raster plot</a:t>
            </a:r>
            <a:endParaRPr lang="en-US" sz="1600" dirty="0">
              <a:latin typeface="Georgia" panose="02040502050405020303" pitchFamily="18" charset="0"/>
            </a:endParaRPr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971" y="3507614"/>
            <a:ext cx="4456599" cy="1908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Straight Arrow Connector 23"/>
          <p:cNvCxnSpPr/>
          <p:nvPr/>
        </p:nvCxnSpPr>
        <p:spPr>
          <a:xfrm rot="10800000">
            <a:off x="6479210" y="5453157"/>
            <a:ext cx="0" cy="65541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522583" y="6114023"/>
            <a:ext cx="2050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latin typeface="Georgia" panose="02040502050405020303" pitchFamily="18" charset="0"/>
              </a:rPr>
              <a:t>Cummulative</a:t>
            </a:r>
            <a:r>
              <a:rPr lang="en-US" sz="1600" dirty="0" smtClean="0">
                <a:latin typeface="Georgia" panose="02040502050405020303" pitchFamily="18" charset="0"/>
              </a:rPr>
              <a:t> record</a:t>
            </a:r>
            <a:endParaRPr lang="en-US" sz="1600" dirty="0">
              <a:latin typeface="Georgia" panose="02040502050405020303" pitchFamily="18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rot="10800000">
            <a:off x="2094444" y="4761102"/>
            <a:ext cx="0" cy="65541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11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Simple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Fixed-ratio schedule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One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for every </a:t>
            </a:r>
            <a:r>
              <a:rPr lang="en-US" i="1" dirty="0" smtClean="0">
                <a:latin typeface="Georgia"/>
                <a:cs typeface="Georgia"/>
              </a:rPr>
              <a:t>n</a:t>
            </a:r>
            <a:r>
              <a:rPr lang="en-US" dirty="0" smtClean="0">
                <a:latin typeface="Georgia"/>
                <a:cs typeface="Georgia"/>
              </a:rPr>
              <a:t> responses (determined). </a:t>
            </a: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r>
              <a:rPr lang="en-US" dirty="0" smtClean="0">
                <a:latin typeface="Georgia"/>
                <a:cs typeface="Georgia"/>
              </a:rPr>
              <a:t>- e.g. 1 pellet is earned for every 5 lever presses (FR-5). </a:t>
            </a: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  <a:endParaRPr lang="en-US" sz="1600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83781" y="427153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27471" y="426717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19208" y="427153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580619" y="4267174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820107" y="427152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733026" y="4011057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09611" y="4519723"/>
            <a:ext cx="30262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972507" y="4275877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647424" y="427152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799824" y="4267166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865134" y="427151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148166" y="4267161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061076" y="4011057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505738" y="5418906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Raster plot</a:t>
            </a:r>
            <a:endParaRPr lang="en-US" sz="1600" dirty="0">
              <a:latin typeface="Georgia" panose="02040502050405020303" pitchFamily="18" charset="0"/>
            </a:endParaRPr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971" y="3507614"/>
            <a:ext cx="4456599" cy="1908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5522583" y="6114023"/>
            <a:ext cx="2050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latin typeface="Georgia" panose="02040502050405020303" pitchFamily="18" charset="0"/>
              </a:rPr>
              <a:t>Cummulative</a:t>
            </a:r>
            <a:r>
              <a:rPr lang="en-US" sz="1600" dirty="0" smtClean="0">
                <a:latin typeface="Georgia" panose="02040502050405020303" pitchFamily="18" charset="0"/>
              </a:rPr>
              <a:t> record</a:t>
            </a:r>
            <a:endParaRPr lang="en-US" sz="1600" dirty="0">
              <a:latin typeface="Georgia" panose="02040502050405020303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808646" y="4125353"/>
            <a:ext cx="940525" cy="59218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5030078" y="4589438"/>
            <a:ext cx="1071156" cy="137707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400160" y="5955253"/>
            <a:ext cx="1122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eorgia" panose="02040502050405020303" pitchFamily="18" charset="0"/>
              </a:rPr>
              <a:t>Average rate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of responding</a:t>
            </a:r>
            <a:endParaRPr lang="en-US" sz="1200" dirty="0">
              <a:latin typeface="Georgia" panose="02040502050405020303" pitchFamily="18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rot="10800000">
            <a:off x="6479210" y="5453157"/>
            <a:ext cx="0" cy="65541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0800000">
            <a:off x="2094444" y="4761102"/>
            <a:ext cx="0" cy="65541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289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Simple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Fixed-ratio schedule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One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for every </a:t>
            </a:r>
            <a:r>
              <a:rPr lang="en-US" i="1" dirty="0" smtClean="0">
                <a:latin typeface="Georgia"/>
                <a:cs typeface="Georgia"/>
              </a:rPr>
              <a:t>n</a:t>
            </a:r>
            <a:r>
              <a:rPr lang="en-US" dirty="0" smtClean="0">
                <a:latin typeface="Georgia"/>
                <a:cs typeface="Georgia"/>
              </a:rPr>
              <a:t> responses (determined). </a:t>
            </a: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  <a:endParaRPr lang="en-US" sz="1600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787" y="3234010"/>
            <a:ext cx="5705475" cy="252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744686" y="3335383"/>
            <a:ext cx="3858576" cy="2272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65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Simple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Fixed-ratio schedule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One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for every </a:t>
            </a:r>
            <a:r>
              <a:rPr lang="en-US" i="1" dirty="0" smtClean="0">
                <a:latin typeface="Georgia"/>
                <a:cs typeface="Georgia"/>
              </a:rPr>
              <a:t>n</a:t>
            </a:r>
            <a:r>
              <a:rPr lang="en-US" dirty="0" smtClean="0">
                <a:latin typeface="Georgia"/>
                <a:cs typeface="Georgia"/>
              </a:rPr>
              <a:t> responses (determined). </a:t>
            </a: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  <a:endParaRPr lang="en-US" sz="1600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787" y="3234010"/>
            <a:ext cx="5705475" cy="252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744686" y="3335383"/>
            <a:ext cx="3858576" cy="2272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2272938" y="5282367"/>
            <a:ext cx="3021873" cy="11272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2473235" y="4888776"/>
            <a:ext cx="2893932" cy="43706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3400698" y="3660627"/>
            <a:ext cx="2059576" cy="128938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3131073" y="4055842"/>
            <a:ext cx="2236094" cy="99553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2824265" y="4481544"/>
            <a:ext cx="2542902" cy="71954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ight Brace 19"/>
          <p:cNvSpPr/>
          <p:nvPr/>
        </p:nvSpPr>
        <p:spPr>
          <a:xfrm>
            <a:off x="5538651" y="4950008"/>
            <a:ext cx="135323" cy="445088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701076" y="4980748"/>
            <a:ext cx="23118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Reinforcement delivery</a:t>
            </a:r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8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Simple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Fixed-ratio schedule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One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for every </a:t>
            </a:r>
            <a:r>
              <a:rPr lang="en-US" i="1" dirty="0" smtClean="0">
                <a:latin typeface="Georgia"/>
                <a:cs typeface="Georgia"/>
              </a:rPr>
              <a:t>n</a:t>
            </a:r>
            <a:r>
              <a:rPr lang="en-US" dirty="0" smtClean="0">
                <a:latin typeface="Georgia"/>
                <a:cs typeface="Georgia"/>
              </a:rPr>
              <a:t> responses (determined). </a:t>
            </a: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  <a:endParaRPr lang="en-US" sz="1600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787" y="3234010"/>
            <a:ext cx="5705475" cy="252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744686" y="3335383"/>
            <a:ext cx="3858576" cy="2272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2238103" y="5225143"/>
            <a:ext cx="1219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451463" y="4837612"/>
            <a:ext cx="24819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791094" y="4423954"/>
            <a:ext cx="23077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130728" y="3984172"/>
            <a:ext cx="1611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372393" y="3579224"/>
            <a:ext cx="20116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2424684" y="4829925"/>
            <a:ext cx="2495660" cy="39521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3573562" y="3617565"/>
            <a:ext cx="1346781" cy="85428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3316321" y="4027265"/>
            <a:ext cx="1552451" cy="57689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3041279" y="4438905"/>
            <a:ext cx="1827493" cy="23160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2773003" y="4754033"/>
            <a:ext cx="2095769" cy="8783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Right Brace 40"/>
          <p:cNvSpPr/>
          <p:nvPr/>
        </p:nvSpPr>
        <p:spPr>
          <a:xfrm>
            <a:off x="5015159" y="4445830"/>
            <a:ext cx="128655" cy="396035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5177584" y="4476570"/>
            <a:ext cx="33666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Post-reinforcement pause.</a:t>
            </a:r>
          </a:p>
          <a:p>
            <a:r>
              <a:rPr lang="en-US" sz="1600" dirty="0" smtClean="0">
                <a:latin typeface="Georgia" panose="02040502050405020303" pitchFamily="18" charset="0"/>
              </a:rPr>
              <a:t>(Increases with ratio requirement)</a:t>
            </a:r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17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Simple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Variable-ratio schedule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One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for every </a:t>
            </a:r>
            <a:r>
              <a:rPr lang="en-US" i="1" dirty="0" smtClean="0">
                <a:latin typeface="Georgia"/>
                <a:cs typeface="Georgia"/>
              </a:rPr>
              <a:t>n</a:t>
            </a:r>
            <a:r>
              <a:rPr lang="en-US" dirty="0" smtClean="0">
                <a:latin typeface="Georgia"/>
                <a:cs typeface="Georgia"/>
              </a:rPr>
              <a:t> responses (on average). </a:t>
            </a: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r>
              <a:rPr lang="en-US" dirty="0" smtClean="0">
                <a:latin typeface="Georgia"/>
                <a:cs typeface="Georgia"/>
              </a:rPr>
              <a:t>- e.g. 1 pellet is earned for every 5 lever presses on average (VR-5). </a:t>
            </a: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  <a:endParaRPr lang="en-US" sz="1600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83781" y="427153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27471" y="426717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77926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580619" y="4267174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820107" y="427152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44768" y="3961364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09611" y="4519723"/>
            <a:ext cx="5730229" cy="4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155387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455836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867314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638711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148166" y="4267161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780229" y="3965710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3300566" y="4271513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592303" y="4267155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768667" y="4271513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010315" y="4280217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441391" y="4271513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672166" y="4275852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916008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833264" y="3967889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5129370" y="4275859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438526" y="4271501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730263" y="4275855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629041" y="3974007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83781" y="4490577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2729661" y="4493735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70484" y="4506906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603251" y="4489770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4662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Simple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Variable-ratio schedule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One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for every </a:t>
            </a:r>
            <a:r>
              <a:rPr lang="en-US" i="1" dirty="0" smtClean="0">
                <a:latin typeface="Georgia"/>
                <a:cs typeface="Georgia"/>
              </a:rPr>
              <a:t>n</a:t>
            </a:r>
            <a:r>
              <a:rPr lang="en-US" dirty="0" smtClean="0">
                <a:latin typeface="Georgia"/>
                <a:cs typeface="Georgia"/>
              </a:rPr>
              <a:t> responses (on average). </a:t>
            </a: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r>
              <a:rPr lang="en-US" dirty="0" smtClean="0">
                <a:latin typeface="Georgia"/>
                <a:cs typeface="Georgia"/>
              </a:rPr>
              <a:t>- e.g. 1 pellet is earned for every 5 lever presses on average (VR-5). </a:t>
            </a: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  <a:endParaRPr lang="en-US" sz="1600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83781" y="427153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27471" y="426717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77926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580619" y="4267174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820107" y="427152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44768" y="3961364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09611" y="4519723"/>
            <a:ext cx="5730229" cy="4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155387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455836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867314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638711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148166" y="4267161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780229" y="3965710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3300566" y="4271513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592303" y="4267155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768667" y="4271513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010315" y="4280217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441391" y="4271513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672166" y="4275852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916008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833264" y="3967889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5129370" y="4275859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438526" y="4271501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730263" y="4275855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629041" y="3974007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83781" y="4490577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2729661" y="4493735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70484" y="4506906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603251" y="4489770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pic>
        <p:nvPicPr>
          <p:cNvPr id="36" name="Picture 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831" y="4781115"/>
            <a:ext cx="4721498" cy="209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36"/>
          <p:cNvSpPr/>
          <p:nvPr/>
        </p:nvSpPr>
        <p:spPr>
          <a:xfrm>
            <a:off x="1251793" y="4859101"/>
            <a:ext cx="3070964" cy="20886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-1400558" y="4781115"/>
            <a:ext cx="1857758" cy="20768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1428641" y="5181206"/>
            <a:ext cx="64748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VR schedules do not produce many post-reinforcement pauses. Why?</a:t>
            </a:r>
          </a:p>
          <a:p>
            <a:endParaRPr lang="en-US" sz="1600" dirty="0">
              <a:latin typeface="Georgia" panose="02040502050405020303" pitchFamily="18" charset="0"/>
            </a:endParaRPr>
          </a:p>
          <a:p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31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Simple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Variable-ratio schedule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One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for every </a:t>
            </a:r>
            <a:r>
              <a:rPr lang="en-US" i="1" dirty="0" smtClean="0">
                <a:latin typeface="Georgia"/>
                <a:cs typeface="Georgia"/>
              </a:rPr>
              <a:t>n</a:t>
            </a:r>
            <a:r>
              <a:rPr lang="en-US" dirty="0" smtClean="0">
                <a:latin typeface="Georgia"/>
                <a:cs typeface="Georgia"/>
              </a:rPr>
              <a:t> responses (on average). </a:t>
            </a: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r>
              <a:rPr lang="en-US" dirty="0" smtClean="0">
                <a:latin typeface="Georgia"/>
                <a:cs typeface="Georgia"/>
              </a:rPr>
              <a:t>- e.g. 1 pellet is earned for every 5 lever presses on average (VR-5). </a:t>
            </a: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  <a:endParaRPr lang="en-US" sz="1600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83781" y="427153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27471" y="426717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77926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580619" y="4267174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820107" y="427152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44768" y="3961364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09611" y="4519723"/>
            <a:ext cx="5730229" cy="4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155387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455836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867314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638711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148166" y="4267161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780229" y="3965710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3300566" y="4271513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592303" y="4267155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768667" y="4271513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010315" y="4280217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441391" y="4271513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672166" y="4275852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916008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833264" y="3967889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5129370" y="4275859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438526" y="4271501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730263" y="4275855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629041" y="3974007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83781" y="4490577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2729661" y="4493735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70484" y="4506906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603251" y="4489770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pic>
        <p:nvPicPr>
          <p:cNvPr id="36" name="Picture 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831" y="4781115"/>
            <a:ext cx="4721498" cy="209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36"/>
          <p:cNvSpPr/>
          <p:nvPr/>
        </p:nvSpPr>
        <p:spPr>
          <a:xfrm>
            <a:off x="1251793" y="4859101"/>
            <a:ext cx="3070964" cy="20886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-1400558" y="4781115"/>
            <a:ext cx="1857758" cy="20768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1428641" y="5181206"/>
            <a:ext cx="64748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VR schedules do not produce many post-reinforcement pauses. Why?</a:t>
            </a:r>
          </a:p>
          <a:p>
            <a:endParaRPr lang="en-US" sz="1600" dirty="0">
              <a:latin typeface="Georgia" panose="02040502050405020303" pitchFamily="18" charset="0"/>
            </a:endParaRPr>
          </a:p>
          <a:p>
            <a:r>
              <a:rPr lang="en-US" sz="1600" dirty="0" smtClean="0">
                <a:latin typeface="Georgia" panose="02040502050405020303" pitchFamily="18" charset="0"/>
              </a:rPr>
              <a:t>The probability that each response will be reinforced is constant.</a:t>
            </a:r>
          </a:p>
          <a:p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32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Simple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Variable-ratio schedule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One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for every </a:t>
            </a:r>
            <a:r>
              <a:rPr lang="en-US" i="1" dirty="0" smtClean="0">
                <a:latin typeface="Georgia"/>
                <a:cs typeface="Georgia"/>
              </a:rPr>
              <a:t>n</a:t>
            </a:r>
            <a:r>
              <a:rPr lang="en-US" dirty="0" smtClean="0">
                <a:latin typeface="Georgia"/>
                <a:cs typeface="Georgia"/>
              </a:rPr>
              <a:t> responses (on average). </a:t>
            </a: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r>
              <a:rPr lang="en-US" dirty="0" smtClean="0">
                <a:latin typeface="Georgia"/>
                <a:cs typeface="Georgia"/>
              </a:rPr>
              <a:t>- e.g. 1 pellet is earned for every 5 lever presses on average (VR-5). </a:t>
            </a: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  <a:endParaRPr lang="en-US" sz="1600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83781" y="427153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27471" y="426717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77926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580619" y="4267174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820107" y="427152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44768" y="3961364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09611" y="4519723"/>
            <a:ext cx="5730229" cy="4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155387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455836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867314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638711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148166" y="4267161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780229" y="3965710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3300566" y="4271513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592303" y="4267155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768667" y="4271513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010315" y="4280217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441391" y="4271513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672166" y="4275852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916008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833264" y="3967889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5129370" y="4275859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438526" y="4271501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730263" y="4275855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629041" y="3974007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83781" y="4490577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2729661" y="4493735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70484" y="4506906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603251" y="4489770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pic>
        <p:nvPicPr>
          <p:cNvPr id="36" name="Picture 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831" y="4781115"/>
            <a:ext cx="4721498" cy="209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36"/>
          <p:cNvSpPr/>
          <p:nvPr/>
        </p:nvSpPr>
        <p:spPr>
          <a:xfrm>
            <a:off x="1251793" y="4859101"/>
            <a:ext cx="3070964" cy="20886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-1400558" y="4781115"/>
            <a:ext cx="1857758" cy="20768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1428641" y="5181206"/>
            <a:ext cx="647484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VR schedules do not produce many post-reinforcement pauses. Why?</a:t>
            </a:r>
          </a:p>
          <a:p>
            <a:endParaRPr lang="en-US" sz="1600" dirty="0">
              <a:latin typeface="Georgia" panose="02040502050405020303" pitchFamily="18" charset="0"/>
            </a:endParaRPr>
          </a:p>
          <a:p>
            <a:r>
              <a:rPr lang="en-US" sz="1600" dirty="0" smtClean="0">
                <a:latin typeface="Georgia" panose="02040502050405020303" pitchFamily="18" charset="0"/>
              </a:rPr>
              <a:t>The probability that each response will be reinforced is constant.</a:t>
            </a:r>
          </a:p>
          <a:p>
            <a:endParaRPr lang="en-US" sz="1600" dirty="0">
              <a:latin typeface="Georgia" panose="02040502050405020303" pitchFamily="18" charset="0"/>
            </a:endParaRPr>
          </a:p>
          <a:p>
            <a:r>
              <a:rPr lang="en-US" sz="1600" dirty="0" smtClean="0">
                <a:latin typeface="Georgia" panose="02040502050405020303" pitchFamily="18" charset="0"/>
              </a:rPr>
              <a:t>What does this remind you of?</a:t>
            </a:r>
          </a:p>
        </p:txBody>
      </p:sp>
    </p:spTree>
    <p:extLst>
      <p:ext uri="{BB962C8B-B14F-4D97-AF65-F5344CB8AC3E}">
        <p14:creationId xmlns:p14="http://schemas.microsoft.com/office/powerpoint/2010/main" val="294560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Simple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Variable-ratio schedule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  <a:endParaRPr lang="en-US" sz="1600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</a:p>
        </p:txBody>
      </p:sp>
      <p:pic>
        <p:nvPicPr>
          <p:cNvPr id="16386" name="Picture 2" descr="Image result for gambl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46" y="2506200"/>
            <a:ext cx="2908663" cy="19342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Image result for gambl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309" y="2504758"/>
            <a:ext cx="3118848" cy="23416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Image result for slot mach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14908"/>
            <a:ext cx="1960609" cy="19606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4" name="Picture 10" descr="Image result for lotter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157" y="2506200"/>
            <a:ext cx="1829342" cy="12202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8" name="Picture 14" descr="Image result for sports betti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157" y="3726489"/>
            <a:ext cx="2161496" cy="14299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0" name="Picture 16" descr="Image result for slot machin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977" y="5152740"/>
            <a:ext cx="1524635" cy="12654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2" name="Picture 18" descr="Image result for claw machin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309" y="4846369"/>
            <a:ext cx="3105241" cy="16937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90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Simple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Interval schedule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Reinforcement depends only on the time at which a response is made. </a:t>
            </a: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Two types: </a:t>
            </a:r>
            <a:r>
              <a:rPr lang="en-US" b="1" dirty="0" smtClean="0">
                <a:latin typeface="Georgia"/>
                <a:cs typeface="Georgia"/>
              </a:rPr>
              <a:t>Fixed-interval </a:t>
            </a:r>
            <a:r>
              <a:rPr lang="en-US" dirty="0" smtClean="0">
                <a:latin typeface="Georgia"/>
                <a:cs typeface="Georgia"/>
              </a:rPr>
              <a:t>and </a:t>
            </a:r>
            <a:r>
              <a:rPr lang="en-US" b="1" dirty="0" smtClean="0">
                <a:latin typeface="Georgia"/>
                <a:cs typeface="Georgia"/>
              </a:rPr>
              <a:t>Variable-interval</a:t>
            </a:r>
          </a:p>
          <a:p>
            <a:endParaRPr lang="en-US" b="1" dirty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  <a:endParaRPr lang="en-US" sz="1600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11857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Simple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Fixed-interval schedule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One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is available every </a:t>
            </a:r>
            <a:r>
              <a:rPr lang="en-US" i="1" dirty="0" smtClean="0">
                <a:latin typeface="Georgia"/>
                <a:cs typeface="Georgia"/>
              </a:rPr>
              <a:t>n</a:t>
            </a:r>
            <a:r>
              <a:rPr lang="en-US" dirty="0" smtClean="0">
                <a:latin typeface="Georgia"/>
                <a:cs typeface="Georgia"/>
              </a:rPr>
              <a:t> seconds (determined). </a:t>
            </a: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r>
              <a:rPr lang="en-US" dirty="0" smtClean="0">
                <a:latin typeface="Georgia"/>
                <a:cs typeface="Georgia"/>
              </a:rPr>
              <a:t>- e.g. A lever is baited every 5 seconds (FI-5). </a:t>
            </a: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  <a:endParaRPr lang="en-US" sz="1600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148824" y="5875026"/>
            <a:ext cx="1307012" cy="8461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78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Simple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Fixed-interval schedule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One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is available every </a:t>
            </a:r>
            <a:r>
              <a:rPr lang="en-US" i="1" dirty="0" smtClean="0">
                <a:latin typeface="Georgia"/>
                <a:cs typeface="Georgia"/>
              </a:rPr>
              <a:t>n</a:t>
            </a:r>
            <a:r>
              <a:rPr lang="en-US" dirty="0" smtClean="0">
                <a:latin typeface="Georgia"/>
                <a:cs typeface="Georgia"/>
              </a:rPr>
              <a:t> seconds (determined). </a:t>
            </a: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r>
              <a:rPr lang="en-US" dirty="0" smtClean="0">
                <a:latin typeface="Georgia"/>
                <a:cs typeface="Georgia"/>
              </a:rPr>
              <a:t>- e.g. A lever is baited every 5 seconds (FI-5). </a:t>
            </a: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  <a:endParaRPr lang="en-US" sz="1600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888293" y="4280182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135769" y="428016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77926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685123" y="4267174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820107" y="427152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190909" y="3965710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09611" y="4519723"/>
            <a:ext cx="4937760" cy="4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190223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638719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869508" y="4280217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751923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018677" y="4275859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109684" y="3989339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4441391" y="4271513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894236" y="4267174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990019" y="427152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033576" y="3975703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5129370" y="426715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7061" y="4506906"/>
            <a:ext cx="46844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1  2  3  4 </a:t>
            </a:r>
            <a:r>
              <a:rPr lang="en-US" sz="1200" b="1" dirty="0" smtClean="0">
                <a:solidFill>
                  <a:srgbClr val="FF0000"/>
                </a:solidFill>
              </a:rPr>
              <a:t> 5  </a:t>
            </a:r>
            <a:r>
              <a:rPr lang="en-US" sz="1200" dirty="0" smtClean="0"/>
              <a:t>6  7  8  9  </a:t>
            </a:r>
            <a:r>
              <a:rPr lang="en-US" sz="1200" b="1" dirty="0" smtClean="0">
                <a:solidFill>
                  <a:srgbClr val="FF0000"/>
                </a:solidFill>
              </a:rPr>
              <a:t>10 </a:t>
            </a:r>
            <a:r>
              <a:rPr lang="en-US" sz="1200" dirty="0" smtClean="0"/>
              <a:t> 11  12  13  14  </a:t>
            </a:r>
            <a:r>
              <a:rPr lang="en-US" sz="1200" b="1" dirty="0" smtClean="0">
                <a:solidFill>
                  <a:srgbClr val="FF0000"/>
                </a:solidFill>
              </a:rPr>
              <a:t>15</a:t>
            </a:r>
            <a:r>
              <a:rPr lang="en-US" sz="1200" dirty="0" smtClean="0"/>
              <a:t>  16  17  18  19  </a:t>
            </a:r>
            <a:r>
              <a:rPr lang="en-US" sz="1200" b="1" dirty="0" smtClean="0">
                <a:solidFill>
                  <a:srgbClr val="FF0000"/>
                </a:solidFill>
              </a:rPr>
              <a:t>20</a:t>
            </a:r>
            <a:r>
              <a:rPr lang="en-US" sz="1200" dirty="0" smtClean="0"/>
              <a:t>  21  22  23  24  </a:t>
            </a:r>
            <a:r>
              <a:rPr lang="en-US" sz="1200" b="1" dirty="0" smtClean="0">
                <a:solidFill>
                  <a:srgbClr val="FF0000"/>
                </a:solidFill>
              </a:rPr>
              <a:t>25</a:t>
            </a:r>
            <a:endParaRPr lang="en-US" sz="1200" b="1" dirty="0">
              <a:solidFill>
                <a:srgbClr val="FF0000"/>
              </a:solidFill>
            </a:endParaRPr>
          </a:p>
        </p:txBody>
      </p:sp>
      <p:pic>
        <p:nvPicPr>
          <p:cNvPr id="36" name="Picture 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3549" y="4753005"/>
            <a:ext cx="4721498" cy="209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36"/>
          <p:cNvSpPr/>
          <p:nvPr/>
        </p:nvSpPr>
        <p:spPr>
          <a:xfrm>
            <a:off x="1518031" y="4772118"/>
            <a:ext cx="3070964" cy="20886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-1903549" y="4783905"/>
            <a:ext cx="2131377" cy="20768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1148824" y="5875026"/>
            <a:ext cx="1307012" cy="8461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885420" y="4267174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932642" y="3989339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4351187" y="3989771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69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Simple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Fixed-interval schedule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One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is available every </a:t>
            </a:r>
            <a:r>
              <a:rPr lang="en-US" i="1" dirty="0" smtClean="0">
                <a:latin typeface="Georgia"/>
                <a:cs typeface="Georgia"/>
              </a:rPr>
              <a:t>n</a:t>
            </a:r>
            <a:r>
              <a:rPr lang="en-US" dirty="0" smtClean="0">
                <a:latin typeface="Georgia"/>
                <a:cs typeface="Georgia"/>
              </a:rPr>
              <a:t> seconds (determined). </a:t>
            </a: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r>
              <a:rPr lang="en-US" dirty="0" smtClean="0">
                <a:latin typeface="Georgia"/>
                <a:cs typeface="Georgia"/>
              </a:rPr>
              <a:t>- e.g. A lever is baited every 5 seconds (FI-5). </a:t>
            </a: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  <a:endParaRPr lang="en-US" sz="1600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888293" y="4280182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135769" y="428016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77926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685123" y="4267174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820107" y="427152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190909" y="3965710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09611" y="4519723"/>
            <a:ext cx="4937760" cy="4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190223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638719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869508" y="4280217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751923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018677" y="4275859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109684" y="3989339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4441391" y="4271513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894236" y="4267174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990019" y="427152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033576" y="3975703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5129370" y="426715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7061" y="4506906"/>
            <a:ext cx="46844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1  2  3  4 </a:t>
            </a:r>
            <a:r>
              <a:rPr lang="en-US" sz="1200" b="1" dirty="0" smtClean="0">
                <a:solidFill>
                  <a:srgbClr val="FF0000"/>
                </a:solidFill>
              </a:rPr>
              <a:t> 5  </a:t>
            </a:r>
            <a:r>
              <a:rPr lang="en-US" sz="1200" dirty="0" smtClean="0"/>
              <a:t>6  7  8  9  </a:t>
            </a:r>
            <a:r>
              <a:rPr lang="en-US" sz="1200" b="1" dirty="0" smtClean="0">
                <a:solidFill>
                  <a:srgbClr val="FF0000"/>
                </a:solidFill>
              </a:rPr>
              <a:t>10 </a:t>
            </a:r>
            <a:r>
              <a:rPr lang="en-US" sz="1200" dirty="0" smtClean="0"/>
              <a:t> 11  12  13  14  </a:t>
            </a:r>
            <a:r>
              <a:rPr lang="en-US" sz="1200" b="1" dirty="0" smtClean="0">
                <a:solidFill>
                  <a:srgbClr val="FF0000"/>
                </a:solidFill>
              </a:rPr>
              <a:t>15</a:t>
            </a:r>
            <a:r>
              <a:rPr lang="en-US" sz="1200" dirty="0" smtClean="0"/>
              <a:t>  16  17  18  19  </a:t>
            </a:r>
            <a:r>
              <a:rPr lang="en-US" sz="1200" b="1" dirty="0" smtClean="0">
                <a:solidFill>
                  <a:srgbClr val="FF0000"/>
                </a:solidFill>
              </a:rPr>
              <a:t>20</a:t>
            </a:r>
            <a:r>
              <a:rPr lang="en-US" sz="1200" dirty="0" smtClean="0"/>
              <a:t>  21  22  23  24  </a:t>
            </a:r>
            <a:r>
              <a:rPr lang="en-US" sz="1200" b="1" dirty="0" smtClean="0">
                <a:solidFill>
                  <a:srgbClr val="FF0000"/>
                </a:solidFill>
              </a:rPr>
              <a:t>25</a:t>
            </a:r>
            <a:endParaRPr lang="en-US" sz="1200" b="1" dirty="0">
              <a:solidFill>
                <a:srgbClr val="FF0000"/>
              </a:solidFill>
            </a:endParaRPr>
          </a:p>
        </p:txBody>
      </p:sp>
      <p:pic>
        <p:nvPicPr>
          <p:cNvPr id="36" name="Picture 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3549" y="4753005"/>
            <a:ext cx="4721498" cy="209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36"/>
          <p:cNvSpPr/>
          <p:nvPr/>
        </p:nvSpPr>
        <p:spPr>
          <a:xfrm>
            <a:off x="1518031" y="4772118"/>
            <a:ext cx="3070964" cy="20886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-1903549" y="4783905"/>
            <a:ext cx="2131377" cy="20768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1148824" y="5875026"/>
            <a:ext cx="1307012" cy="8461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885420" y="4267174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932642" y="3989339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4351187" y="3989771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 rot="900000">
            <a:off x="975361" y="5364480"/>
            <a:ext cx="104503" cy="510546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Arrow Connector 43"/>
          <p:cNvCxnSpPr/>
          <p:nvPr/>
        </p:nvCxnSpPr>
        <p:spPr>
          <a:xfrm flipH="1" flipV="1">
            <a:off x="1135770" y="5660572"/>
            <a:ext cx="1320066" cy="3059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2434357" y="5843529"/>
            <a:ext cx="2470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Georgia" panose="02040502050405020303" pitchFamily="18" charset="0"/>
              </a:rPr>
              <a:t>Fixed-interval scallop</a:t>
            </a:r>
            <a:endParaRPr lang="en-US" sz="16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65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Simple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Variable-interval schedule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One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is available every </a:t>
            </a:r>
            <a:r>
              <a:rPr lang="en-US" i="1" dirty="0" smtClean="0">
                <a:latin typeface="Georgia"/>
                <a:cs typeface="Georgia"/>
              </a:rPr>
              <a:t>n</a:t>
            </a:r>
            <a:r>
              <a:rPr lang="en-US" dirty="0" smtClean="0">
                <a:latin typeface="Georgia"/>
                <a:cs typeface="Georgia"/>
              </a:rPr>
              <a:t> seconds (on average). </a:t>
            </a: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r>
              <a:rPr lang="en-US" dirty="0" smtClean="0">
                <a:latin typeface="Georgia"/>
                <a:cs typeface="Georgia"/>
              </a:rPr>
              <a:t>- e.g. A lever is baited, on average, every 5 seconds (VI-5). </a:t>
            </a: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  <a:endParaRPr lang="en-US" sz="1600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148824" y="5875026"/>
            <a:ext cx="1307012" cy="8461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5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661851" y="1881004"/>
            <a:ext cx="817734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Variable-interval schedule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One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is available every </a:t>
            </a:r>
            <a:r>
              <a:rPr lang="en-US" i="1" dirty="0" smtClean="0">
                <a:latin typeface="Georgia"/>
                <a:cs typeface="Georgia"/>
              </a:rPr>
              <a:t>n</a:t>
            </a:r>
            <a:r>
              <a:rPr lang="en-US" dirty="0" smtClean="0">
                <a:latin typeface="Georgia"/>
                <a:cs typeface="Georgia"/>
              </a:rPr>
              <a:t> seconds (on average). </a:t>
            </a: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r>
              <a:rPr lang="en-US" dirty="0" smtClean="0">
                <a:latin typeface="Georgia"/>
                <a:cs typeface="Georgia"/>
              </a:rPr>
              <a:t>- e.g. A lever is baited, on average, every 5 seconds (VI-5). </a:t>
            </a: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>
                <a:latin typeface="Georgia"/>
                <a:cs typeface="Georgia"/>
              </a:rPr>
              <a:t>	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  <a:endParaRPr lang="en-US" sz="1600" dirty="0" smtClean="0">
              <a:latin typeface="Georgia"/>
              <a:cs typeface="Georgia"/>
            </a:endParaRPr>
          </a:p>
          <a:p>
            <a:r>
              <a:rPr lang="en-US" sz="1600" dirty="0">
                <a:latin typeface="Georgia"/>
                <a:cs typeface="Georgia"/>
              </a:rPr>
              <a:t>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Simple schedules</a:t>
            </a:r>
            <a:endParaRPr lang="en-US" sz="4000" dirty="0">
              <a:latin typeface="Georgia"/>
              <a:cs typeface="Georgia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61851" y="4271304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78316" y="4271282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135883" y="4271339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285628" y="4267174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456123" y="4271339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90321" y="3965710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09611" y="4519723"/>
            <a:ext cx="3749040" cy="4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012669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439706" y="427150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869508" y="4280217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663147" y="4283718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027824" y="4275859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074434" y="3977780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27061" y="4506906"/>
            <a:ext cx="3638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  </a:t>
            </a:r>
            <a:r>
              <a:rPr lang="en-US" sz="1200" b="1" dirty="0" smtClean="0">
                <a:solidFill>
                  <a:srgbClr val="FF0000"/>
                </a:solidFill>
              </a:rPr>
              <a:t>2</a:t>
            </a:r>
            <a:r>
              <a:rPr lang="en-US" sz="1200" dirty="0" smtClean="0"/>
              <a:t>  3  4 </a:t>
            </a:r>
            <a:r>
              <a:rPr lang="en-US" sz="1200" b="1" dirty="0" smtClean="0">
                <a:solidFill>
                  <a:srgbClr val="FF0000"/>
                </a:solidFill>
              </a:rPr>
              <a:t> </a:t>
            </a:r>
            <a:r>
              <a:rPr lang="en-US" sz="1200" dirty="0" smtClean="0"/>
              <a:t>5</a:t>
            </a:r>
            <a:r>
              <a:rPr lang="en-US" sz="1200" b="1" dirty="0" smtClean="0">
                <a:solidFill>
                  <a:srgbClr val="FF0000"/>
                </a:solidFill>
              </a:rPr>
              <a:t>  </a:t>
            </a:r>
            <a:r>
              <a:rPr lang="en-US" sz="1200" dirty="0" smtClean="0"/>
              <a:t>6  7  8 </a:t>
            </a:r>
            <a:r>
              <a:rPr lang="en-US" sz="1200" b="1" dirty="0" smtClean="0">
                <a:solidFill>
                  <a:srgbClr val="FF0000"/>
                </a:solidFill>
              </a:rPr>
              <a:t> 9  </a:t>
            </a:r>
            <a:r>
              <a:rPr lang="en-US" sz="1200" dirty="0" smtClean="0"/>
              <a:t>10</a:t>
            </a:r>
            <a:r>
              <a:rPr lang="en-US" sz="1200" b="1" dirty="0" smtClean="0">
                <a:solidFill>
                  <a:srgbClr val="FF0000"/>
                </a:solidFill>
              </a:rPr>
              <a:t> </a:t>
            </a:r>
            <a:r>
              <a:rPr lang="en-US" sz="1200" dirty="0" smtClean="0"/>
              <a:t> 11  12  13  14  15  16  </a:t>
            </a:r>
            <a:r>
              <a:rPr lang="en-US" sz="1200" b="1" dirty="0" smtClean="0">
                <a:solidFill>
                  <a:srgbClr val="FF0000"/>
                </a:solidFill>
              </a:rPr>
              <a:t>17</a:t>
            </a:r>
            <a:r>
              <a:rPr lang="en-US" sz="1200" dirty="0" smtClean="0"/>
              <a:t>  18  19  </a:t>
            </a:r>
            <a:r>
              <a:rPr lang="en-US" sz="1200" b="1" dirty="0" smtClean="0">
                <a:solidFill>
                  <a:srgbClr val="FF0000"/>
                </a:solidFill>
              </a:rPr>
              <a:t>20</a:t>
            </a:r>
            <a:endParaRPr lang="en-US" sz="1200" dirty="0"/>
          </a:p>
        </p:txBody>
      </p:sp>
      <p:pic>
        <p:nvPicPr>
          <p:cNvPr id="36" name="Picture 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6711" y="4746392"/>
            <a:ext cx="4721498" cy="209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-2290438" y="4645405"/>
            <a:ext cx="2893536" cy="20768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-89979" y="4820485"/>
            <a:ext cx="1307012" cy="8461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601335" y="4267174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360041" y="3965710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753735" y="4269172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180224" y="427805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332624" y="427484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454491" y="4267174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677912" y="427805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825471" y="4274840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3945722" y="4279265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4167664" y="4279265"/>
            <a:ext cx="0" cy="243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935017" y="3944326"/>
            <a:ext cx="5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72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Summary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148824" y="5875026"/>
            <a:ext cx="1307012" cy="8461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243" y="1708118"/>
            <a:ext cx="5347407" cy="2370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9839" y="4293323"/>
            <a:ext cx="854432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- For fixed schedules, responding stops and resumes periodically.</a:t>
            </a:r>
          </a:p>
          <a:p>
            <a:endParaRPr lang="en-US" dirty="0">
              <a:latin typeface="Georgia" panose="02040502050405020303" pitchFamily="18" charset="0"/>
            </a:endParaRPr>
          </a:p>
          <a:p>
            <a:r>
              <a:rPr lang="en-US" dirty="0" smtClean="0">
                <a:latin typeface="Georgia" panose="02040502050405020303" pitchFamily="18" charset="0"/>
              </a:rPr>
              <a:t>- For variable schedules, responding is maintained at a steady rate.</a:t>
            </a:r>
          </a:p>
          <a:p>
            <a:endParaRPr lang="en-US" dirty="0">
              <a:latin typeface="Georgia" panose="02040502050405020303" pitchFamily="18" charset="0"/>
            </a:endParaRPr>
          </a:p>
          <a:p>
            <a:r>
              <a:rPr lang="en-US" dirty="0" smtClean="0">
                <a:latin typeface="Georgia" panose="02040502050405020303" pitchFamily="18" charset="0"/>
              </a:rPr>
              <a:t>- Ratio schedules tend to produce higher rates of responding compared to interval </a:t>
            </a:r>
          </a:p>
          <a:p>
            <a:r>
              <a:rPr lang="en-US" dirty="0">
                <a:latin typeface="Georgia" panose="02040502050405020303" pitchFamily="18" charset="0"/>
              </a:rPr>
              <a:t>s</a:t>
            </a:r>
            <a:r>
              <a:rPr lang="en-US" dirty="0" smtClean="0">
                <a:latin typeface="Georgia" panose="02040502050405020303" pitchFamily="18" charset="0"/>
              </a:rPr>
              <a:t>chedules, even after controlling for the frequency and distribution of </a:t>
            </a:r>
            <a:r>
              <a:rPr lang="en-US" dirty="0" err="1" smtClean="0">
                <a:latin typeface="Georgia" panose="02040502050405020303" pitchFamily="18" charset="0"/>
              </a:rPr>
              <a:t>reinforcers</a:t>
            </a:r>
            <a:r>
              <a:rPr lang="en-US" dirty="0" smtClean="0">
                <a:latin typeface="Georgia" panose="02040502050405020303" pitchFamily="18" charset="0"/>
              </a:rPr>
              <a:t>.</a:t>
            </a:r>
            <a:endParaRPr lang="en-US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34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Summary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148824" y="5875026"/>
            <a:ext cx="1307012" cy="8461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243" y="1708118"/>
            <a:ext cx="5347407" cy="2370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9839" y="4293323"/>
            <a:ext cx="857798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- For fixed schedules, responding stops and resumes periodically.</a:t>
            </a:r>
          </a:p>
          <a:p>
            <a:endParaRPr lang="en-US" dirty="0">
              <a:latin typeface="Georgia" panose="02040502050405020303" pitchFamily="18" charset="0"/>
            </a:endParaRPr>
          </a:p>
          <a:p>
            <a:r>
              <a:rPr lang="en-US" dirty="0" smtClean="0">
                <a:latin typeface="Georgia" panose="02040502050405020303" pitchFamily="18" charset="0"/>
              </a:rPr>
              <a:t>- For variable schedules, responding is maintained at a steady rate.</a:t>
            </a:r>
          </a:p>
          <a:p>
            <a:endParaRPr lang="en-US" dirty="0">
              <a:latin typeface="Georgia" panose="02040502050405020303" pitchFamily="18" charset="0"/>
            </a:endParaRPr>
          </a:p>
          <a:p>
            <a:r>
              <a:rPr lang="en-US" dirty="0" smtClean="0">
                <a:latin typeface="Georgia" panose="02040502050405020303" pitchFamily="18" charset="0"/>
              </a:rPr>
              <a:t>- Ratio schedules tend to produce higher rates of responding compared to interval </a:t>
            </a:r>
          </a:p>
          <a:p>
            <a:r>
              <a:rPr lang="en-US" dirty="0">
                <a:latin typeface="Georgia" panose="02040502050405020303" pitchFamily="18" charset="0"/>
              </a:rPr>
              <a:t>s</a:t>
            </a:r>
            <a:r>
              <a:rPr lang="en-US" dirty="0" smtClean="0">
                <a:latin typeface="Georgia" panose="02040502050405020303" pitchFamily="18" charset="0"/>
              </a:rPr>
              <a:t>chedules, even after controlling for the frequency and distribution of </a:t>
            </a:r>
            <a:r>
              <a:rPr lang="en-US" dirty="0" err="1" smtClean="0">
                <a:latin typeface="Georgia" panose="02040502050405020303" pitchFamily="18" charset="0"/>
              </a:rPr>
              <a:t>reinforcers</a:t>
            </a:r>
            <a:r>
              <a:rPr lang="en-US" dirty="0" smtClean="0">
                <a:latin typeface="Georgia" panose="02040502050405020303" pitchFamily="18" charset="0"/>
              </a:rPr>
              <a:t>. </a:t>
            </a:r>
          </a:p>
          <a:p>
            <a:pPr algn="ctr"/>
            <a:r>
              <a:rPr lang="en-US" b="1" dirty="0" smtClean="0">
                <a:latin typeface="Georgia" panose="02040502050405020303" pitchFamily="18" charset="0"/>
              </a:rPr>
              <a:t>Why?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24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525" y="2504028"/>
            <a:ext cx="3979343" cy="23918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22" y="2504028"/>
            <a:ext cx="3976597" cy="239018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Summary</a:t>
            </a:r>
            <a:endParaRPr lang="en-US" sz="40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86160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12682</TotalTime>
  <Words>824</Words>
  <Application>Microsoft Office PowerPoint</Application>
  <PresentationFormat>On-screen Show (4:3)</PresentationFormat>
  <Paragraphs>320</Paragraphs>
  <Slides>30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Calibri</vt:lpstr>
      <vt:lpstr>Corbel</vt:lpstr>
      <vt:lpstr>Georgia</vt:lpstr>
      <vt:lpstr>Wingdings</vt:lpstr>
      <vt:lpstr>Wingdings 2</vt:lpstr>
      <vt:lpstr>Wingdings 3</vt:lpstr>
      <vt:lpstr>Module</vt:lpstr>
      <vt:lpstr>PSYC 3510 – Lecture 10</vt:lpstr>
      <vt:lpstr>In-class writing</vt:lpstr>
      <vt:lpstr>Common themes</vt:lpstr>
      <vt:lpstr>Common themes</vt:lpstr>
      <vt:lpstr>Common themes</vt:lpstr>
      <vt:lpstr>Schedules of Reinforcement</vt:lpstr>
      <vt:lpstr>Schedules of Reinforcement</vt:lpstr>
      <vt:lpstr>Simple schedules</vt:lpstr>
      <vt:lpstr>Simple schedules</vt:lpstr>
      <vt:lpstr>Simple schedules</vt:lpstr>
      <vt:lpstr>Simple schedules</vt:lpstr>
      <vt:lpstr>Simple schedules</vt:lpstr>
      <vt:lpstr>Simple schedules</vt:lpstr>
      <vt:lpstr>Simple schedules</vt:lpstr>
      <vt:lpstr>Simple schedules</vt:lpstr>
      <vt:lpstr>Simple schedules</vt:lpstr>
      <vt:lpstr>Simple schedules</vt:lpstr>
      <vt:lpstr>Simple schedules</vt:lpstr>
      <vt:lpstr>Simple schedules</vt:lpstr>
      <vt:lpstr>Simple schedules</vt:lpstr>
      <vt:lpstr>Simple schedules</vt:lpstr>
      <vt:lpstr>Simple schedules</vt:lpstr>
      <vt:lpstr>Simple schedules</vt:lpstr>
      <vt:lpstr>Simple schedules</vt:lpstr>
      <vt:lpstr>Simple schedules</vt:lpstr>
      <vt:lpstr>Simple schedules</vt:lpstr>
      <vt:lpstr>Simple schedules</vt:lpstr>
      <vt:lpstr>Summary</vt:lpstr>
      <vt:lpstr>Summary</vt:lpstr>
      <vt:lpstr>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 3510 – Lecture 1</dc:title>
  <dc:creator>Eric Garr</dc:creator>
  <cp:lastModifiedBy>Eric Garr</cp:lastModifiedBy>
  <cp:revision>412</cp:revision>
  <dcterms:created xsi:type="dcterms:W3CDTF">2016-07-18T01:55:46Z</dcterms:created>
  <dcterms:modified xsi:type="dcterms:W3CDTF">2018-03-15T18:13:09Z</dcterms:modified>
</cp:coreProperties>
</file>