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gif" ContentType="image/gif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5"/>
  </p:notesMasterIdLst>
  <p:sldIdLst>
    <p:sldId id="256" r:id="rId2"/>
    <p:sldId id="325" r:id="rId3"/>
    <p:sldId id="344" r:id="rId4"/>
    <p:sldId id="326" r:id="rId5"/>
    <p:sldId id="345" r:id="rId6"/>
    <p:sldId id="346" r:id="rId7"/>
    <p:sldId id="347" r:id="rId8"/>
    <p:sldId id="360" r:id="rId9"/>
    <p:sldId id="366" r:id="rId10"/>
    <p:sldId id="367" r:id="rId11"/>
    <p:sldId id="350" r:id="rId12"/>
    <p:sldId id="352" r:id="rId13"/>
    <p:sldId id="353" r:id="rId14"/>
    <p:sldId id="368" r:id="rId15"/>
    <p:sldId id="369" r:id="rId16"/>
    <p:sldId id="361" r:id="rId17"/>
    <p:sldId id="362" r:id="rId18"/>
    <p:sldId id="357" r:id="rId19"/>
    <p:sldId id="358" r:id="rId20"/>
    <p:sldId id="359" r:id="rId21"/>
    <p:sldId id="363" r:id="rId22"/>
    <p:sldId id="364" r:id="rId23"/>
    <p:sldId id="365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2"/>
    <p:restoredTop sz="94683"/>
  </p:normalViewPr>
  <p:slideViewPr>
    <p:cSldViewPr snapToGrid="0" snapToObjects="1">
      <p:cViewPr varScale="1">
        <p:scale>
          <a:sx n="102" d="100"/>
          <a:sy n="102" d="100"/>
        </p:scale>
        <p:origin x="776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oleObject" Target="file:////C:\Users\Eric\Documents\Conditioned_reinforcement_and_eligibility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oleObject" Target="file:////C:\Users\Eric\Documents\Conditioned_reinforcement_and_eligibility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/C:\Users\Eric\Downloads\Gp_Mod_Data%20(2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val>
            <c:numRef>
              <c:f>'6 + 6'!$C$78:$C$96</c:f>
              <c:numCache>
                <c:formatCode>General</c:formatCode>
                <c:ptCount val="19"/>
                <c:pt idx="0">
                  <c:v>1.0</c:v>
                </c:pt>
                <c:pt idx="1">
                  <c:v>0.8</c:v>
                </c:pt>
                <c:pt idx="2">
                  <c:v>0.64</c:v>
                </c:pt>
                <c:pt idx="3">
                  <c:v>0.512</c:v>
                </c:pt>
                <c:pt idx="4">
                  <c:v>0.4096</c:v>
                </c:pt>
                <c:pt idx="5">
                  <c:v>0.32768</c:v>
                </c:pt>
                <c:pt idx="6">
                  <c:v>0.262144</c:v>
                </c:pt>
                <c:pt idx="7">
                  <c:v>0.2097152</c:v>
                </c:pt>
                <c:pt idx="8">
                  <c:v>0.16777216</c:v>
                </c:pt>
                <c:pt idx="9">
                  <c:v>0.134217728</c:v>
                </c:pt>
                <c:pt idx="10">
                  <c:v>0.1073741824</c:v>
                </c:pt>
                <c:pt idx="11">
                  <c:v>0.0858993459200001</c:v>
                </c:pt>
                <c:pt idx="12">
                  <c:v>0.068719476736</c:v>
                </c:pt>
                <c:pt idx="13">
                  <c:v>0.0549755813888</c:v>
                </c:pt>
                <c:pt idx="14">
                  <c:v>0.04398046511104</c:v>
                </c:pt>
                <c:pt idx="15">
                  <c:v>0.035184372088832</c:v>
                </c:pt>
                <c:pt idx="16">
                  <c:v>0.0281474976710656</c:v>
                </c:pt>
                <c:pt idx="17">
                  <c:v>0.0225179981368525</c:v>
                </c:pt>
                <c:pt idx="18">
                  <c:v>0.018014398509482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92996240"/>
        <c:axId val="693009136"/>
      </c:lineChart>
      <c:catAx>
        <c:axId val="69299624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009136"/>
        <c:crosses val="autoZero"/>
        <c:auto val="1"/>
        <c:lblAlgn val="ctr"/>
        <c:lblOffset val="100"/>
        <c:noMultiLvlLbl val="0"/>
      </c:catAx>
      <c:valAx>
        <c:axId val="693009136"/>
        <c:scaling>
          <c:orientation val="minMax"/>
          <c:max val="1.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>
                    <a:solidFill>
                      <a:schemeClr val="tx1"/>
                    </a:solidFill>
                  </a:rPr>
                  <a:t>Memory</a:t>
                </a:r>
                <a:r>
                  <a:rPr lang="en-US" sz="1200" baseline="0">
                    <a:solidFill>
                      <a:schemeClr val="tx1"/>
                    </a:solidFill>
                  </a:rPr>
                  <a:t> strength</a:t>
                </a:r>
                <a:endParaRPr lang="en-US" sz="120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0.0795164515624965"/>
              <c:y val="0.13700725467474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2996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val>
            <c:numRef>
              <c:f>'6 + 6'!$C$78:$C$96</c:f>
              <c:numCache>
                <c:formatCode>General</c:formatCode>
                <c:ptCount val="19"/>
                <c:pt idx="0">
                  <c:v>1.0</c:v>
                </c:pt>
                <c:pt idx="1">
                  <c:v>0.8</c:v>
                </c:pt>
                <c:pt idx="2">
                  <c:v>0.64</c:v>
                </c:pt>
                <c:pt idx="3">
                  <c:v>0.512</c:v>
                </c:pt>
                <c:pt idx="4">
                  <c:v>0.4096</c:v>
                </c:pt>
                <c:pt idx="5">
                  <c:v>0.32768</c:v>
                </c:pt>
                <c:pt idx="6">
                  <c:v>0.262144</c:v>
                </c:pt>
                <c:pt idx="7">
                  <c:v>0.2097152</c:v>
                </c:pt>
                <c:pt idx="8">
                  <c:v>0.16777216</c:v>
                </c:pt>
                <c:pt idx="9">
                  <c:v>0.134217728</c:v>
                </c:pt>
                <c:pt idx="10">
                  <c:v>0.1073741824</c:v>
                </c:pt>
                <c:pt idx="11">
                  <c:v>0.0858993459200001</c:v>
                </c:pt>
                <c:pt idx="12">
                  <c:v>0.068719476736</c:v>
                </c:pt>
                <c:pt idx="13">
                  <c:v>0.0549755813888</c:v>
                </c:pt>
                <c:pt idx="14">
                  <c:v>0.04398046511104</c:v>
                </c:pt>
                <c:pt idx="15">
                  <c:v>0.035184372088832</c:v>
                </c:pt>
                <c:pt idx="16">
                  <c:v>0.0281474976710656</c:v>
                </c:pt>
                <c:pt idx="17">
                  <c:v>0.0225179981368525</c:v>
                </c:pt>
                <c:pt idx="18">
                  <c:v>0.018014398509482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93879472"/>
        <c:axId val="693856224"/>
      </c:lineChart>
      <c:catAx>
        <c:axId val="69387947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856224"/>
        <c:crosses val="autoZero"/>
        <c:auto val="1"/>
        <c:lblAlgn val="ctr"/>
        <c:lblOffset val="100"/>
        <c:noMultiLvlLbl val="0"/>
      </c:catAx>
      <c:valAx>
        <c:axId val="693856224"/>
        <c:scaling>
          <c:orientation val="minMax"/>
          <c:max val="1.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>
                    <a:solidFill>
                      <a:schemeClr val="tx1"/>
                    </a:solidFill>
                  </a:rPr>
                  <a:t>Memory</a:t>
                </a:r>
                <a:r>
                  <a:rPr lang="en-US" sz="1200" baseline="0">
                    <a:solidFill>
                      <a:schemeClr val="tx1"/>
                    </a:solidFill>
                  </a:rPr>
                  <a:t> strength</a:t>
                </a:r>
                <a:endParaRPr lang="en-US" sz="120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0.0795164515624965"/>
              <c:y val="0.13700725467474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8794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pPr>
            <a:r>
              <a:rPr lang="en-US" b="1">
                <a:solidFill>
                  <a:schemeClr val="tx1"/>
                </a:solidFill>
                <a:latin typeface="Book Antiqua" panose="02040602050305030304" pitchFamily="18" charset="0"/>
              </a:rPr>
              <a:t>Distribution of Sequences Across</a:t>
            </a:r>
            <a:r>
              <a:rPr lang="en-US" b="1" baseline="0">
                <a:solidFill>
                  <a:schemeClr val="tx1"/>
                </a:solidFill>
                <a:latin typeface="Book Antiqua" panose="02040602050305030304" pitchFamily="18" charset="0"/>
              </a:rPr>
              <a:t> Training</a:t>
            </a:r>
            <a:endParaRPr lang="en-US" b="1">
              <a:solidFill>
                <a:schemeClr val="tx1"/>
              </a:solidFill>
              <a:latin typeface="Book Antiqua" panose="0204060205030503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'[Gp_Mod_Data (2).xlsx]Distributions'!$A$2</c:f>
              <c:strCache>
                <c:ptCount val="1"/>
                <c:pt idx="0">
                  <c:v>Session 1</c:v>
                </c:pt>
              </c:strCache>
            </c:strRef>
          </c:tx>
          <c:spPr>
            <a:solidFill>
              <a:srgbClr val="FF3131"/>
            </a:solidFill>
            <a:ln>
              <a:solidFill>
                <a:srgbClr val="FF3131"/>
              </a:solidFill>
            </a:ln>
          </c:spPr>
          <c:invertIfNegative val="0"/>
          <c:cat>
            <c:strRef>
              <c:f>'[Gp_Mod_Data (2).xlsx]Distributions'!$B$1:$E$1</c:f>
              <c:strCache>
                <c:ptCount val="4"/>
                <c:pt idx="0">
                  <c:v>LL</c:v>
                </c:pt>
                <c:pt idx="1">
                  <c:v>LR</c:v>
                </c:pt>
                <c:pt idx="2">
                  <c:v>RL</c:v>
                </c:pt>
                <c:pt idx="3">
                  <c:v>RR</c:v>
                </c:pt>
              </c:strCache>
            </c:strRef>
          </c:cat>
          <c:val>
            <c:numRef>
              <c:f>'[Gp_Mod_Data (2).xlsx]Distributions'!$B$2:$E$2</c:f>
              <c:numCache>
                <c:formatCode>0.00</c:formatCode>
                <c:ptCount val="4"/>
                <c:pt idx="0">
                  <c:v>34.71428571428572</c:v>
                </c:pt>
                <c:pt idx="1">
                  <c:v>15.42857142857143</c:v>
                </c:pt>
                <c:pt idx="2">
                  <c:v>5.571428571428571</c:v>
                </c:pt>
                <c:pt idx="3">
                  <c:v>101.7142857142857</c:v>
                </c:pt>
              </c:numCache>
            </c:numRef>
          </c:val>
        </c:ser>
        <c:ser>
          <c:idx val="1"/>
          <c:order val="1"/>
          <c:tx>
            <c:strRef>
              <c:f>'[Gp_Mod_Data (2).xlsx]Distributions'!$A$3</c:f>
              <c:strCache>
                <c:ptCount val="1"/>
                <c:pt idx="0">
                  <c:v>Session 2</c:v>
                </c:pt>
              </c:strCache>
            </c:strRef>
          </c:tx>
          <c:spPr>
            <a:solidFill>
              <a:srgbClr val="FF3162"/>
            </a:solidFill>
            <a:ln>
              <a:solidFill>
                <a:srgbClr val="FF3162"/>
              </a:solidFill>
            </a:ln>
          </c:spPr>
          <c:invertIfNegative val="0"/>
          <c:cat>
            <c:strRef>
              <c:f>'[Gp_Mod_Data (2).xlsx]Distributions'!$B$1:$E$1</c:f>
              <c:strCache>
                <c:ptCount val="4"/>
                <c:pt idx="0">
                  <c:v>LL</c:v>
                </c:pt>
                <c:pt idx="1">
                  <c:v>LR</c:v>
                </c:pt>
                <c:pt idx="2">
                  <c:v>RL</c:v>
                </c:pt>
                <c:pt idx="3">
                  <c:v>RR</c:v>
                </c:pt>
              </c:strCache>
            </c:strRef>
          </c:cat>
          <c:val>
            <c:numRef>
              <c:f>'[Gp_Mod_Data (2).xlsx]Distributions'!$B$3:$E$3</c:f>
              <c:numCache>
                <c:formatCode>0.00</c:formatCode>
                <c:ptCount val="4"/>
                <c:pt idx="0">
                  <c:v>25.71428571428572</c:v>
                </c:pt>
                <c:pt idx="1">
                  <c:v>17.71428571428572</c:v>
                </c:pt>
                <c:pt idx="2">
                  <c:v>9.785714285714286</c:v>
                </c:pt>
                <c:pt idx="3">
                  <c:v>90.14285714285712</c:v>
                </c:pt>
              </c:numCache>
            </c:numRef>
          </c:val>
        </c:ser>
        <c:ser>
          <c:idx val="2"/>
          <c:order val="2"/>
          <c:tx>
            <c:strRef>
              <c:f>'[Gp_Mod_Data (2).xlsx]Distributions'!$A$4</c:f>
              <c:strCache>
                <c:ptCount val="1"/>
                <c:pt idx="0">
                  <c:v>Session 3</c:v>
                </c:pt>
              </c:strCache>
            </c:strRef>
          </c:tx>
          <c:spPr>
            <a:solidFill>
              <a:srgbClr val="FF3198"/>
            </a:solidFill>
            <a:ln>
              <a:solidFill>
                <a:srgbClr val="FF3162"/>
              </a:solidFill>
            </a:ln>
          </c:spPr>
          <c:invertIfNegative val="0"/>
          <c:cat>
            <c:strRef>
              <c:f>'[Gp_Mod_Data (2).xlsx]Distributions'!$B$1:$E$1</c:f>
              <c:strCache>
                <c:ptCount val="4"/>
                <c:pt idx="0">
                  <c:v>LL</c:v>
                </c:pt>
                <c:pt idx="1">
                  <c:v>LR</c:v>
                </c:pt>
                <c:pt idx="2">
                  <c:v>RL</c:v>
                </c:pt>
                <c:pt idx="3">
                  <c:v>RR</c:v>
                </c:pt>
              </c:strCache>
            </c:strRef>
          </c:cat>
          <c:val>
            <c:numRef>
              <c:f>'[Gp_Mod_Data (2).xlsx]Distributions'!$B$4:$E$4</c:f>
              <c:numCache>
                <c:formatCode>0.00</c:formatCode>
                <c:ptCount val="4"/>
                <c:pt idx="0">
                  <c:v>16.0</c:v>
                </c:pt>
                <c:pt idx="1">
                  <c:v>26.71428571428572</c:v>
                </c:pt>
                <c:pt idx="2">
                  <c:v>16.71428571428572</c:v>
                </c:pt>
                <c:pt idx="3">
                  <c:v>91.64285714285712</c:v>
                </c:pt>
              </c:numCache>
            </c:numRef>
          </c:val>
        </c:ser>
        <c:ser>
          <c:idx val="3"/>
          <c:order val="3"/>
          <c:tx>
            <c:strRef>
              <c:f>'[Gp_Mod_Data (2).xlsx]Distributions'!$A$5</c:f>
              <c:strCache>
                <c:ptCount val="1"/>
                <c:pt idx="0">
                  <c:v>Session 4</c:v>
                </c:pt>
              </c:strCache>
            </c:strRef>
          </c:tx>
          <c:spPr>
            <a:solidFill>
              <a:srgbClr val="FF31D3"/>
            </a:solidFill>
            <a:ln>
              <a:solidFill>
                <a:srgbClr val="FF31D3"/>
              </a:solidFill>
            </a:ln>
          </c:spPr>
          <c:invertIfNegative val="0"/>
          <c:cat>
            <c:strRef>
              <c:f>'[Gp_Mod_Data (2).xlsx]Distributions'!$B$1:$E$1</c:f>
              <c:strCache>
                <c:ptCount val="4"/>
                <c:pt idx="0">
                  <c:v>LL</c:v>
                </c:pt>
                <c:pt idx="1">
                  <c:v>LR</c:v>
                </c:pt>
                <c:pt idx="2">
                  <c:v>RL</c:v>
                </c:pt>
                <c:pt idx="3">
                  <c:v>RR</c:v>
                </c:pt>
              </c:strCache>
            </c:strRef>
          </c:cat>
          <c:val>
            <c:numRef>
              <c:f>'[Gp_Mod_Data (2).xlsx]Distributions'!$B$5:$E$5</c:f>
              <c:numCache>
                <c:formatCode>0.00</c:formatCode>
                <c:ptCount val="4"/>
                <c:pt idx="0">
                  <c:v>21.21428571428572</c:v>
                </c:pt>
                <c:pt idx="1">
                  <c:v>30.85714285714285</c:v>
                </c:pt>
                <c:pt idx="2">
                  <c:v>20.21428571428572</c:v>
                </c:pt>
                <c:pt idx="3">
                  <c:v>85.0</c:v>
                </c:pt>
              </c:numCache>
            </c:numRef>
          </c:val>
        </c:ser>
        <c:ser>
          <c:idx val="4"/>
          <c:order val="4"/>
          <c:tx>
            <c:strRef>
              <c:f>'[Gp_Mod_Data (2).xlsx]Distributions'!$A$6</c:f>
              <c:strCache>
                <c:ptCount val="1"/>
                <c:pt idx="0">
                  <c:v>Session 5</c:v>
                </c:pt>
              </c:strCache>
            </c:strRef>
          </c:tx>
          <c:spPr>
            <a:solidFill>
              <a:srgbClr val="F031FF"/>
            </a:solidFill>
            <a:ln>
              <a:solidFill>
                <a:srgbClr val="F031FF"/>
              </a:solidFill>
            </a:ln>
          </c:spPr>
          <c:invertIfNegative val="0"/>
          <c:cat>
            <c:strRef>
              <c:f>'[Gp_Mod_Data (2).xlsx]Distributions'!$B$1:$E$1</c:f>
              <c:strCache>
                <c:ptCount val="4"/>
                <c:pt idx="0">
                  <c:v>LL</c:v>
                </c:pt>
                <c:pt idx="1">
                  <c:v>LR</c:v>
                </c:pt>
                <c:pt idx="2">
                  <c:v>RL</c:v>
                </c:pt>
                <c:pt idx="3">
                  <c:v>RR</c:v>
                </c:pt>
              </c:strCache>
            </c:strRef>
          </c:cat>
          <c:val>
            <c:numRef>
              <c:f>'[Gp_Mod_Data (2).xlsx]Distributions'!$B$6:$E$6</c:f>
              <c:numCache>
                <c:formatCode>0.00</c:formatCode>
                <c:ptCount val="4"/>
                <c:pt idx="0">
                  <c:v>14.0</c:v>
                </c:pt>
                <c:pt idx="1">
                  <c:v>35.71428571428572</c:v>
                </c:pt>
                <c:pt idx="2">
                  <c:v>13.35714285714286</c:v>
                </c:pt>
                <c:pt idx="3">
                  <c:v>77.2857142857143</c:v>
                </c:pt>
              </c:numCache>
            </c:numRef>
          </c:val>
        </c:ser>
        <c:ser>
          <c:idx val="5"/>
          <c:order val="5"/>
          <c:tx>
            <c:strRef>
              <c:f>'[Gp_Mod_Data (2).xlsx]Distributions'!$A$7</c:f>
              <c:strCache>
                <c:ptCount val="1"/>
                <c:pt idx="0">
                  <c:v>Session 6</c:v>
                </c:pt>
              </c:strCache>
            </c:strRef>
          </c:tx>
          <c:spPr>
            <a:solidFill>
              <a:srgbClr val="B131FF"/>
            </a:solidFill>
            <a:ln>
              <a:solidFill>
                <a:srgbClr val="B131FF"/>
              </a:solidFill>
            </a:ln>
          </c:spPr>
          <c:invertIfNegative val="0"/>
          <c:cat>
            <c:strRef>
              <c:f>'[Gp_Mod_Data (2).xlsx]Distributions'!$B$1:$E$1</c:f>
              <c:strCache>
                <c:ptCount val="4"/>
                <c:pt idx="0">
                  <c:v>LL</c:v>
                </c:pt>
                <c:pt idx="1">
                  <c:v>LR</c:v>
                </c:pt>
                <c:pt idx="2">
                  <c:v>RL</c:v>
                </c:pt>
                <c:pt idx="3">
                  <c:v>RR</c:v>
                </c:pt>
              </c:strCache>
            </c:strRef>
          </c:cat>
          <c:val>
            <c:numRef>
              <c:f>'[Gp_Mod_Data (2).xlsx]Distributions'!$B$7:$E$7</c:f>
              <c:numCache>
                <c:formatCode>0.00</c:formatCode>
                <c:ptCount val="4"/>
                <c:pt idx="0">
                  <c:v>11.0</c:v>
                </c:pt>
                <c:pt idx="1">
                  <c:v>38.0</c:v>
                </c:pt>
                <c:pt idx="2">
                  <c:v>11.85714285714286</c:v>
                </c:pt>
                <c:pt idx="3">
                  <c:v>59.42857142857143</c:v>
                </c:pt>
              </c:numCache>
            </c:numRef>
          </c:val>
        </c:ser>
        <c:ser>
          <c:idx val="6"/>
          <c:order val="6"/>
          <c:tx>
            <c:strRef>
              <c:f>'[Gp_Mod_Data (2).xlsx]Distributions'!$A$8</c:f>
              <c:strCache>
                <c:ptCount val="1"/>
                <c:pt idx="0">
                  <c:v>Session 7</c:v>
                </c:pt>
              </c:strCache>
            </c:strRef>
          </c:tx>
          <c:spPr>
            <a:solidFill>
              <a:srgbClr val="6C31FF"/>
            </a:solidFill>
            <a:ln>
              <a:solidFill>
                <a:srgbClr val="6C31FF"/>
              </a:solidFill>
            </a:ln>
          </c:spPr>
          <c:invertIfNegative val="0"/>
          <c:cat>
            <c:strRef>
              <c:f>'[Gp_Mod_Data (2).xlsx]Distributions'!$B$1:$E$1</c:f>
              <c:strCache>
                <c:ptCount val="4"/>
                <c:pt idx="0">
                  <c:v>LL</c:v>
                </c:pt>
                <c:pt idx="1">
                  <c:v>LR</c:v>
                </c:pt>
                <c:pt idx="2">
                  <c:v>RL</c:v>
                </c:pt>
                <c:pt idx="3">
                  <c:v>RR</c:v>
                </c:pt>
              </c:strCache>
            </c:strRef>
          </c:cat>
          <c:val>
            <c:numRef>
              <c:f>'[Gp_Mod_Data (2).xlsx]Distributions'!$B$8:$E$8</c:f>
              <c:numCache>
                <c:formatCode>0.00</c:formatCode>
                <c:ptCount val="4"/>
                <c:pt idx="0">
                  <c:v>16.28571428571428</c:v>
                </c:pt>
                <c:pt idx="1">
                  <c:v>44.57142857142856</c:v>
                </c:pt>
                <c:pt idx="2">
                  <c:v>12.71428571428571</c:v>
                </c:pt>
                <c:pt idx="3">
                  <c:v>56.07142857142856</c:v>
                </c:pt>
              </c:numCache>
            </c:numRef>
          </c:val>
        </c:ser>
        <c:ser>
          <c:idx val="7"/>
          <c:order val="7"/>
          <c:tx>
            <c:strRef>
              <c:f>'[Gp_Mod_Data (2).xlsx]Distributions'!$A$9</c:f>
              <c:strCache>
                <c:ptCount val="1"/>
                <c:pt idx="0">
                  <c:v>Session 8</c:v>
                </c:pt>
              </c:strCache>
            </c:strRef>
          </c:tx>
          <c:spPr>
            <a:solidFill>
              <a:srgbClr val="323CFE"/>
            </a:solidFill>
            <a:ln>
              <a:solidFill>
                <a:srgbClr val="6C31FF"/>
              </a:solidFill>
            </a:ln>
          </c:spPr>
          <c:invertIfNegative val="0"/>
          <c:cat>
            <c:strRef>
              <c:f>'[Gp_Mod_Data (2).xlsx]Distributions'!$B$1:$E$1</c:f>
              <c:strCache>
                <c:ptCount val="4"/>
                <c:pt idx="0">
                  <c:v>LL</c:v>
                </c:pt>
                <c:pt idx="1">
                  <c:v>LR</c:v>
                </c:pt>
                <c:pt idx="2">
                  <c:v>RL</c:v>
                </c:pt>
                <c:pt idx="3">
                  <c:v>RR</c:v>
                </c:pt>
              </c:strCache>
            </c:strRef>
          </c:cat>
          <c:val>
            <c:numRef>
              <c:f>'[Gp_Mod_Data (2).xlsx]Distributions'!$B$9:$E$9</c:f>
              <c:numCache>
                <c:formatCode>0.00</c:formatCode>
                <c:ptCount val="4"/>
                <c:pt idx="0">
                  <c:v>14.85714285714286</c:v>
                </c:pt>
                <c:pt idx="1">
                  <c:v>50.85714285714285</c:v>
                </c:pt>
                <c:pt idx="2">
                  <c:v>10.35714285714286</c:v>
                </c:pt>
                <c:pt idx="3">
                  <c:v>50.28571428571428</c:v>
                </c:pt>
              </c:numCache>
            </c:numRef>
          </c:val>
        </c:ser>
        <c:ser>
          <c:idx val="8"/>
          <c:order val="8"/>
          <c:tx>
            <c:strRef>
              <c:f>'[Gp_Mod_Data (2).xlsx]Distributions'!$A$10</c:f>
              <c:strCache>
                <c:ptCount val="1"/>
                <c:pt idx="0">
                  <c:v>Session 9</c:v>
                </c:pt>
              </c:strCache>
            </c:strRef>
          </c:tx>
          <c:spPr>
            <a:solidFill>
              <a:srgbClr val="3167FF"/>
            </a:solidFill>
            <a:ln>
              <a:solidFill>
                <a:srgbClr val="3167FF"/>
              </a:solidFill>
            </a:ln>
          </c:spPr>
          <c:invertIfNegative val="0"/>
          <c:cat>
            <c:strRef>
              <c:f>'[Gp_Mod_Data (2).xlsx]Distributions'!$B$1:$E$1</c:f>
              <c:strCache>
                <c:ptCount val="4"/>
                <c:pt idx="0">
                  <c:v>LL</c:v>
                </c:pt>
                <c:pt idx="1">
                  <c:v>LR</c:v>
                </c:pt>
                <c:pt idx="2">
                  <c:v>RL</c:v>
                </c:pt>
                <c:pt idx="3">
                  <c:v>RR</c:v>
                </c:pt>
              </c:strCache>
            </c:strRef>
          </c:cat>
          <c:val>
            <c:numRef>
              <c:f>'[Gp_Mod_Data (2).xlsx]Distributions'!$B$10:$E$10</c:f>
              <c:numCache>
                <c:formatCode>0.00</c:formatCode>
                <c:ptCount val="4"/>
                <c:pt idx="0">
                  <c:v>13.35714285714286</c:v>
                </c:pt>
                <c:pt idx="1">
                  <c:v>49.28571428571428</c:v>
                </c:pt>
                <c:pt idx="2">
                  <c:v>15.0</c:v>
                </c:pt>
                <c:pt idx="3">
                  <c:v>50.28571428571428</c:v>
                </c:pt>
              </c:numCache>
            </c:numRef>
          </c:val>
        </c:ser>
        <c:ser>
          <c:idx val="9"/>
          <c:order val="9"/>
          <c:tx>
            <c:strRef>
              <c:f>'[Gp_Mod_Data (2).xlsx]Distributions'!$A$11</c:f>
              <c:strCache>
                <c:ptCount val="1"/>
                <c:pt idx="0">
                  <c:v>Session 10</c:v>
                </c:pt>
              </c:strCache>
            </c:strRef>
          </c:tx>
          <c:spPr>
            <a:solidFill>
              <a:srgbClr val="3393FD"/>
            </a:solidFill>
            <a:ln>
              <a:solidFill>
                <a:srgbClr val="3393FD"/>
              </a:solidFill>
            </a:ln>
          </c:spPr>
          <c:invertIfNegative val="0"/>
          <c:cat>
            <c:strRef>
              <c:f>'[Gp_Mod_Data (2).xlsx]Distributions'!$B$1:$E$1</c:f>
              <c:strCache>
                <c:ptCount val="4"/>
                <c:pt idx="0">
                  <c:v>LL</c:v>
                </c:pt>
                <c:pt idx="1">
                  <c:v>LR</c:v>
                </c:pt>
                <c:pt idx="2">
                  <c:v>RL</c:v>
                </c:pt>
                <c:pt idx="3">
                  <c:v>RR</c:v>
                </c:pt>
              </c:strCache>
            </c:strRef>
          </c:cat>
          <c:val>
            <c:numRef>
              <c:f>'[Gp_Mod_Data (2).xlsx]Distributions'!$B$11:$E$11</c:f>
              <c:numCache>
                <c:formatCode>0.00</c:formatCode>
                <c:ptCount val="4"/>
                <c:pt idx="0">
                  <c:v>12.21428571428571</c:v>
                </c:pt>
                <c:pt idx="1">
                  <c:v>48.57142857142856</c:v>
                </c:pt>
                <c:pt idx="2">
                  <c:v>11.78571428571429</c:v>
                </c:pt>
                <c:pt idx="3">
                  <c:v>36.0</c:v>
                </c:pt>
              </c:numCache>
            </c:numRef>
          </c:val>
        </c:ser>
        <c:ser>
          <c:idx val="10"/>
          <c:order val="10"/>
          <c:tx>
            <c:strRef>
              <c:f>'[Gp_Mod_Data (2).xlsx]Distributions'!$A$12</c:f>
              <c:strCache>
                <c:ptCount val="1"/>
                <c:pt idx="0">
                  <c:v>Session 11</c:v>
                </c:pt>
              </c:strCache>
            </c:strRef>
          </c:tx>
          <c:spPr>
            <a:solidFill>
              <a:srgbClr val="31BAFF"/>
            </a:solidFill>
            <a:ln>
              <a:solidFill>
                <a:srgbClr val="31BAFF"/>
              </a:solidFill>
            </a:ln>
          </c:spPr>
          <c:invertIfNegative val="0"/>
          <c:cat>
            <c:strRef>
              <c:f>'[Gp_Mod_Data (2).xlsx]Distributions'!$B$1:$E$1</c:f>
              <c:strCache>
                <c:ptCount val="4"/>
                <c:pt idx="0">
                  <c:v>LL</c:v>
                </c:pt>
                <c:pt idx="1">
                  <c:v>LR</c:v>
                </c:pt>
                <c:pt idx="2">
                  <c:v>RL</c:v>
                </c:pt>
                <c:pt idx="3">
                  <c:v>RR</c:v>
                </c:pt>
              </c:strCache>
            </c:strRef>
          </c:cat>
          <c:val>
            <c:numRef>
              <c:f>'[Gp_Mod_Data (2).xlsx]Distributions'!$B$12:$E$12</c:f>
              <c:numCache>
                <c:formatCode>0.00</c:formatCode>
                <c:ptCount val="4"/>
                <c:pt idx="0">
                  <c:v>12.92857142857143</c:v>
                </c:pt>
                <c:pt idx="1">
                  <c:v>48.71428571428572</c:v>
                </c:pt>
                <c:pt idx="2">
                  <c:v>12.07142857142857</c:v>
                </c:pt>
                <c:pt idx="3">
                  <c:v>32.42857142857143</c:v>
                </c:pt>
              </c:numCache>
            </c:numRef>
          </c:val>
        </c:ser>
        <c:ser>
          <c:idx val="11"/>
          <c:order val="11"/>
          <c:tx>
            <c:strRef>
              <c:f>'[Gp_Mod_Data (2).xlsx]Distributions'!$A$13</c:f>
              <c:strCache>
                <c:ptCount val="1"/>
                <c:pt idx="0">
                  <c:v>Session 12</c:v>
                </c:pt>
              </c:strCache>
            </c:strRef>
          </c:tx>
          <c:spPr>
            <a:solidFill>
              <a:srgbClr val="32DCFE"/>
            </a:solidFill>
            <a:ln>
              <a:solidFill>
                <a:srgbClr val="32DCFE"/>
              </a:solidFill>
            </a:ln>
          </c:spPr>
          <c:invertIfNegative val="0"/>
          <c:cat>
            <c:strRef>
              <c:f>'[Gp_Mod_Data (2).xlsx]Distributions'!$B$1:$E$1</c:f>
              <c:strCache>
                <c:ptCount val="4"/>
                <c:pt idx="0">
                  <c:v>LL</c:v>
                </c:pt>
                <c:pt idx="1">
                  <c:v>LR</c:v>
                </c:pt>
                <c:pt idx="2">
                  <c:v>RL</c:v>
                </c:pt>
                <c:pt idx="3">
                  <c:v>RR</c:v>
                </c:pt>
              </c:strCache>
            </c:strRef>
          </c:cat>
          <c:val>
            <c:numRef>
              <c:f>'[Gp_Mod_Data (2).xlsx]Distributions'!$B$13:$E$13</c:f>
              <c:numCache>
                <c:formatCode>0.00</c:formatCode>
                <c:ptCount val="4"/>
                <c:pt idx="0">
                  <c:v>11.28571428571429</c:v>
                </c:pt>
                <c:pt idx="1">
                  <c:v>49.71428571428572</c:v>
                </c:pt>
                <c:pt idx="2">
                  <c:v>9.64285714285714</c:v>
                </c:pt>
                <c:pt idx="3">
                  <c:v>29.5</c:v>
                </c:pt>
              </c:numCache>
            </c:numRef>
          </c:val>
        </c:ser>
        <c:ser>
          <c:idx val="12"/>
          <c:order val="12"/>
          <c:tx>
            <c:strRef>
              <c:f>'[Gp_Mod_Data (2).xlsx]Distributions'!$A$14</c:f>
              <c:strCache>
                <c:ptCount val="1"/>
                <c:pt idx="0">
                  <c:v>Session 13</c:v>
                </c:pt>
              </c:strCache>
            </c:strRef>
          </c:tx>
          <c:spPr>
            <a:solidFill>
              <a:srgbClr val="33FDEA"/>
            </a:solidFill>
            <a:ln>
              <a:solidFill>
                <a:srgbClr val="33FDEA"/>
              </a:solidFill>
            </a:ln>
          </c:spPr>
          <c:invertIfNegative val="0"/>
          <c:cat>
            <c:strRef>
              <c:f>'[Gp_Mod_Data (2).xlsx]Distributions'!$B$1:$E$1</c:f>
              <c:strCache>
                <c:ptCount val="4"/>
                <c:pt idx="0">
                  <c:v>LL</c:v>
                </c:pt>
                <c:pt idx="1">
                  <c:v>LR</c:v>
                </c:pt>
                <c:pt idx="2">
                  <c:v>RL</c:v>
                </c:pt>
                <c:pt idx="3">
                  <c:v>RR</c:v>
                </c:pt>
              </c:strCache>
            </c:strRef>
          </c:cat>
          <c:val>
            <c:numRef>
              <c:f>'[Gp_Mod_Data (2).xlsx]Distributions'!$B$14:$E$14</c:f>
              <c:numCache>
                <c:formatCode>0.00</c:formatCode>
                <c:ptCount val="4"/>
                <c:pt idx="0">
                  <c:v>9.928571428571425</c:v>
                </c:pt>
                <c:pt idx="1">
                  <c:v>50.0</c:v>
                </c:pt>
                <c:pt idx="2">
                  <c:v>10.0</c:v>
                </c:pt>
                <c:pt idx="3">
                  <c:v>26.07142857142857</c:v>
                </c:pt>
              </c:numCache>
            </c:numRef>
          </c:val>
        </c:ser>
        <c:ser>
          <c:idx val="13"/>
          <c:order val="13"/>
          <c:tx>
            <c:strRef>
              <c:f>'[Gp_Mod_Data (2).xlsx]Distributions'!$A$15</c:f>
              <c:strCache>
                <c:ptCount val="1"/>
                <c:pt idx="0">
                  <c:v>Session 14</c:v>
                </c:pt>
              </c:strCache>
            </c:strRef>
          </c:tx>
          <c:spPr>
            <a:solidFill>
              <a:srgbClr val="31FF9D"/>
            </a:solidFill>
            <a:ln>
              <a:solidFill>
                <a:srgbClr val="31FF9D"/>
              </a:solidFill>
            </a:ln>
          </c:spPr>
          <c:invertIfNegative val="0"/>
          <c:cat>
            <c:strRef>
              <c:f>'[Gp_Mod_Data (2).xlsx]Distributions'!$B$1:$E$1</c:f>
              <c:strCache>
                <c:ptCount val="4"/>
                <c:pt idx="0">
                  <c:v>LL</c:v>
                </c:pt>
                <c:pt idx="1">
                  <c:v>LR</c:v>
                </c:pt>
                <c:pt idx="2">
                  <c:v>RL</c:v>
                </c:pt>
                <c:pt idx="3">
                  <c:v>RR</c:v>
                </c:pt>
              </c:strCache>
            </c:strRef>
          </c:cat>
          <c:val>
            <c:numRef>
              <c:f>'[Gp_Mod_Data (2).xlsx]Distributions'!$B$15:$E$15</c:f>
              <c:numCache>
                <c:formatCode>0.00</c:formatCode>
                <c:ptCount val="4"/>
                <c:pt idx="0">
                  <c:v>8.785714285714286</c:v>
                </c:pt>
                <c:pt idx="1">
                  <c:v>49.71428571428572</c:v>
                </c:pt>
                <c:pt idx="2">
                  <c:v>7.928571428571429</c:v>
                </c:pt>
                <c:pt idx="3">
                  <c:v>35.07142857142856</c:v>
                </c:pt>
              </c:numCache>
            </c:numRef>
          </c:val>
        </c:ser>
        <c:ser>
          <c:idx val="14"/>
          <c:order val="14"/>
          <c:tx>
            <c:strRef>
              <c:f>'[Gp_Mod_Data (2).xlsx]Distributions'!$A$16</c:f>
              <c:strCache>
                <c:ptCount val="1"/>
                <c:pt idx="0">
                  <c:v>Session 15</c:v>
                </c:pt>
              </c:strCache>
            </c:strRef>
          </c:tx>
          <c:spPr>
            <a:solidFill>
              <a:srgbClr val="33FD33"/>
            </a:solidFill>
            <a:ln>
              <a:solidFill>
                <a:srgbClr val="33FD33"/>
              </a:solidFill>
            </a:ln>
          </c:spPr>
          <c:invertIfNegative val="0"/>
          <c:cat>
            <c:strRef>
              <c:f>'[Gp_Mod_Data (2).xlsx]Distributions'!$B$1:$E$1</c:f>
              <c:strCache>
                <c:ptCount val="4"/>
                <c:pt idx="0">
                  <c:v>LL</c:v>
                </c:pt>
                <c:pt idx="1">
                  <c:v>LR</c:v>
                </c:pt>
                <c:pt idx="2">
                  <c:v>RL</c:v>
                </c:pt>
                <c:pt idx="3">
                  <c:v>RR</c:v>
                </c:pt>
              </c:strCache>
            </c:strRef>
          </c:cat>
          <c:val>
            <c:numRef>
              <c:f>'[Gp_Mod_Data (2).xlsx]Distributions'!$B$16:$E$16</c:f>
              <c:numCache>
                <c:formatCode>0.00</c:formatCode>
                <c:ptCount val="4"/>
                <c:pt idx="0">
                  <c:v>8.64285714285714</c:v>
                </c:pt>
                <c:pt idx="1">
                  <c:v>50.07142857142856</c:v>
                </c:pt>
                <c:pt idx="2">
                  <c:v>5.714285714285713</c:v>
                </c:pt>
                <c:pt idx="3">
                  <c:v>22.35714285714285</c:v>
                </c:pt>
              </c:numCache>
            </c:numRef>
          </c:val>
        </c:ser>
        <c:ser>
          <c:idx val="15"/>
          <c:order val="15"/>
          <c:tx>
            <c:strRef>
              <c:f>'[Gp_Mod_Data (2).xlsx]Distributions'!$A$17</c:f>
              <c:strCache>
                <c:ptCount val="1"/>
                <c:pt idx="0">
                  <c:v>Session 16</c:v>
                </c:pt>
              </c:strCache>
            </c:strRef>
          </c:tx>
          <c:spPr>
            <a:solidFill>
              <a:srgbClr val="93FF31"/>
            </a:solidFill>
            <a:ln>
              <a:solidFill>
                <a:srgbClr val="93FF31"/>
              </a:solidFill>
            </a:ln>
          </c:spPr>
          <c:invertIfNegative val="0"/>
          <c:cat>
            <c:strRef>
              <c:f>'[Gp_Mod_Data (2).xlsx]Distributions'!$B$1:$E$1</c:f>
              <c:strCache>
                <c:ptCount val="4"/>
                <c:pt idx="0">
                  <c:v>LL</c:v>
                </c:pt>
                <c:pt idx="1">
                  <c:v>LR</c:v>
                </c:pt>
                <c:pt idx="2">
                  <c:v>RL</c:v>
                </c:pt>
                <c:pt idx="3">
                  <c:v>RR</c:v>
                </c:pt>
              </c:strCache>
            </c:strRef>
          </c:cat>
          <c:val>
            <c:numRef>
              <c:f>'[Gp_Mod_Data (2).xlsx]Distributions'!$B$17:$E$17</c:f>
              <c:numCache>
                <c:formatCode>0.00</c:formatCode>
                <c:ptCount val="4"/>
                <c:pt idx="0">
                  <c:v>8.5</c:v>
                </c:pt>
                <c:pt idx="1">
                  <c:v>50.35714285714285</c:v>
                </c:pt>
                <c:pt idx="2">
                  <c:v>5.071428571428571</c:v>
                </c:pt>
                <c:pt idx="3">
                  <c:v>19.21428571428572</c:v>
                </c:pt>
              </c:numCache>
            </c:numRef>
          </c:val>
        </c:ser>
        <c:ser>
          <c:idx val="16"/>
          <c:order val="16"/>
          <c:tx>
            <c:strRef>
              <c:f>'[Gp_Mod_Data (2).xlsx]Distributions'!$A$18</c:f>
              <c:strCache>
                <c:ptCount val="1"/>
                <c:pt idx="0">
                  <c:v>Session 17</c:v>
                </c:pt>
              </c:strCache>
            </c:strRef>
          </c:tx>
          <c:spPr>
            <a:solidFill>
              <a:srgbClr val="D1FC34"/>
            </a:solidFill>
            <a:ln>
              <a:solidFill>
                <a:srgbClr val="D1FC34"/>
              </a:solidFill>
            </a:ln>
          </c:spPr>
          <c:invertIfNegative val="0"/>
          <c:cat>
            <c:strRef>
              <c:f>'[Gp_Mod_Data (2).xlsx]Distributions'!$B$1:$E$1</c:f>
              <c:strCache>
                <c:ptCount val="4"/>
                <c:pt idx="0">
                  <c:v>LL</c:v>
                </c:pt>
                <c:pt idx="1">
                  <c:v>LR</c:v>
                </c:pt>
                <c:pt idx="2">
                  <c:v>RL</c:v>
                </c:pt>
                <c:pt idx="3">
                  <c:v>RR</c:v>
                </c:pt>
              </c:strCache>
            </c:strRef>
          </c:cat>
          <c:val>
            <c:numRef>
              <c:f>'[Gp_Mod_Data (2).xlsx]Distributions'!$B$18:$E$18</c:f>
              <c:numCache>
                <c:formatCode>0.00</c:formatCode>
                <c:ptCount val="4"/>
                <c:pt idx="0">
                  <c:v>9.214285714285713</c:v>
                </c:pt>
                <c:pt idx="1">
                  <c:v>50.0</c:v>
                </c:pt>
                <c:pt idx="2">
                  <c:v>5.0</c:v>
                </c:pt>
                <c:pt idx="3">
                  <c:v>20.28571428571428</c:v>
                </c:pt>
              </c:numCache>
            </c:numRef>
          </c:val>
        </c:ser>
        <c:ser>
          <c:idx val="17"/>
          <c:order val="17"/>
          <c:tx>
            <c:strRef>
              <c:f>'[Gp_Mod_Data (2).xlsx]Distributions'!$A$19</c:f>
              <c:strCache>
                <c:ptCount val="1"/>
                <c:pt idx="0">
                  <c:v>Session 18</c:v>
                </c:pt>
              </c:strCache>
            </c:strRef>
          </c:tx>
          <c:spPr>
            <a:solidFill>
              <a:srgbClr val="FCDF34"/>
            </a:solidFill>
            <a:ln>
              <a:solidFill>
                <a:srgbClr val="FCDF34"/>
              </a:solidFill>
            </a:ln>
          </c:spPr>
          <c:invertIfNegative val="0"/>
          <c:cat>
            <c:strRef>
              <c:f>'[Gp_Mod_Data (2).xlsx]Distributions'!$B$1:$E$1</c:f>
              <c:strCache>
                <c:ptCount val="4"/>
                <c:pt idx="0">
                  <c:v>LL</c:v>
                </c:pt>
                <c:pt idx="1">
                  <c:v>LR</c:v>
                </c:pt>
                <c:pt idx="2">
                  <c:v>RL</c:v>
                </c:pt>
                <c:pt idx="3">
                  <c:v>RR</c:v>
                </c:pt>
              </c:strCache>
            </c:strRef>
          </c:cat>
          <c:val>
            <c:numRef>
              <c:f>'[Gp_Mod_Data (2).xlsx]Distributions'!$B$19:$E$19</c:f>
              <c:numCache>
                <c:formatCode>0.00</c:formatCode>
                <c:ptCount val="4"/>
                <c:pt idx="0">
                  <c:v>7.357142857142856</c:v>
                </c:pt>
                <c:pt idx="1">
                  <c:v>50.92857142857143</c:v>
                </c:pt>
                <c:pt idx="2">
                  <c:v>5.214285714285714</c:v>
                </c:pt>
                <c:pt idx="3">
                  <c:v>18.35714285714285</c:v>
                </c:pt>
              </c:numCache>
            </c:numRef>
          </c:val>
        </c:ser>
        <c:ser>
          <c:idx val="18"/>
          <c:order val="18"/>
          <c:tx>
            <c:strRef>
              <c:f>'[Gp_Mod_Data (2).xlsx]Distributions'!$A$20</c:f>
              <c:strCache>
                <c:ptCount val="1"/>
                <c:pt idx="0">
                  <c:v>Session 19</c:v>
                </c:pt>
              </c:strCache>
            </c:strRef>
          </c:tx>
          <c:spPr>
            <a:solidFill>
              <a:srgbClr val="FFAC31"/>
            </a:solidFill>
            <a:ln>
              <a:solidFill>
                <a:srgbClr val="FFAC31"/>
              </a:solidFill>
            </a:ln>
          </c:spPr>
          <c:invertIfNegative val="0"/>
          <c:cat>
            <c:strRef>
              <c:f>'[Gp_Mod_Data (2).xlsx]Distributions'!$B$1:$E$1</c:f>
              <c:strCache>
                <c:ptCount val="4"/>
                <c:pt idx="0">
                  <c:v>LL</c:v>
                </c:pt>
                <c:pt idx="1">
                  <c:v>LR</c:v>
                </c:pt>
                <c:pt idx="2">
                  <c:v>RL</c:v>
                </c:pt>
                <c:pt idx="3">
                  <c:v>RR</c:v>
                </c:pt>
              </c:strCache>
            </c:strRef>
          </c:cat>
          <c:val>
            <c:numRef>
              <c:f>'[Gp_Mod_Data (2).xlsx]Distributions'!$B$20:$E$20</c:f>
              <c:numCache>
                <c:formatCode>0.00</c:formatCode>
                <c:ptCount val="4"/>
                <c:pt idx="0">
                  <c:v>9.285714285714286</c:v>
                </c:pt>
                <c:pt idx="1">
                  <c:v>50.0</c:v>
                </c:pt>
                <c:pt idx="2">
                  <c:v>3.785714285714286</c:v>
                </c:pt>
                <c:pt idx="3">
                  <c:v>18.64285714285715</c:v>
                </c:pt>
              </c:numCache>
            </c:numRef>
          </c:val>
        </c:ser>
        <c:ser>
          <c:idx val="19"/>
          <c:order val="19"/>
          <c:tx>
            <c:strRef>
              <c:f>'[Gp_Mod_Data (2).xlsx]Distributions'!$A$21</c:f>
              <c:strCache>
                <c:ptCount val="1"/>
                <c:pt idx="0">
                  <c:v>Session 20</c:v>
                </c:pt>
              </c:strCache>
            </c:strRef>
          </c:tx>
          <c:spPr>
            <a:solidFill>
              <a:srgbClr val="FC6D34"/>
            </a:solidFill>
            <a:ln>
              <a:solidFill>
                <a:srgbClr val="FC6D34"/>
              </a:solidFill>
            </a:ln>
          </c:spPr>
          <c:invertIfNegative val="0"/>
          <c:cat>
            <c:strRef>
              <c:f>'[Gp_Mod_Data (2).xlsx]Distributions'!$B$1:$E$1</c:f>
              <c:strCache>
                <c:ptCount val="4"/>
                <c:pt idx="0">
                  <c:v>LL</c:v>
                </c:pt>
                <c:pt idx="1">
                  <c:v>LR</c:v>
                </c:pt>
                <c:pt idx="2">
                  <c:v>RL</c:v>
                </c:pt>
                <c:pt idx="3">
                  <c:v>RR</c:v>
                </c:pt>
              </c:strCache>
            </c:strRef>
          </c:cat>
          <c:val>
            <c:numRef>
              <c:f>'[Gp_Mod_Data (2).xlsx]Distributions'!$B$21:$E$21</c:f>
              <c:numCache>
                <c:formatCode>0.00</c:formatCode>
                <c:ptCount val="4"/>
                <c:pt idx="0">
                  <c:v>8.142857142857141</c:v>
                </c:pt>
                <c:pt idx="1">
                  <c:v>50.07142857142856</c:v>
                </c:pt>
                <c:pt idx="2">
                  <c:v>3.071428571428571</c:v>
                </c:pt>
                <c:pt idx="3">
                  <c:v>11.21428571428571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794625872"/>
        <c:axId val="794627648"/>
      </c:barChart>
      <c:catAx>
        <c:axId val="794625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pPr>
            <a:endParaRPr lang="en-US"/>
          </a:p>
        </c:txPr>
        <c:crossAx val="794627648"/>
        <c:crosses val="autoZero"/>
        <c:auto val="1"/>
        <c:lblAlgn val="ctr"/>
        <c:lblOffset val="100"/>
        <c:noMultiLvlLbl val="0"/>
      </c:catAx>
      <c:valAx>
        <c:axId val="794627648"/>
        <c:scaling>
          <c:orientation val="minMax"/>
          <c:max val="85.0"/>
          <c:min val="0.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Book Antiqua" panose="02040602050305030304" pitchFamily="18" charset="0"/>
                    <a:ea typeface="+mn-ea"/>
                    <a:cs typeface="+mn-cs"/>
                  </a:defRPr>
                </a:pPr>
                <a:r>
                  <a:rPr lang="en-US" sz="1400" b="1">
                    <a:solidFill>
                      <a:schemeClr val="tx1"/>
                    </a:solidFill>
                    <a:latin typeface="Book Antiqua" panose="02040602050305030304" pitchFamily="18" charset="0"/>
                  </a:rPr>
                  <a:t>Mean frequency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0.0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defRPr>
            </a:pPr>
            <a:endParaRPr lang="en-US"/>
          </a:p>
        </c:txPr>
        <c:crossAx val="794625872"/>
        <c:crosses val="autoZero"/>
        <c:crossBetween val="between"/>
        <c:majorUnit val="20.0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Book Antiqua" panose="02040602050305030304" pitchFamily="18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501E01-12CA-794B-92B9-40C5FFDE5B18}" type="datetimeFigureOut">
              <a:rPr lang="en-US" smtClean="0"/>
              <a:t>10/9/17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31287E-722C-994E-9AF6-F78AF1EDA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836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10/9/17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10/9/17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10/9/17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10/9/17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10/9/17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10/9/17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10/9/17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10/9/17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521B1AB3-4BE6-C34E-9D59-6F8F871313C7}" type="datetimeFigureOut">
              <a:rPr lang="en-US" smtClean="0"/>
              <a:t>10/9/17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10/9/17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10/9/17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21B1AB3-4BE6-C34E-9D59-6F8F871313C7}" type="datetimeFigureOut">
              <a:rPr lang="en-US" smtClean="0"/>
              <a:t>10/9/17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3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3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3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Relationship Id="rId3" Type="http://schemas.openxmlformats.org/officeDocument/2006/relationships/chart" Target="../charts/char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>
                <a:latin typeface="Georgia"/>
                <a:cs typeface="Georgia"/>
              </a:rPr>
              <a:t>PSYC 3510 – Lecture 9</a:t>
            </a:r>
            <a:endParaRPr lang="en-US" sz="4400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907305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Operant conditioning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1851" y="1881004"/>
            <a:ext cx="817734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Georgia"/>
                <a:cs typeface="Georgia"/>
              </a:rPr>
              <a:t>Three components of operant conditioning:</a:t>
            </a:r>
          </a:p>
          <a:p>
            <a:endParaRPr lang="en-US" sz="2800" b="1" dirty="0" smtClean="0">
              <a:latin typeface="Georgia"/>
              <a:cs typeface="Georgia"/>
            </a:endParaRPr>
          </a:p>
          <a:p>
            <a:r>
              <a:rPr lang="en-US" dirty="0" smtClean="0">
                <a:latin typeface="Georgia"/>
                <a:cs typeface="Georgia"/>
              </a:rPr>
              <a:t>- Response</a:t>
            </a:r>
          </a:p>
          <a:p>
            <a:endParaRPr lang="en-US" dirty="0">
              <a:latin typeface="Georgia"/>
              <a:cs typeface="Georgia"/>
            </a:endParaRPr>
          </a:p>
          <a:p>
            <a:r>
              <a:rPr lang="en-US" dirty="0" smtClean="0">
                <a:latin typeface="Georgia"/>
                <a:cs typeface="Georgia"/>
              </a:rPr>
              <a:t>- </a:t>
            </a:r>
            <a:r>
              <a:rPr lang="en-US" dirty="0" err="1" smtClean="0">
                <a:latin typeface="Georgia"/>
                <a:cs typeface="Georgia"/>
              </a:rPr>
              <a:t>Reinforcer</a:t>
            </a:r>
            <a:endParaRPr lang="en-US" dirty="0" smtClean="0">
              <a:latin typeface="Georgia"/>
              <a:cs typeface="Georgia"/>
            </a:endParaRPr>
          </a:p>
          <a:p>
            <a:endParaRPr lang="en-US" dirty="0">
              <a:latin typeface="Georgia"/>
              <a:cs typeface="Georgia"/>
            </a:endParaRPr>
          </a:p>
          <a:p>
            <a:r>
              <a:rPr lang="en-US" dirty="0" smtClean="0">
                <a:latin typeface="Georgia"/>
                <a:cs typeface="Georgia"/>
              </a:rPr>
              <a:t>- Response-</a:t>
            </a:r>
            <a:r>
              <a:rPr lang="en-US" dirty="0" err="1" smtClean="0">
                <a:latin typeface="Georgia"/>
                <a:cs typeface="Georgia"/>
              </a:rPr>
              <a:t>Reinforcer</a:t>
            </a:r>
            <a:r>
              <a:rPr lang="en-US" dirty="0" smtClean="0">
                <a:latin typeface="Georgia"/>
                <a:cs typeface="Georgia"/>
              </a:rPr>
              <a:t> Relationship</a:t>
            </a:r>
          </a:p>
          <a:p>
            <a:endParaRPr lang="en-US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301054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Operant conditioning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1851" y="1881004"/>
            <a:ext cx="817734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Georgia"/>
                <a:cs typeface="Georgia"/>
              </a:rPr>
              <a:t>Three components of operant conditioning:</a:t>
            </a:r>
          </a:p>
          <a:p>
            <a:endParaRPr lang="en-US" sz="2800" b="1" dirty="0" smtClean="0">
              <a:latin typeface="Georgia"/>
              <a:cs typeface="Georgia"/>
            </a:endParaRPr>
          </a:p>
          <a:p>
            <a:r>
              <a:rPr lang="en-US" dirty="0" smtClean="0">
                <a:latin typeface="Georgia"/>
                <a:cs typeface="Georgia"/>
              </a:rPr>
              <a:t>- Response</a:t>
            </a:r>
          </a:p>
          <a:p>
            <a:endParaRPr lang="en-US" dirty="0">
              <a:latin typeface="Georgia"/>
              <a:cs typeface="Georgia"/>
            </a:endParaRPr>
          </a:p>
          <a:p>
            <a:r>
              <a:rPr lang="en-US" dirty="0" smtClean="0">
                <a:latin typeface="Georgia"/>
                <a:cs typeface="Georgia"/>
              </a:rPr>
              <a:t>- </a:t>
            </a:r>
            <a:r>
              <a:rPr lang="en-US" dirty="0" err="1" smtClean="0">
                <a:latin typeface="Georgia"/>
                <a:cs typeface="Georgia"/>
              </a:rPr>
              <a:t>Reinforcer</a:t>
            </a:r>
            <a:endParaRPr lang="en-US" dirty="0" smtClean="0">
              <a:latin typeface="Georgia"/>
              <a:cs typeface="Georgia"/>
            </a:endParaRPr>
          </a:p>
          <a:p>
            <a:endParaRPr lang="en-US" dirty="0">
              <a:latin typeface="Georgia"/>
              <a:cs typeface="Georgia"/>
            </a:endParaRPr>
          </a:p>
          <a:p>
            <a:r>
              <a:rPr lang="en-US" dirty="0" smtClean="0">
                <a:latin typeface="Georgia"/>
                <a:cs typeface="Georgia"/>
              </a:rPr>
              <a:t>- </a:t>
            </a:r>
            <a:r>
              <a:rPr lang="en-US" dirty="0" smtClean="0">
                <a:solidFill>
                  <a:srgbClr val="FF0000"/>
                </a:solidFill>
                <a:latin typeface="Georgia"/>
                <a:cs typeface="Georgia"/>
              </a:rPr>
              <a:t>Response-</a:t>
            </a:r>
            <a:r>
              <a:rPr lang="en-US" dirty="0" err="1" smtClean="0">
                <a:solidFill>
                  <a:srgbClr val="FF0000"/>
                </a:solidFill>
                <a:latin typeface="Georgia"/>
                <a:cs typeface="Georgia"/>
              </a:rPr>
              <a:t>Reinforcer</a:t>
            </a:r>
            <a:r>
              <a:rPr lang="en-US" dirty="0" smtClean="0">
                <a:solidFill>
                  <a:srgbClr val="FF0000"/>
                </a:solidFill>
                <a:latin typeface="Georgia"/>
                <a:cs typeface="Georgia"/>
              </a:rPr>
              <a:t> Relationship</a:t>
            </a:r>
          </a:p>
          <a:p>
            <a:endParaRPr lang="en-US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2473090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Contiguity</a:t>
            </a:r>
            <a:endParaRPr lang="en-US" sz="4000" dirty="0">
              <a:latin typeface="Georgia"/>
              <a:cs typeface="Georgia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020" y="2428261"/>
            <a:ext cx="4271959" cy="32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6274" y="1532064"/>
            <a:ext cx="8930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Georgia" panose="02040502050405020303" pitchFamily="18" charset="0"/>
              </a:rPr>
              <a:t>Dickinson, A., Watt, A., &amp; Griffiths, W.J.H. (1992). Free-Operant Acquisition with Delayed Reinforcement. </a:t>
            </a:r>
            <a:r>
              <a:rPr lang="en-US" sz="1200" i="1" dirty="0" smtClean="0">
                <a:latin typeface="Georgia" panose="02040502050405020303" pitchFamily="18" charset="0"/>
              </a:rPr>
              <a:t>The Quarterly Journal of Experimental Psychology</a:t>
            </a:r>
            <a:r>
              <a:rPr lang="en-US" sz="1200" dirty="0" smtClean="0">
                <a:latin typeface="Georgia" panose="02040502050405020303" pitchFamily="18" charset="0"/>
              </a:rPr>
              <a:t>, </a:t>
            </a:r>
            <a:r>
              <a:rPr lang="en-US" sz="1200" i="1" dirty="0" smtClean="0">
                <a:latin typeface="Georgia" panose="02040502050405020303" pitchFamily="18" charset="0"/>
              </a:rPr>
              <a:t>45B</a:t>
            </a:r>
            <a:r>
              <a:rPr lang="en-US" sz="1200" dirty="0" smtClean="0">
                <a:latin typeface="Georgia" panose="02040502050405020303" pitchFamily="18" charset="0"/>
              </a:rPr>
              <a:t>(3), 241-258.</a:t>
            </a:r>
            <a:endParaRPr lang="en-US" sz="12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05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Contiguity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" y="1741070"/>
            <a:ext cx="89306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Georgia" panose="02040502050405020303" pitchFamily="18" charset="0"/>
              </a:rPr>
              <a:t>Why does operant conditioning depend so heavily on contiguity?</a:t>
            </a:r>
          </a:p>
          <a:p>
            <a:pPr algn="ctr"/>
            <a:endParaRPr lang="en-US" sz="20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6365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Contiguity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" y="1741070"/>
            <a:ext cx="8930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Georgia" panose="02040502050405020303" pitchFamily="18" charset="0"/>
              </a:rPr>
              <a:t>Why does operant conditioning depend so heavily on contiguity?</a:t>
            </a:r>
          </a:p>
          <a:p>
            <a:pPr algn="ctr"/>
            <a:endParaRPr lang="en-US" sz="2000" dirty="0">
              <a:latin typeface="Georgia" panose="02040502050405020303" pitchFamily="18" charset="0"/>
            </a:endParaRPr>
          </a:p>
          <a:p>
            <a:pPr algn="ctr"/>
            <a:r>
              <a:rPr lang="en-US" sz="2000" b="1" dirty="0" smtClean="0">
                <a:latin typeface="Georgia" panose="02040502050405020303" pitchFamily="18" charset="0"/>
              </a:rPr>
              <a:t>Credit assignment problem</a:t>
            </a:r>
            <a:endParaRPr lang="en-US" sz="2000" b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8614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Contiguity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" y="1741070"/>
            <a:ext cx="893064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Georgia" panose="02040502050405020303" pitchFamily="18" charset="0"/>
              </a:rPr>
              <a:t>Why does operant conditioning depend so heavily on contiguity?</a:t>
            </a:r>
          </a:p>
          <a:p>
            <a:pPr algn="ctr"/>
            <a:endParaRPr lang="en-US" sz="2000" dirty="0">
              <a:latin typeface="Georgia" panose="02040502050405020303" pitchFamily="18" charset="0"/>
            </a:endParaRPr>
          </a:p>
          <a:p>
            <a:pPr algn="ctr"/>
            <a:r>
              <a:rPr lang="en-US" sz="2000" b="1" dirty="0" smtClean="0">
                <a:latin typeface="Georgia" panose="02040502050405020303" pitchFamily="18" charset="0"/>
              </a:rPr>
              <a:t>Credit assignment problem</a:t>
            </a:r>
          </a:p>
          <a:p>
            <a:pPr algn="ctr"/>
            <a:endParaRPr lang="en-US" sz="2000" b="1" dirty="0">
              <a:latin typeface="Georgia" panose="02040502050405020303" pitchFamily="18" charset="0"/>
            </a:endParaRPr>
          </a:p>
          <a:p>
            <a:pPr algn="ctr"/>
            <a:r>
              <a:rPr lang="en-US" sz="2000" i="1" dirty="0" smtClean="0">
                <a:latin typeface="Georgia" panose="02040502050405020303" pitchFamily="18" charset="0"/>
              </a:rPr>
              <a:t>“In </a:t>
            </a:r>
            <a:r>
              <a:rPr lang="en-US" sz="2000" i="1" dirty="0">
                <a:latin typeface="Georgia" panose="02040502050405020303" pitchFamily="18" charset="0"/>
              </a:rPr>
              <a:t>playing a complex game such as chess or checkers, or in writing a computer program, one has a definite success criterion – the game is won or lost. But in the course of play, each ultimate success (or failure) is associated with a vast number of internal decisions. If the run is successful, how can we assign credit for the success among the multitude of decisions?</a:t>
            </a:r>
            <a:r>
              <a:rPr lang="en-US" sz="2000" dirty="0">
                <a:latin typeface="Georgia" panose="02040502050405020303" pitchFamily="18" charset="0"/>
              </a:rPr>
              <a:t>” </a:t>
            </a:r>
            <a:endParaRPr lang="en-US" sz="2000" dirty="0" smtClean="0">
              <a:latin typeface="Georgia" panose="02040502050405020303" pitchFamily="18" charset="0"/>
            </a:endParaRPr>
          </a:p>
          <a:p>
            <a:pPr algn="ctr"/>
            <a:r>
              <a:rPr lang="en-US" sz="2000" dirty="0" smtClean="0">
                <a:latin typeface="Georgia" panose="02040502050405020303" pitchFamily="18" charset="0"/>
              </a:rPr>
              <a:t>– </a:t>
            </a:r>
            <a:r>
              <a:rPr lang="en-US" sz="2000" dirty="0">
                <a:latin typeface="Georgia" panose="02040502050405020303" pitchFamily="18" charset="0"/>
              </a:rPr>
              <a:t>Minsky, 1963 </a:t>
            </a:r>
          </a:p>
          <a:p>
            <a:pPr algn="ctr"/>
            <a:endParaRPr lang="en-US" sz="2000" i="1" dirty="0">
              <a:latin typeface="Georgia" panose="02040502050405020303" pitchFamily="18" charset="0"/>
            </a:endParaRPr>
          </a:p>
        </p:txBody>
      </p:sp>
      <p:pic>
        <p:nvPicPr>
          <p:cNvPr id="1026" name="Picture 2" descr="https://static01.nyt.com/images/2016/01/26/business/26minsky-obit-web/26minsky-obit-web-facebookJumb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787" y="4934233"/>
            <a:ext cx="3304580" cy="1727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9564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Contiguity</a:t>
            </a:r>
            <a:endParaRPr lang="en-US" sz="4000" dirty="0">
              <a:latin typeface="Georgia"/>
              <a:cs typeface="Georgia"/>
            </a:endParaRPr>
          </a:p>
        </p:txBody>
      </p:sp>
      <p:pic>
        <p:nvPicPr>
          <p:cNvPr id="5" name="Picture 2" descr="https://s-media-cache-ak0.pinimg.com/originals/7c/0c/c9/7c0cc936fd44a48b565fef16adea39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085" y="2352086"/>
            <a:ext cx="2711454" cy="2725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www.nature.com/scientificamericanmind/journal/v19/n4/images/scientificamericanmind0808-22-I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5472" y="2352086"/>
            <a:ext cx="2708759" cy="2725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6309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Contiguity</a:t>
            </a:r>
            <a:endParaRPr lang="en-US" sz="4000" dirty="0">
              <a:latin typeface="Georgia"/>
              <a:cs typeface="Georgia"/>
            </a:endParaRPr>
          </a:p>
        </p:txBody>
      </p:sp>
      <p:pic>
        <p:nvPicPr>
          <p:cNvPr id="5" name="Picture 2" descr="https://s-media-cache-ak0.pinimg.com/originals/7c/0c/c9/7c0cc936fd44a48b565fef16adea39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085" y="2352086"/>
            <a:ext cx="2711454" cy="2725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www.nature.com/scientificamericanmind/journal/v19/n4/images/scientificamericanmind0808-22-I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5472" y="2352086"/>
            <a:ext cx="2708759" cy="2725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6680" y="6180632"/>
            <a:ext cx="893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Georgia" panose="02040502050405020303" pitchFamily="18" charset="0"/>
              </a:rPr>
              <a:t>How does Gary Kasparov figure out which moves won him the chess game?</a:t>
            </a:r>
            <a:endParaRPr lang="en-US" sz="2000" dirty="0" smtClean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7327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Contiguity</a:t>
            </a:r>
            <a:endParaRPr lang="en-US" sz="4000" dirty="0">
              <a:latin typeface="Georgia"/>
              <a:cs typeface="Georgia"/>
            </a:endParaRPr>
          </a:p>
        </p:txBody>
      </p:sp>
      <p:pic>
        <p:nvPicPr>
          <p:cNvPr id="5" name="Picture 2" descr="https://s-media-cache-ak0.pinimg.com/originals/7c/0c/c9/7c0cc936fd44a48b565fef16adea39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085" y="2352086"/>
            <a:ext cx="2711454" cy="2725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www.nature.com/scientificamericanmind/journal/v19/n4/images/scientificamericanmind0808-22-I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5472" y="2352086"/>
            <a:ext cx="2708759" cy="2725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6680" y="6180632"/>
            <a:ext cx="893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Georgia" panose="02040502050405020303" pitchFamily="18" charset="0"/>
              </a:rPr>
              <a:t>How does the mouse figure out which set of turns led it to the cheese?</a:t>
            </a:r>
            <a:endParaRPr lang="en-US" sz="2000" dirty="0" smtClean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44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How is the credit assignment problem solved?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" y="1741070"/>
            <a:ext cx="893064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Georgia" panose="02040502050405020303" pitchFamily="18" charset="0"/>
              </a:rPr>
              <a:t>Solutions to the credit assignment problem:</a:t>
            </a:r>
          </a:p>
          <a:p>
            <a:pPr algn="ctr"/>
            <a:endParaRPr lang="en-US" sz="2000" dirty="0">
              <a:latin typeface="Georgia" panose="02040502050405020303" pitchFamily="18" charset="0"/>
            </a:endParaRPr>
          </a:p>
          <a:p>
            <a:r>
              <a:rPr lang="en-US" sz="2000" dirty="0" smtClean="0">
                <a:latin typeface="Georgia" panose="02040502050405020303" pitchFamily="18" charset="0"/>
              </a:rPr>
              <a:t>- </a:t>
            </a:r>
            <a:r>
              <a:rPr lang="en-US" sz="2000" b="1" dirty="0" smtClean="0">
                <a:latin typeface="Georgia" panose="02040502050405020303" pitchFamily="18" charset="0"/>
              </a:rPr>
              <a:t>Eligibility </a:t>
            </a:r>
            <a:r>
              <a:rPr lang="en-US" sz="2000" b="1" dirty="0" smtClean="0">
                <a:latin typeface="Georgia" panose="02040502050405020303" pitchFamily="18" charset="0"/>
              </a:rPr>
              <a:t>trace:</a:t>
            </a:r>
            <a:r>
              <a:rPr lang="en-US" sz="2000" dirty="0" smtClean="0">
                <a:latin typeface="Georgia" panose="02040502050405020303" pitchFamily="18" charset="0"/>
              </a:rPr>
              <a:t> A decaying memory of having executed an action.</a:t>
            </a:r>
            <a:endParaRPr lang="en-US" sz="2000" b="1" dirty="0">
              <a:latin typeface="Georgia" panose="02040502050405020303" pitchFamily="18" charset="0"/>
            </a:endParaRPr>
          </a:p>
          <a:p>
            <a:endParaRPr lang="en-US" sz="2000" dirty="0" smtClean="0">
              <a:latin typeface="Georgia" panose="02040502050405020303" pitchFamily="18" charset="0"/>
            </a:endParaRPr>
          </a:p>
          <a:p>
            <a:endParaRPr lang="en-US" sz="2000" dirty="0">
              <a:latin typeface="Georgia" panose="02040502050405020303" pitchFamily="18" charset="0"/>
            </a:endParaRPr>
          </a:p>
          <a:p>
            <a:endParaRPr lang="en-US" sz="2000" dirty="0" smtClean="0">
              <a:latin typeface="Georgia" panose="02040502050405020303" pitchFamily="18" charset="0"/>
            </a:endParaRPr>
          </a:p>
          <a:p>
            <a:endParaRPr lang="en-US" sz="2000" dirty="0">
              <a:latin typeface="Georgia" panose="02040502050405020303" pitchFamily="18" charset="0"/>
            </a:endParaRPr>
          </a:p>
          <a:p>
            <a:endParaRPr lang="en-US" sz="2000" dirty="0" smtClean="0">
              <a:latin typeface="Georgia" panose="02040502050405020303" pitchFamily="18" charset="0"/>
            </a:endParaRPr>
          </a:p>
          <a:p>
            <a:pPr algn="ctr"/>
            <a:endParaRPr lang="en-US" sz="2000" dirty="0">
              <a:latin typeface="Georgia" panose="02040502050405020303" pitchFamily="18" charset="0"/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6644027"/>
              </p:ext>
            </p:extLst>
          </p:nvPr>
        </p:nvGraphicFramePr>
        <p:xfrm>
          <a:off x="364312" y="2684416"/>
          <a:ext cx="5740397" cy="2044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170" name="Picture 2" descr="http://www.birmingham.ac.uk/Images/College-LES-only/Psych/memory-persistence-lab/ratpressingalever-Cropped-147x19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807" y="4478018"/>
            <a:ext cx="936902" cy="1255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Image result for water dro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6139" y="4876145"/>
            <a:ext cx="364530" cy="364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49235" y="5854515"/>
            <a:ext cx="766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Time </a:t>
            </a:r>
            <a:endParaRPr lang="en-US" dirty="0">
              <a:latin typeface="Georgia" panose="02040502050405020303" pitchFamily="18" charset="0"/>
            </a:endParaRPr>
          </a:p>
        </p:txBody>
      </p:sp>
      <p:cxnSp>
        <p:nvCxnSpPr>
          <p:cNvPr id="7" name="Straight Arrow Connector 6"/>
          <p:cNvCxnSpPr>
            <a:stCxn id="4" idx="3"/>
          </p:cNvCxnSpPr>
          <p:nvPr/>
        </p:nvCxnSpPr>
        <p:spPr>
          <a:xfrm>
            <a:off x="1715792" y="6039181"/>
            <a:ext cx="4171202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408404" y="3814817"/>
            <a:ext cx="0" cy="1061328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1069709" y="3814817"/>
            <a:ext cx="1338695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0972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80" y="1741070"/>
            <a:ext cx="893064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Georgia" panose="02040502050405020303" pitchFamily="18" charset="0"/>
              </a:rPr>
              <a:t>Solutions to the credit assignment problem:</a:t>
            </a:r>
          </a:p>
          <a:p>
            <a:pPr algn="ctr"/>
            <a:endParaRPr lang="en-US" sz="2000" dirty="0">
              <a:latin typeface="Georgia" panose="02040502050405020303" pitchFamily="18" charset="0"/>
            </a:endParaRPr>
          </a:p>
          <a:p>
            <a:r>
              <a:rPr lang="en-US" sz="2000" dirty="0" smtClean="0">
                <a:latin typeface="Georgia" panose="02040502050405020303" pitchFamily="18" charset="0"/>
              </a:rPr>
              <a:t>- </a:t>
            </a:r>
            <a:r>
              <a:rPr lang="en-US" sz="2000" b="1" dirty="0">
                <a:latin typeface="Georgia" panose="02040502050405020303" pitchFamily="18" charset="0"/>
              </a:rPr>
              <a:t>Eligibility trace:</a:t>
            </a:r>
            <a:r>
              <a:rPr lang="en-US" sz="2000" dirty="0">
                <a:latin typeface="Georgia" panose="02040502050405020303" pitchFamily="18" charset="0"/>
              </a:rPr>
              <a:t> A decaying memory of having executed an action.</a:t>
            </a:r>
            <a:endParaRPr lang="en-US" sz="2000" b="1" dirty="0">
              <a:latin typeface="Georgia" panose="02040502050405020303" pitchFamily="18" charset="0"/>
            </a:endParaRPr>
          </a:p>
          <a:p>
            <a:endParaRPr lang="en-US" sz="2000" dirty="0">
              <a:latin typeface="Georgia" panose="02040502050405020303" pitchFamily="18" charset="0"/>
            </a:endParaRPr>
          </a:p>
          <a:p>
            <a:endParaRPr lang="en-US" sz="2000" dirty="0" smtClean="0">
              <a:latin typeface="Georgia" panose="02040502050405020303" pitchFamily="18" charset="0"/>
            </a:endParaRPr>
          </a:p>
          <a:p>
            <a:endParaRPr lang="en-US" sz="2000" dirty="0">
              <a:latin typeface="Georgia" panose="02040502050405020303" pitchFamily="18" charset="0"/>
            </a:endParaRPr>
          </a:p>
          <a:p>
            <a:endParaRPr lang="en-US" sz="2000" dirty="0" smtClean="0">
              <a:latin typeface="Georgia" panose="02040502050405020303" pitchFamily="18" charset="0"/>
            </a:endParaRPr>
          </a:p>
          <a:p>
            <a:endParaRPr lang="en-US" sz="2000" dirty="0">
              <a:latin typeface="Georgia" panose="02040502050405020303" pitchFamily="18" charset="0"/>
            </a:endParaRPr>
          </a:p>
          <a:p>
            <a:endParaRPr lang="en-US" sz="2000" dirty="0" smtClean="0">
              <a:latin typeface="Georgia" panose="02040502050405020303" pitchFamily="18" charset="0"/>
            </a:endParaRPr>
          </a:p>
          <a:p>
            <a:pPr algn="ctr"/>
            <a:endParaRPr lang="en-US" sz="2000" dirty="0">
              <a:latin typeface="Georgia" panose="02040502050405020303" pitchFamily="18" charset="0"/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7117895"/>
              </p:ext>
            </p:extLst>
          </p:nvPr>
        </p:nvGraphicFramePr>
        <p:xfrm>
          <a:off x="364312" y="2684416"/>
          <a:ext cx="5740397" cy="2044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170" name="Picture 2" descr="http://www.birmingham.ac.uk/Images/College-LES-only/Psych/memory-persistence-lab/ratpressingalever-Cropped-147x19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807" y="4478018"/>
            <a:ext cx="936902" cy="1255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49235" y="5854515"/>
            <a:ext cx="766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Time </a:t>
            </a:r>
            <a:endParaRPr lang="en-US" dirty="0">
              <a:latin typeface="Georgia" panose="02040502050405020303" pitchFamily="18" charset="0"/>
            </a:endParaRPr>
          </a:p>
        </p:txBody>
      </p:sp>
      <p:cxnSp>
        <p:nvCxnSpPr>
          <p:cNvPr id="7" name="Straight Arrow Connector 6"/>
          <p:cNvCxnSpPr>
            <a:stCxn id="4" idx="3"/>
          </p:cNvCxnSpPr>
          <p:nvPr/>
        </p:nvCxnSpPr>
        <p:spPr>
          <a:xfrm>
            <a:off x="1715792" y="6039181"/>
            <a:ext cx="4171202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5" name="Picture 4" descr="Image result for water dro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7540" y="4866625"/>
            <a:ext cx="364530" cy="364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6" name="Straight Arrow Connector 45"/>
          <p:cNvCxnSpPr/>
          <p:nvPr/>
        </p:nvCxnSpPr>
        <p:spPr>
          <a:xfrm>
            <a:off x="4159805" y="4258491"/>
            <a:ext cx="0" cy="604821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>
            <a:off x="1069709" y="4261465"/>
            <a:ext cx="3090096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How is the credit assignment problem solved?</a:t>
            </a:r>
            <a:endParaRPr lang="en-US" sz="4000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679241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80" y="1741070"/>
            <a:ext cx="893064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Georgia" panose="02040502050405020303" pitchFamily="18" charset="0"/>
              </a:rPr>
              <a:t>Solutions to the credit assignment problem:</a:t>
            </a:r>
          </a:p>
          <a:p>
            <a:pPr algn="ctr"/>
            <a:endParaRPr lang="en-US" sz="2000" dirty="0">
              <a:latin typeface="Georgia" panose="02040502050405020303" pitchFamily="18" charset="0"/>
            </a:endParaRPr>
          </a:p>
          <a:p>
            <a:r>
              <a:rPr lang="en-US" sz="2000" dirty="0" smtClean="0">
                <a:latin typeface="Georgia" panose="02040502050405020303" pitchFamily="18" charset="0"/>
              </a:rPr>
              <a:t>- </a:t>
            </a:r>
            <a:r>
              <a:rPr lang="en-US" sz="2000" b="1" dirty="0" smtClean="0">
                <a:latin typeface="Georgia" panose="02040502050405020303" pitchFamily="18" charset="0"/>
              </a:rPr>
              <a:t>Conditioned </a:t>
            </a:r>
            <a:r>
              <a:rPr lang="en-US" sz="2000" b="1" dirty="0" smtClean="0">
                <a:latin typeface="Georgia" panose="02040502050405020303" pitchFamily="18" charset="0"/>
              </a:rPr>
              <a:t>reinforcement: </a:t>
            </a:r>
            <a:r>
              <a:rPr lang="en-US" sz="2000" dirty="0" smtClean="0">
                <a:latin typeface="Georgia" panose="02040502050405020303" pitchFamily="18" charset="0"/>
              </a:rPr>
              <a:t>Stimuli or actions that predict primary reinforcement and can reinforce preceding actions.</a:t>
            </a:r>
            <a:endParaRPr lang="en-US" sz="2000" b="1" dirty="0" smtClean="0">
              <a:latin typeface="Georgia" panose="02040502050405020303" pitchFamily="18" charset="0"/>
            </a:endParaRPr>
          </a:p>
          <a:p>
            <a:endParaRPr lang="en-US" sz="2000" dirty="0">
              <a:latin typeface="Georgia" panose="02040502050405020303" pitchFamily="18" charset="0"/>
            </a:endParaRPr>
          </a:p>
          <a:p>
            <a:endParaRPr lang="en-US" sz="2000" dirty="0" smtClean="0">
              <a:latin typeface="Georgia" panose="02040502050405020303" pitchFamily="18" charset="0"/>
            </a:endParaRPr>
          </a:p>
          <a:p>
            <a:endParaRPr lang="en-US" sz="2000" dirty="0">
              <a:latin typeface="Georgia" panose="02040502050405020303" pitchFamily="18" charset="0"/>
            </a:endParaRPr>
          </a:p>
          <a:p>
            <a:endParaRPr lang="en-US" sz="2000" dirty="0" smtClean="0">
              <a:latin typeface="Georgia" panose="02040502050405020303" pitchFamily="18" charset="0"/>
            </a:endParaRPr>
          </a:p>
          <a:p>
            <a:endParaRPr lang="en-US" sz="2000" dirty="0">
              <a:latin typeface="Georgia" panose="02040502050405020303" pitchFamily="18" charset="0"/>
            </a:endParaRPr>
          </a:p>
          <a:p>
            <a:endParaRPr lang="en-US" sz="2000" dirty="0" smtClean="0">
              <a:latin typeface="Georgia" panose="02040502050405020303" pitchFamily="18" charset="0"/>
            </a:endParaRPr>
          </a:p>
          <a:p>
            <a:pPr algn="ctr"/>
            <a:endParaRPr lang="en-US" sz="2000" dirty="0">
              <a:latin typeface="Georgia" panose="02040502050405020303" pitchFamily="18" charset="0"/>
            </a:endParaRPr>
          </a:p>
        </p:txBody>
      </p:sp>
      <p:pic>
        <p:nvPicPr>
          <p:cNvPr id="20" name="Picture 2" descr="http://rozsavagecoaching.com/wp-content/uploads/2015/11/chasing-mone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822" y="3855788"/>
            <a:ext cx="3984290" cy="2071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How is the credit assignment problem solved?</a:t>
            </a:r>
            <a:endParaRPr lang="en-US" sz="4000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3125298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80" y="1741070"/>
            <a:ext cx="89306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Georgia" panose="02040502050405020303" pitchFamily="18" charset="0"/>
              </a:rPr>
              <a:t>Solutions to the credit assignment problem:</a:t>
            </a:r>
          </a:p>
          <a:p>
            <a:pPr algn="ctr"/>
            <a:endParaRPr lang="en-US" sz="2000" dirty="0">
              <a:latin typeface="Georgia" panose="02040502050405020303" pitchFamily="18" charset="0"/>
            </a:endParaRPr>
          </a:p>
          <a:p>
            <a:r>
              <a:rPr lang="en-US" sz="2000" dirty="0" smtClean="0">
                <a:latin typeface="Georgia" panose="02040502050405020303" pitchFamily="18" charset="0"/>
              </a:rPr>
              <a:t>- </a:t>
            </a:r>
            <a:r>
              <a:rPr lang="en-US" sz="2000" b="1" dirty="0" smtClean="0">
                <a:latin typeface="Georgia" panose="02040502050405020303" pitchFamily="18" charset="0"/>
              </a:rPr>
              <a:t>Conditioned </a:t>
            </a:r>
            <a:r>
              <a:rPr lang="en-US" sz="2000" b="1" dirty="0" smtClean="0">
                <a:latin typeface="Georgia" panose="02040502050405020303" pitchFamily="18" charset="0"/>
              </a:rPr>
              <a:t>reinforcement: </a:t>
            </a:r>
            <a:r>
              <a:rPr lang="en-US" sz="2000" dirty="0" smtClean="0">
                <a:latin typeface="Georgia" panose="02040502050405020303" pitchFamily="18" charset="0"/>
              </a:rPr>
              <a:t>Stimuli or actions that predict primary reinforcement and can reinforce preceding actions.</a:t>
            </a:r>
            <a:endParaRPr lang="en-US" sz="2000" b="1" dirty="0" smtClean="0">
              <a:latin typeface="Georgia" panose="02040502050405020303" pitchFamily="18" charset="0"/>
            </a:endParaRPr>
          </a:p>
        </p:txBody>
      </p:sp>
      <p:pic>
        <p:nvPicPr>
          <p:cNvPr id="11" name="Picture 2" descr="http://www.birmingham.ac.uk/Images/College-LES-only/Psych/memory-persistence-lab/ratpressingalever-Cropped-147x19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0183" y="4277576"/>
            <a:ext cx="936902" cy="1255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Arrow Connector 11"/>
          <p:cNvCxnSpPr/>
          <p:nvPr/>
        </p:nvCxnSpPr>
        <p:spPr>
          <a:xfrm>
            <a:off x="4173644" y="4882338"/>
            <a:ext cx="71389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220" name="Picture 4" descr="Image result for light bul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3037" y="4539485"/>
            <a:ext cx="647910" cy="68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How is the credit assignment problem solved?</a:t>
            </a:r>
            <a:endParaRPr lang="en-US" sz="4000" dirty="0">
              <a:latin typeface="Georgia"/>
              <a:cs typeface="Georgia"/>
            </a:endParaRPr>
          </a:p>
        </p:txBody>
      </p:sp>
      <p:pic>
        <p:nvPicPr>
          <p:cNvPr id="14" name="Picture 4" descr="Image result for light bul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8634" y="3236383"/>
            <a:ext cx="647910" cy="68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Straight Arrow Connector 14"/>
          <p:cNvCxnSpPr/>
          <p:nvPr/>
        </p:nvCxnSpPr>
        <p:spPr>
          <a:xfrm>
            <a:off x="4420476" y="3584632"/>
            <a:ext cx="71389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8" name="Picture 4" descr="Image result for water dro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6120" y="3419997"/>
            <a:ext cx="364530" cy="364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65273" y="5913736"/>
            <a:ext cx="893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smtClean="0">
                <a:latin typeface="Georgia" panose="02040502050405020303" pitchFamily="18" charset="0"/>
              </a:rPr>
              <a:t>Will this rat acquire lever pressing? What is the proper control group?</a:t>
            </a:r>
            <a:endParaRPr lang="en-US" sz="2000" b="1" i="1" dirty="0" smtClean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5422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80" y="1741070"/>
            <a:ext cx="89306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Georgia" panose="02040502050405020303" pitchFamily="18" charset="0"/>
              </a:rPr>
              <a:t>Solutions to the credit assignment problem:</a:t>
            </a:r>
          </a:p>
          <a:p>
            <a:pPr algn="ctr"/>
            <a:endParaRPr lang="en-US" sz="2000" dirty="0">
              <a:latin typeface="Georgia" panose="02040502050405020303" pitchFamily="18" charset="0"/>
            </a:endParaRPr>
          </a:p>
          <a:p>
            <a:r>
              <a:rPr lang="en-US" sz="2000" dirty="0" smtClean="0">
                <a:latin typeface="Georgia" panose="02040502050405020303" pitchFamily="18" charset="0"/>
              </a:rPr>
              <a:t>- </a:t>
            </a:r>
            <a:r>
              <a:rPr lang="en-US" sz="2000" b="1" dirty="0" smtClean="0">
                <a:latin typeface="Georgia" panose="02040502050405020303" pitchFamily="18" charset="0"/>
              </a:rPr>
              <a:t>Conditioned </a:t>
            </a:r>
            <a:r>
              <a:rPr lang="en-US" sz="2000" b="1" dirty="0" smtClean="0">
                <a:latin typeface="Georgia" panose="02040502050405020303" pitchFamily="18" charset="0"/>
              </a:rPr>
              <a:t>reinforcement: </a:t>
            </a:r>
            <a:r>
              <a:rPr lang="en-US" sz="2000" dirty="0" smtClean="0">
                <a:latin typeface="Georgia" panose="02040502050405020303" pitchFamily="18" charset="0"/>
              </a:rPr>
              <a:t>Stimuli or actions that predict primary reinforcement and can reinforce preceding actions.</a:t>
            </a:r>
            <a:endParaRPr lang="en-US" sz="2000" b="1" dirty="0" smtClean="0">
              <a:latin typeface="Georgia" panose="02040502050405020303" pitchFamily="18" charset="0"/>
            </a:endParaRPr>
          </a:p>
        </p:txBody>
      </p:sp>
      <p:pic>
        <p:nvPicPr>
          <p:cNvPr id="11" name="Picture 2" descr="http://www.birmingham.ac.uk/Images/College-LES-only/Psych/memory-persistence-lab/ratpressingalever-Cropped-147x19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0183" y="4277576"/>
            <a:ext cx="936902" cy="1255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Arrow Connector 11"/>
          <p:cNvCxnSpPr/>
          <p:nvPr/>
        </p:nvCxnSpPr>
        <p:spPr>
          <a:xfrm>
            <a:off x="4173644" y="4882338"/>
            <a:ext cx="71389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220" name="Picture 4" descr="Image result for light bul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3037" y="4539485"/>
            <a:ext cx="647910" cy="68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How is the credit assignment problem solved?</a:t>
            </a:r>
            <a:endParaRPr lang="en-US" sz="4000" dirty="0">
              <a:latin typeface="Georgia"/>
              <a:cs typeface="Georgia"/>
            </a:endParaRPr>
          </a:p>
        </p:txBody>
      </p:sp>
      <p:pic>
        <p:nvPicPr>
          <p:cNvPr id="14" name="Picture 4" descr="Image result for light bul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8634" y="3236383"/>
            <a:ext cx="647910" cy="68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Straight Arrow Connector 14"/>
          <p:cNvCxnSpPr/>
          <p:nvPr/>
        </p:nvCxnSpPr>
        <p:spPr>
          <a:xfrm>
            <a:off x="4420476" y="3584632"/>
            <a:ext cx="71389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8" name="Picture 4" descr="Image result for water dro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6120" y="3419997"/>
            <a:ext cx="364530" cy="364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65273" y="5913736"/>
            <a:ext cx="89306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smtClean="0">
                <a:latin typeface="Georgia" panose="02040502050405020303" pitchFamily="18" charset="0"/>
              </a:rPr>
              <a:t>How can conditioned reinforcement lead animals to learn long sequences</a:t>
            </a:r>
          </a:p>
          <a:p>
            <a:pPr algn="ctr"/>
            <a:r>
              <a:rPr lang="en-US" sz="2000" i="1" dirty="0">
                <a:latin typeface="Georgia" panose="02040502050405020303" pitchFamily="18" charset="0"/>
              </a:rPr>
              <a:t>o</a:t>
            </a:r>
            <a:r>
              <a:rPr lang="en-US" sz="2000" i="1" dirty="0" smtClean="0">
                <a:latin typeface="Georgia" panose="02040502050405020303" pitchFamily="18" charset="0"/>
              </a:rPr>
              <a:t>f actions in which primary reinforcement is delivered only at the end?</a:t>
            </a:r>
          </a:p>
        </p:txBody>
      </p:sp>
    </p:spTree>
    <p:extLst>
      <p:ext uri="{BB962C8B-B14F-4D97-AF65-F5344CB8AC3E}">
        <p14:creationId xmlns:p14="http://schemas.microsoft.com/office/powerpoint/2010/main" val="1853530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How is the credit assignment problem solved?</a:t>
            </a:r>
            <a:endParaRPr lang="en-US" sz="4000" dirty="0">
              <a:latin typeface="Georgia"/>
              <a:cs typeface="Georgia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939" y="1741714"/>
            <a:ext cx="3216532" cy="471902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067769" y="2089413"/>
            <a:ext cx="507623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Georgia" panose="02040502050405020303" pitchFamily="18" charset="0"/>
              </a:rPr>
              <a:t>- The eligibility trace of an action becomes weaker with time.</a:t>
            </a:r>
            <a:endParaRPr lang="en-US" sz="1600" dirty="0">
              <a:latin typeface="Georgia" panose="02040502050405020303" pitchFamily="18" charset="0"/>
            </a:endParaRPr>
          </a:p>
          <a:p>
            <a:endParaRPr lang="en-US" sz="1600" dirty="0" smtClean="0">
              <a:latin typeface="Georgia" panose="02040502050405020303" pitchFamily="18" charset="0"/>
            </a:endParaRPr>
          </a:p>
          <a:p>
            <a:endParaRPr lang="en-US" sz="1600" dirty="0">
              <a:latin typeface="Georgia" panose="02040502050405020303" pitchFamily="18" charset="0"/>
            </a:endParaRPr>
          </a:p>
          <a:p>
            <a:r>
              <a:rPr lang="en-US" sz="1600" dirty="0" smtClean="0">
                <a:latin typeface="Georgia" panose="02040502050405020303" pitchFamily="18" charset="0"/>
              </a:rPr>
              <a:t>- Conditioned reinforcement is always less effective than primary reinforcement.</a:t>
            </a:r>
          </a:p>
          <a:p>
            <a:pPr algn="ctr"/>
            <a:endParaRPr lang="en-US" sz="1600" dirty="0">
              <a:latin typeface="Georgia" panose="02040502050405020303" pitchFamily="18" charset="0"/>
            </a:endParaRPr>
          </a:p>
          <a:p>
            <a:pPr algn="ctr"/>
            <a:endParaRPr lang="en-US" sz="1600" dirty="0" smtClean="0">
              <a:latin typeface="Georgia" panose="02040502050405020303" pitchFamily="18" charset="0"/>
            </a:endParaRPr>
          </a:p>
          <a:p>
            <a:pPr algn="ctr"/>
            <a:endParaRPr lang="en-US" sz="1600" dirty="0" smtClean="0">
              <a:latin typeface="Georgia" panose="02040502050405020303" pitchFamily="18" charset="0"/>
            </a:endParaRPr>
          </a:p>
          <a:p>
            <a:pPr algn="ctr"/>
            <a:r>
              <a:rPr lang="en-US" sz="1600" dirty="0" smtClean="0">
                <a:latin typeface="Georgia" panose="02040502050405020303" pitchFamily="18" charset="0"/>
              </a:rPr>
              <a:t>Based on these facts, how would you expect the frequencies of each lever sequence (LL, LR, RL, RR) to change over time?</a:t>
            </a:r>
          </a:p>
        </p:txBody>
      </p:sp>
    </p:spTree>
    <p:extLst>
      <p:ext uri="{BB962C8B-B14F-4D97-AF65-F5344CB8AC3E}">
        <p14:creationId xmlns:p14="http://schemas.microsoft.com/office/powerpoint/2010/main" val="1622835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How is the credit assignment problem solved?</a:t>
            </a:r>
            <a:endParaRPr lang="en-US" sz="4000" dirty="0">
              <a:latin typeface="Georgia"/>
              <a:cs typeface="Georgia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939" y="1741714"/>
            <a:ext cx="3216532" cy="4719024"/>
          </a:xfrm>
          <a:prstGeom prst="rect">
            <a:avLst/>
          </a:prstGeom>
        </p:spPr>
      </p:pic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0791288"/>
              </p:ext>
            </p:extLst>
          </p:nvPr>
        </p:nvGraphicFramePr>
        <p:xfrm>
          <a:off x="3867471" y="2040276"/>
          <a:ext cx="5154609" cy="36986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43111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Contingency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" y="1671401"/>
            <a:ext cx="89306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Georgia" panose="02040502050405020303" pitchFamily="18" charset="0"/>
              </a:rPr>
              <a:t>Just like with Pavlovian conditioning, contingency is important too.</a:t>
            </a:r>
          </a:p>
          <a:p>
            <a:pPr algn="ctr"/>
            <a:endParaRPr lang="en-US" sz="2000" dirty="0">
              <a:latin typeface="Georgia" panose="020405020504050203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75565" y="3866954"/>
            <a:ext cx="760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Left </a:t>
            </a:r>
            <a:r>
              <a:rPr lang="en-US" dirty="0" smtClean="0">
                <a:latin typeface="Georgia" panose="02040502050405020303" pitchFamily="18" charset="0"/>
                <a:sym typeface="Wingdings" panose="05000000000000000000" pitchFamily="2" charset="2"/>
              </a:rPr>
              <a:t>  </a:t>
            </a:r>
            <a:endParaRPr lang="en-US" dirty="0">
              <a:latin typeface="Georgia" panose="02040502050405020303" pitchFamily="18" charset="0"/>
            </a:endParaRPr>
          </a:p>
        </p:txBody>
      </p:sp>
      <p:pic>
        <p:nvPicPr>
          <p:cNvPr id="11266" name="Picture 2" descr="Image result for pelle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0104" y="4553336"/>
            <a:ext cx="1140069" cy="804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015738" y="3863298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Right </a:t>
            </a:r>
            <a:r>
              <a:rPr lang="en-US" dirty="0" smtClean="0">
                <a:latin typeface="Georgia" panose="02040502050405020303" pitchFamily="18" charset="0"/>
                <a:sym typeface="Wingdings" panose="05000000000000000000" pitchFamily="2" charset="2"/>
              </a:rPr>
              <a:t> </a:t>
            </a:r>
            <a:endParaRPr lang="en-US" dirty="0">
              <a:latin typeface="Georgia" panose="02040502050405020303" pitchFamily="18" charset="0"/>
            </a:endParaRPr>
          </a:p>
        </p:txBody>
      </p:sp>
      <p:pic>
        <p:nvPicPr>
          <p:cNvPr id="11268" name="Picture 4" descr="Image result for sugar wa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3366" y="4690732"/>
            <a:ext cx="534412" cy="534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lowchart: Magnetic Disk 6"/>
          <p:cNvSpPr/>
          <p:nvPr/>
        </p:nvSpPr>
        <p:spPr>
          <a:xfrm flipV="1">
            <a:off x="4328160" y="2475369"/>
            <a:ext cx="487680" cy="1576251"/>
          </a:xfrm>
          <a:prstGeom prst="flowChartMagneticDisk">
            <a:avLst/>
          </a:prstGeom>
          <a:solidFill>
            <a:schemeClr val="tx1"/>
          </a:solidFill>
          <a:ln w="28575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3780138" y="4236286"/>
            <a:ext cx="1" cy="37054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5390571" y="4236286"/>
            <a:ext cx="1" cy="37054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0" y="6395801"/>
            <a:ext cx="8930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Georgia" panose="02040502050405020303" pitchFamily="18" charset="0"/>
              </a:rPr>
              <a:t>Dickinson, A., Campos, J., </a:t>
            </a:r>
            <a:r>
              <a:rPr lang="en-US" sz="1200" dirty="0" err="1" smtClean="0">
                <a:latin typeface="Georgia" panose="02040502050405020303" pitchFamily="18" charset="0"/>
              </a:rPr>
              <a:t>Varga</a:t>
            </a:r>
            <a:r>
              <a:rPr lang="en-US" sz="1200" dirty="0" smtClean="0">
                <a:latin typeface="Georgia" panose="02040502050405020303" pitchFamily="18" charset="0"/>
              </a:rPr>
              <a:t>, Z.I., &amp; </a:t>
            </a:r>
            <a:r>
              <a:rPr lang="en-US" sz="1200" dirty="0" err="1" smtClean="0">
                <a:latin typeface="Georgia" panose="02040502050405020303" pitchFamily="18" charset="0"/>
              </a:rPr>
              <a:t>Balleine</a:t>
            </a:r>
            <a:r>
              <a:rPr lang="en-US" sz="1200" dirty="0" smtClean="0">
                <a:latin typeface="Georgia" panose="02040502050405020303" pitchFamily="18" charset="0"/>
              </a:rPr>
              <a:t>, B. (1996). Bidirectional Instrumental Conditioning. </a:t>
            </a:r>
            <a:r>
              <a:rPr lang="en-US" sz="1200" i="1" dirty="0" smtClean="0">
                <a:latin typeface="Georgia" panose="02040502050405020303" pitchFamily="18" charset="0"/>
              </a:rPr>
              <a:t>The Quarterly Journal of Experimental Psychology</a:t>
            </a:r>
            <a:r>
              <a:rPr lang="en-US" sz="1200" dirty="0" smtClean="0">
                <a:latin typeface="Georgia" panose="02040502050405020303" pitchFamily="18" charset="0"/>
              </a:rPr>
              <a:t>, </a:t>
            </a:r>
            <a:r>
              <a:rPr lang="en-US" sz="1200" i="1" dirty="0" smtClean="0">
                <a:latin typeface="Georgia" panose="02040502050405020303" pitchFamily="18" charset="0"/>
              </a:rPr>
              <a:t>49B</a:t>
            </a:r>
            <a:r>
              <a:rPr lang="en-US" sz="1200" dirty="0" smtClean="0">
                <a:latin typeface="Georgia" panose="02040502050405020303" pitchFamily="18" charset="0"/>
              </a:rPr>
              <a:t>(4), 289-306.</a:t>
            </a:r>
            <a:endParaRPr lang="en-US" sz="1200" dirty="0">
              <a:latin typeface="Georgia" panose="02040502050405020303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378313" y="5441371"/>
            <a:ext cx="4875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>
                <a:latin typeface="Georgia" panose="02040502050405020303" pitchFamily="18" charset="0"/>
              </a:rPr>
              <a:t>PLUS</a:t>
            </a:r>
            <a:r>
              <a:rPr lang="en-US" b="1" dirty="0" smtClean="0">
                <a:latin typeface="Georgia" panose="02040502050405020303" pitchFamily="18" charset="0"/>
              </a:rPr>
              <a:t>… </a:t>
            </a:r>
            <a:r>
              <a:rPr lang="en-US" b="1" dirty="0" err="1" smtClean="0">
                <a:latin typeface="Georgia" panose="02040502050405020303" pitchFamily="18" charset="0"/>
              </a:rPr>
              <a:t>noncontingent</a:t>
            </a:r>
            <a:r>
              <a:rPr lang="en-US" b="1" dirty="0" smtClean="0">
                <a:latin typeface="Georgia" panose="02040502050405020303" pitchFamily="18" charset="0"/>
              </a:rPr>
              <a:t> (i.e. free) pellets</a:t>
            </a:r>
            <a:endParaRPr lang="en-US" b="1" i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302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Contingency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" y="1671401"/>
            <a:ext cx="89306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Georgia" panose="02040502050405020303" pitchFamily="18" charset="0"/>
              </a:rPr>
              <a:t>Just like with Pavlovian conditioning, contingency is important too.</a:t>
            </a:r>
          </a:p>
          <a:p>
            <a:pPr algn="ctr"/>
            <a:endParaRPr lang="en-US" sz="2000" dirty="0">
              <a:latin typeface="Georgia" panose="02040502050405020303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0" y="6395801"/>
            <a:ext cx="8930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Georgia" panose="02040502050405020303" pitchFamily="18" charset="0"/>
              </a:rPr>
              <a:t>Dickinson, A., Campos, J., </a:t>
            </a:r>
            <a:r>
              <a:rPr lang="en-US" sz="1200" dirty="0" err="1" smtClean="0">
                <a:latin typeface="Georgia" panose="02040502050405020303" pitchFamily="18" charset="0"/>
              </a:rPr>
              <a:t>Varga</a:t>
            </a:r>
            <a:r>
              <a:rPr lang="en-US" sz="1200" dirty="0" smtClean="0">
                <a:latin typeface="Georgia" panose="02040502050405020303" pitchFamily="18" charset="0"/>
              </a:rPr>
              <a:t>, Z.I., &amp; </a:t>
            </a:r>
            <a:r>
              <a:rPr lang="en-US" sz="1200" dirty="0" err="1" smtClean="0">
                <a:latin typeface="Georgia" panose="02040502050405020303" pitchFamily="18" charset="0"/>
              </a:rPr>
              <a:t>Balleine</a:t>
            </a:r>
            <a:r>
              <a:rPr lang="en-US" sz="1200" dirty="0" smtClean="0">
                <a:latin typeface="Georgia" panose="02040502050405020303" pitchFamily="18" charset="0"/>
              </a:rPr>
              <a:t>, B. (1996). Bidirectional Instrumental Conditioning. </a:t>
            </a:r>
            <a:r>
              <a:rPr lang="en-US" sz="1200" i="1" dirty="0" smtClean="0">
                <a:latin typeface="Georgia" panose="02040502050405020303" pitchFamily="18" charset="0"/>
              </a:rPr>
              <a:t>The Quarterly Journal of Experimental Psychology</a:t>
            </a:r>
            <a:r>
              <a:rPr lang="en-US" sz="1200" dirty="0" smtClean="0">
                <a:latin typeface="Georgia" panose="02040502050405020303" pitchFamily="18" charset="0"/>
              </a:rPr>
              <a:t>, </a:t>
            </a:r>
            <a:r>
              <a:rPr lang="en-US" sz="1200" i="1" dirty="0" smtClean="0">
                <a:latin typeface="Georgia" panose="02040502050405020303" pitchFamily="18" charset="0"/>
              </a:rPr>
              <a:t>49B</a:t>
            </a:r>
            <a:r>
              <a:rPr lang="en-US" sz="1200" dirty="0" smtClean="0">
                <a:latin typeface="Georgia" panose="02040502050405020303" pitchFamily="18" charset="0"/>
              </a:rPr>
              <a:t>(4), 289-306.</a:t>
            </a:r>
            <a:endParaRPr lang="en-US" sz="1200" dirty="0">
              <a:latin typeface="Georgia" panose="02040502050405020303" pitchFamily="18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807" y="2536042"/>
            <a:ext cx="4830684" cy="3275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12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Contingency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" y="1671401"/>
            <a:ext cx="89306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Georgia" panose="02040502050405020303" pitchFamily="18" charset="0"/>
              </a:rPr>
              <a:t>Learned helplessness</a:t>
            </a:r>
          </a:p>
          <a:p>
            <a:pPr algn="ctr"/>
            <a:endParaRPr lang="en-US" sz="2000" dirty="0">
              <a:latin typeface="Georgia" panose="02040502050405020303" pitchFamily="18" charset="0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808" y="2248659"/>
            <a:ext cx="6223363" cy="191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945" y="4333755"/>
            <a:ext cx="2973433" cy="2288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8026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Contingency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" y="1671401"/>
            <a:ext cx="89306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Georgia" panose="02040502050405020303" pitchFamily="18" charset="0"/>
              </a:rPr>
              <a:t>Learned helplessness hypothesis</a:t>
            </a:r>
            <a:r>
              <a:rPr lang="en-US" sz="2000" dirty="0" smtClean="0">
                <a:latin typeface="Georgia" panose="02040502050405020303" pitchFamily="18" charset="0"/>
              </a:rPr>
              <a:t>: Animals exposed to inescapable aversive stimuli learn that they cannot control those stimuli. </a:t>
            </a:r>
          </a:p>
          <a:p>
            <a:endParaRPr lang="en-US" sz="2000" dirty="0">
              <a:latin typeface="Georgia" panose="02040502050405020303" pitchFamily="18" charset="0"/>
            </a:endParaRPr>
          </a:p>
          <a:p>
            <a:pPr algn="ctr"/>
            <a:endParaRPr lang="en-US" sz="2000" u="sng" dirty="0" smtClean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9788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Contingency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" y="1671401"/>
            <a:ext cx="893064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Georgia" panose="02040502050405020303" pitchFamily="18" charset="0"/>
              </a:rPr>
              <a:t>Learned helplessness hypothesis</a:t>
            </a:r>
            <a:r>
              <a:rPr lang="en-US" sz="2000" dirty="0" smtClean="0">
                <a:latin typeface="Georgia" panose="02040502050405020303" pitchFamily="18" charset="0"/>
              </a:rPr>
              <a:t>: Animals exposed to inescapable aversive stimuli learn that they cannot control those stimuli. </a:t>
            </a:r>
          </a:p>
          <a:p>
            <a:endParaRPr lang="en-US" sz="2000" dirty="0">
              <a:latin typeface="Georgia" panose="02040502050405020303" pitchFamily="18" charset="0"/>
            </a:endParaRPr>
          </a:p>
          <a:p>
            <a:pPr algn="ctr"/>
            <a:endParaRPr lang="en-US" sz="2000" u="sng" dirty="0" smtClean="0">
              <a:latin typeface="Georgia" panose="02040502050405020303" pitchFamily="18" charset="0"/>
            </a:endParaRPr>
          </a:p>
          <a:p>
            <a:pPr algn="ctr"/>
            <a:r>
              <a:rPr lang="en-US" sz="2000" u="sng" dirty="0" smtClean="0">
                <a:latin typeface="Georgia" panose="02040502050405020303" pitchFamily="18" charset="0"/>
              </a:rPr>
              <a:t>Alternatives</a:t>
            </a:r>
          </a:p>
          <a:p>
            <a:pPr algn="ctr"/>
            <a:endParaRPr lang="en-US" sz="2000" u="sng" dirty="0">
              <a:latin typeface="Georgia" panose="02040502050405020303" pitchFamily="18" charset="0"/>
            </a:endParaRPr>
          </a:p>
          <a:p>
            <a:r>
              <a:rPr lang="en-US" sz="2000" b="1" dirty="0" smtClean="0">
                <a:latin typeface="Georgia" panose="02040502050405020303" pitchFamily="18" charset="0"/>
              </a:rPr>
              <a:t>Activity deficit hypothesis: </a:t>
            </a:r>
            <a:r>
              <a:rPr lang="en-US" sz="2000" dirty="0" smtClean="0">
                <a:latin typeface="Georgia" panose="02040502050405020303" pitchFamily="18" charset="0"/>
              </a:rPr>
              <a:t>Animals exposed to inescapable aversive stimuli are more likely to freeze and not move.</a:t>
            </a:r>
          </a:p>
        </p:txBody>
      </p:sp>
    </p:spTree>
    <p:extLst>
      <p:ext uri="{BB962C8B-B14F-4D97-AF65-F5344CB8AC3E}">
        <p14:creationId xmlns:p14="http://schemas.microsoft.com/office/powerpoint/2010/main" val="1275241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Contingency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" y="1671401"/>
            <a:ext cx="893064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Georgia" panose="02040502050405020303" pitchFamily="18" charset="0"/>
              </a:rPr>
              <a:t>Learned helplessness hypothesis</a:t>
            </a:r>
            <a:r>
              <a:rPr lang="en-US" sz="2000" dirty="0" smtClean="0">
                <a:latin typeface="Georgia" panose="02040502050405020303" pitchFamily="18" charset="0"/>
              </a:rPr>
              <a:t>: Animals exposed to inescapable aversive stimuli learn that they cannot control those stimuli. </a:t>
            </a:r>
          </a:p>
          <a:p>
            <a:endParaRPr lang="en-US" sz="2000" dirty="0">
              <a:latin typeface="Georgia" panose="02040502050405020303" pitchFamily="18" charset="0"/>
            </a:endParaRPr>
          </a:p>
          <a:p>
            <a:pPr algn="ctr"/>
            <a:endParaRPr lang="en-US" sz="2000" u="sng" dirty="0" smtClean="0">
              <a:latin typeface="Georgia" panose="02040502050405020303" pitchFamily="18" charset="0"/>
            </a:endParaRPr>
          </a:p>
          <a:p>
            <a:pPr algn="ctr"/>
            <a:r>
              <a:rPr lang="en-US" sz="2000" u="sng" dirty="0" smtClean="0">
                <a:latin typeface="Georgia" panose="02040502050405020303" pitchFamily="18" charset="0"/>
              </a:rPr>
              <a:t>Alternatives</a:t>
            </a:r>
          </a:p>
          <a:p>
            <a:pPr algn="ctr"/>
            <a:endParaRPr lang="en-US" sz="2000" u="sng" dirty="0">
              <a:latin typeface="Georgia" panose="02040502050405020303" pitchFamily="18" charset="0"/>
            </a:endParaRPr>
          </a:p>
          <a:p>
            <a:r>
              <a:rPr lang="en-US" sz="2000" b="1" dirty="0" smtClean="0">
                <a:latin typeface="Georgia" panose="02040502050405020303" pitchFamily="18" charset="0"/>
              </a:rPr>
              <a:t>Activity deficit hypothesis: </a:t>
            </a:r>
            <a:r>
              <a:rPr lang="en-US" sz="2000" dirty="0" smtClean="0">
                <a:latin typeface="Georgia" panose="02040502050405020303" pitchFamily="18" charset="0"/>
              </a:rPr>
              <a:t>Animals exposed to inescapable aversive stimuli are more likely to freeze and not move.</a:t>
            </a:r>
          </a:p>
          <a:p>
            <a:endParaRPr lang="en-US" sz="2000" b="1" dirty="0">
              <a:latin typeface="Georgia" panose="02040502050405020303" pitchFamily="18" charset="0"/>
            </a:endParaRPr>
          </a:p>
          <a:p>
            <a:r>
              <a:rPr lang="en-US" sz="2000" b="1" dirty="0" smtClean="0">
                <a:latin typeface="Georgia" panose="02040502050405020303" pitchFamily="18" charset="0"/>
              </a:rPr>
              <a:t>Stimulus relations hypothesis</a:t>
            </a:r>
            <a:r>
              <a:rPr lang="en-US" sz="2000" b="1" dirty="0">
                <a:latin typeface="Georgia" panose="02040502050405020303" pitchFamily="18" charset="0"/>
              </a:rPr>
              <a:t>: </a:t>
            </a:r>
            <a:r>
              <a:rPr lang="en-US" sz="2000" dirty="0">
                <a:latin typeface="Georgia" panose="02040502050405020303" pitchFamily="18" charset="0"/>
              </a:rPr>
              <a:t>Animals exposed to inescapable aversive </a:t>
            </a:r>
            <a:r>
              <a:rPr lang="en-US" sz="2000" dirty="0" smtClean="0">
                <a:latin typeface="Georgia" panose="02040502050405020303" pitchFamily="18" charset="0"/>
              </a:rPr>
              <a:t>stimuli are not able to predict the termination of shock based on the presence of salient stimuli.</a:t>
            </a:r>
            <a:endParaRPr lang="en-US" sz="2000" b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0072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11553</TotalTime>
  <Words>724</Words>
  <Application>Microsoft Macintosh PowerPoint</Application>
  <PresentationFormat>On-screen Show (4:3)</PresentationFormat>
  <Paragraphs>119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Book Antiqua</vt:lpstr>
      <vt:lpstr>Calibri</vt:lpstr>
      <vt:lpstr>Corbel</vt:lpstr>
      <vt:lpstr>Georgia</vt:lpstr>
      <vt:lpstr>Wingdings</vt:lpstr>
      <vt:lpstr>Wingdings 2</vt:lpstr>
      <vt:lpstr>Wingdings 3</vt:lpstr>
      <vt:lpstr>Arial</vt:lpstr>
      <vt:lpstr>Module</vt:lpstr>
      <vt:lpstr>PSYC 3510 – Lecture 9</vt:lpstr>
      <vt:lpstr>Operant conditioning</vt:lpstr>
      <vt:lpstr>Operant conditioning</vt:lpstr>
      <vt:lpstr>Contiguity</vt:lpstr>
      <vt:lpstr>Contiguity</vt:lpstr>
      <vt:lpstr>Contiguity</vt:lpstr>
      <vt:lpstr>Contiguity</vt:lpstr>
      <vt:lpstr>Contiguity</vt:lpstr>
      <vt:lpstr>Contiguity</vt:lpstr>
      <vt:lpstr>Contiguity</vt:lpstr>
      <vt:lpstr>How is the credit assignment problem solved?</vt:lpstr>
      <vt:lpstr>How is the credit assignment problem solved?</vt:lpstr>
      <vt:lpstr>How is the credit assignment problem solved?</vt:lpstr>
      <vt:lpstr>How is the credit assignment problem solved?</vt:lpstr>
      <vt:lpstr>How is the credit assignment problem solved?</vt:lpstr>
      <vt:lpstr>How is the credit assignment problem solved?</vt:lpstr>
      <vt:lpstr>How is the credit assignment problem solved?</vt:lpstr>
      <vt:lpstr>Contingency</vt:lpstr>
      <vt:lpstr>Contingency</vt:lpstr>
      <vt:lpstr>Contingency</vt:lpstr>
      <vt:lpstr>Contingency</vt:lpstr>
      <vt:lpstr>Contingency</vt:lpstr>
      <vt:lpstr>Contingency</vt:lpstr>
    </vt:vector>
  </TitlesOfParts>
  <Company/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PSYC 3510 – Lecture 1</dc:title>
  <dc:creator>Eric Garr</dc:creator>
  <cp:lastModifiedBy>Eric Garr</cp:lastModifiedBy>
  <cp:revision>376</cp:revision>
  <dcterms:created xsi:type="dcterms:W3CDTF">2016-07-18T01:55:46Z</dcterms:created>
  <dcterms:modified xsi:type="dcterms:W3CDTF">2017-10-10T02:55:27Z</dcterms:modified>
</cp:coreProperties>
</file>